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Lst>
  <p:sldSz cy="6858000" cx="12192000"/>
  <p:notesSz cx="7010400" cy="9296400"/>
  <p:embeddedFontLst>
    <p:embeddedFont>
      <p:font typeface="DM Sans Medium"/>
      <p:regular r:id="rId111"/>
      <p:bold r:id="rId112"/>
      <p:italic r:id="rId113"/>
      <p:boldItalic r:id="rId114"/>
    </p:embeddedFont>
    <p:embeddedFont>
      <p:font typeface="Proxima Nova"/>
      <p:regular r:id="rId115"/>
      <p:bold r:id="rId116"/>
      <p:italic r:id="rId117"/>
      <p:boldItalic r:id="rId118"/>
    </p:embeddedFont>
    <p:embeddedFont>
      <p:font typeface="DM Sans"/>
      <p:regular r:id="rId119"/>
      <p:bold r:id="rId120"/>
      <p:italic r:id="rId121"/>
      <p:boldItalic r:id="rId122"/>
    </p:embeddedFont>
    <p:embeddedFont>
      <p:font typeface="Barlow"/>
      <p:regular r:id="rId123"/>
      <p:bold r:id="rId124"/>
      <p:italic r:id="rId125"/>
      <p:boldItalic r:id="rId126"/>
    </p:embeddedFont>
    <p:embeddedFont>
      <p:font typeface="DM Mono"/>
      <p:regular r:id="rId127"/>
      <p:italic r:id="rId1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29" roundtripDataSignature="AMtx7mhDAZujJzrGJxrqLxhlh1zwF1zs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E87358C-002A-405A-9920-8748AF8ABB93}">
  <a:tblStyle styleId="{5E87358C-002A-405A-9920-8748AF8ABB93}" styleName="Table_0">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accent1"/>
          </a:solidFill>
        </a:fill>
      </a:tcStyle>
    </a:firstRow>
    <a:neCell>
      <a:tcTxStyle/>
    </a:neCell>
    <a:nwCell>
      <a:tcTxStyle/>
    </a:nwCell>
  </a:tblStyle>
  <a:tblStyle styleId="{7FE4CC5A-5A41-4ED1-82B3-F5808CA46D5F}"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74F13E3-C9BF-4BD4-A99B-3F6457822C99}" styleName="Table_2">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A"/>
          </a:solidFill>
        </a:fill>
      </a:tcStyle>
    </a:wholeTbl>
    <a:band1H>
      <a:tcTxStyle/>
      <a:tcStyle>
        <a:fill>
          <a:solidFill>
            <a:srgbClr val="CBCCD1"/>
          </a:solidFill>
        </a:fill>
      </a:tcStyle>
    </a:band1H>
    <a:band2H>
      <a:tcTxStyle/>
    </a:band2H>
    <a:band1V>
      <a:tcTxStyle/>
      <a:tcStyle>
        <a:fill>
          <a:solidFill>
            <a:srgbClr val="CBCCD1"/>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customschemas.google.com/relationships/presentationmetadata" Target="metadata"/><Relationship Id="rId128" Type="http://schemas.openxmlformats.org/officeDocument/2006/relationships/font" Target="fonts/DMMono-italic.fntdata"/><Relationship Id="rId127" Type="http://schemas.openxmlformats.org/officeDocument/2006/relationships/font" Target="fonts/DMMono-regular.fntdata"/><Relationship Id="rId126" Type="http://schemas.openxmlformats.org/officeDocument/2006/relationships/font" Target="fonts/Barlow-boldItalic.fntdata"/><Relationship Id="rId26" Type="http://schemas.openxmlformats.org/officeDocument/2006/relationships/slide" Target="slides/slide21.xml"/><Relationship Id="rId121" Type="http://schemas.openxmlformats.org/officeDocument/2006/relationships/font" Target="fonts/DMSans-italic.fntdata"/><Relationship Id="rId25" Type="http://schemas.openxmlformats.org/officeDocument/2006/relationships/slide" Target="slides/slide20.xml"/><Relationship Id="rId120" Type="http://schemas.openxmlformats.org/officeDocument/2006/relationships/font" Target="fonts/DMSans-bold.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Barlow-italic.fntdata"/><Relationship Id="rId29" Type="http://schemas.openxmlformats.org/officeDocument/2006/relationships/slide" Target="slides/slide24.xml"/><Relationship Id="rId124" Type="http://schemas.openxmlformats.org/officeDocument/2006/relationships/font" Target="fonts/Barlow-bold.fntdata"/><Relationship Id="rId123" Type="http://schemas.openxmlformats.org/officeDocument/2006/relationships/font" Target="fonts/Barlow-regular.fntdata"/><Relationship Id="rId122" Type="http://schemas.openxmlformats.org/officeDocument/2006/relationships/font" Target="fonts/DMSans-bold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ProximaNova-boldItalic.fntdata"/><Relationship Id="rId117" Type="http://schemas.openxmlformats.org/officeDocument/2006/relationships/font" Target="fonts/ProximaNova-italic.fntdata"/><Relationship Id="rId116" Type="http://schemas.openxmlformats.org/officeDocument/2006/relationships/font" Target="fonts/ProximaNova-bold.fntdata"/><Relationship Id="rId115" Type="http://schemas.openxmlformats.org/officeDocument/2006/relationships/font" Target="fonts/ProximaNova-regular.fntdata"/><Relationship Id="rId119" Type="http://schemas.openxmlformats.org/officeDocument/2006/relationships/font" Target="fonts/DMSans-regular.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DMSansMedium-boldItalic.fntdata"/><Relationship Id="rId18" Type="http://schemas.openxmlformats.org/officeDocument/2006/relationships/slide" Target="slides/slide13.xml"/><Relationship Id="rId113" Type="http://schemas.openxmlformats.org/officeDocument/2006/relationships/font" Target="fonts/DMSansMedium-italic.fntdata"/><Relationship Id="rId112" Type="http://schemas.openxmlformats.org/officeDocument/2006/relationships/font" Target="fonts/DMSansMedium-bold.fntdata"/><Relationship Id="rId111" Type="http://schemas.openxmlformats.org/officeDocument/2006/relationships/font" Target="fonts/DMSansMedium-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Georgia" panose="02040502050405020303" pitchFamily="18" charset="0"/>
              <a:ea typeface="+mn-ea"/>
              <a:cs typeface="+mn-cs"/>
            </a:defRPr>
          </a:pPr>
          <a:endParaRPr lang="en-US"/>
        </a:p>
      </c:txPr>
    </c:title>
    <c:autoTitleDeleted val="0"/>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2C8C-F44D-AE53-0B66106E0848}"/>
              </c:ext>
            </c:extLst>
          </c:dPt>
          <c:dPt>
            <c:idx val="1"/>
            <c:bubble3D val="0"/>
            <c:spPr>
              <a:solidFill>
                <a:schemeClr val="tx1">
                  <a:lumMod val="40000"/>
                  <a:lumOff val="60000"/>
                </a:schemeClr>
              </a:solidFill>
              <a:ln w="19050">
                <a:solidFill>
                  <a:schemeClr val="lt1"/>
                </a:solidFill>
              </a:ln>
              <a:effectLst/>
            </c:spPr>
            <c:extLst>
              <c:ext xmlns:c16="http://schemas.microsoft.com/office/drawing/2014/chart" uri="{C3380CC4-5D6E-409C-BE32-E72D297353CC}">
                <c16:uniqueId val="{00000003-2C8C-F44D-AE53-0B66106E0848}"/>
              </c:ext>
            </c:extLst>
          </c:dPt>
          <c:dPt>
            <c:idx val="2"/>
            <c:bubble3D val="0"/>
            <c:spPr>
              <a:solidFill>
                <a:schemeClr val="bg2">
                  <a:lumMod val="20000"/>
                  <a:lumOff val="80000"/>
                </a:schemeClr>
              </a:solidFill>
              <a:ln w="19050">
                <a:solidFill>
                  <a:schemeClr val="lt1"/>
                </a:solidFill>
              </a:ln>
              <a:effectLst/>
            </c:spPr>
            <c:extLst>
              <c:ext xmlns:c16="http://schemas.microsoft.com/office/drawing/2014/chart" uri="{C3380CC4-5D6E-409C-BE32-E72D297353CC}">
                <c16:uniqueId val="{00000005-2C8C-F44D-AE53-0B66106E0848}"/>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2C8C-F44D-AE53-0B66106E084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C8C-F44D-AE53-0B66106E084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artner.com/en/documents/4001999"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1: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As of 2/21/2020</a:t>
            </a:r>
            <a:endParaRPr/>
          </a:p>
        </p:txBody>
      </p:sp>
      <p:sp>
        <p:nvSpPr>
          <p:cNvPr id="468" name="Google Shape;468;p1: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770e931a04_0_8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770e931a04_0_8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400"/>
              <a:buFont typeface="Arial"/>
              <a:buNone/>
            </a:pPr>
            <a:r>
              <a:rPr lang="en-US" sz="1200">
                <a:solidFill>
                  <a:srgbClr val="1B3139"/>
                </a:solidFill>
                <a:highlight>
                  <a:schemeClr val="lt1"/>
                </a:highlight>
                <a:latin typeface="DM Sans"/>
                <a:ea typeface="DM Sans"/>
                <a:cs typeface="DM Sans"/>
                <a:sym typeface="DM Sans"/>
              </a:rPr>
              <a:t>Delta Live Tables (DLT) is the first ETL framework that uses a simple declarative approach to building reliable data pipelines and automatically managing your infrastructure at scale so data analysts and engineers can spend less time on tooling and focus on getting value from data. With DLT, engineers are able to treat their data as code and apply modern software engineering best practices like testing, error handling, monitoring and documentation to deploy reliable pipelines at scale.</a:t>
            </a:r>
            <a:endParaRPr sz="1200">
              <a:solidFill>
                <a:srgbClr val="1B313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400"/>
              <a:buFont typeface="Arial"/>
              <a:buNone/>
            </a:pPr>
            <a:r>
              <a:t/>
            </a:r>
            <a:endParaRPr sz="1200">
              <a:solidFill>
                <a:srgbClr val="1B3139"/>
              </a:solidFill>
              <a:highlight>
                <a:schemeClr val="lt1"/>
              </a:highlight>
              <a:latin typeface="DM Sans"/>
              <a:ea typeface="DM Sans"/>
              <a:cs typeface="DM Sans"/>
              <a:sym typeface="DM Sans"/>
            </a:endParaRPr>
          </a:p>
          <a:p>
            <a:pPr indent="-241300" lvl="0" marL="469900" rtl="0" algn="l">
              <a:lnSpc>
                <a:spcPct val="115000"/>
              </a:lnSpc>
              <a:spcBef>
                <a:spcPts val="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Accelerate ETL development:</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solutions that require you to manually hand-stitch fragments of code to build end-to-end pipelines, DLT makes it possible to declaratively express entire data flows in </a:t>
            </a:r>
            <a:r>
              <a:rPr b="1" lang="en-US" sz="1200">
                <a:solidFill>
                  <a:srgbClr val="1B3139"/>
                </a:solidFill>
                <a:highlight>
                  <a:schemeClr val="lt1"/>
                </a:highlight>
                <a:latin typeface="DM Sans"/>
                <a:ea typeface="DM Sans"/>
                <a:cs typeface="DM Sans"/>
                <a:sym typeface="DM Sans"/>
              </a:rPr>
              <a:t>SQL and Python.</a:t>
            </a:r>
            <a:endParaRPr b="1">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 In addition, DLT natively enables</a:t>
            </a:r>
            <a:r>
              <a:rPr b="1" lang="en-US" sz="1200">
                <a:solidFill>
                  <a:srgbClr val="1B3139"/>
                </a:solidFill>
                <a:highlight>
                  <a:schemeClr val="lt1"/>
                </a:highlight>
                <a:latin typeface="DM Sans"/>
                <a:ea typeface="DM Sans"/>
                <a:cs typeface="DM Sans"/>
                <a:sym typeface="DM Sans"/>
              </a:rPr>
              <a:t> modern software engineering best practices </a:t>
            </a:r>
            <a:r>
              <a:rPr lang="en-US" sz="1200">
                <a:solidFill>
                  <a:srgbClr val="1B3139"/>
                </a:solidFill>
                <a:highlight>
                  <a:schemeClr val="lt1"/>
                </a:highlight>
                <a:latin typeface="DM Sans"/>
                <a:ea typeface="DM Sans"/>
                <a:cs typeface="DM Sans"/>
                <a:sym typeface="DM Sans"/>
              </a:rPr>
              <a:t>like the ability to develop in environment(s) separate from production, the ability to easily test it before deploying, deploy and manage environments using parameterization, unit testing and documentation. As a result, you can simplify the development, testing, deployment, operations and monitoring of ETL pipelines with first-class constructs for expressing transformations, CI/CD, SLAs and quality expectations, and seamlessly handling batch and streaming in a single API.</a:t>
            </a:r>
            <a:endParaRPr sz="1200">
              <a:solidFill>
                <a:srgbClr val="1B3139"/>
              </a:solidFill>
              <a:highlight>
                <a:schemeClr val="lt1"/>
              </a:highlight>
              <a:latin typeface="DM Sans"/>
              <a:ea typeface="DM Sans"/>
              <a:cs typeface="DM Sans"/>
              <a:sym typeface="DM Sans"/>
            </a:endParaRPr>
          </a:p>
          <a:p>
            <a:pPr indent="-241300" lvl="0" marL="469900" rtl="0" algn="l">
              <a:lnSpc>
                <a:spcPct val="115000"/>
              </a:lnSpc>
              <a:spcBef>
                <a:spcPts val="31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Automatically manage infrastructure:</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b="1" lang="en-US" sz="1200">
                <a:solidFill>
                  <a:srgbClr val="1B3139"/>
                </a:solidFill>
                <a:highlight>
                  <a:schemeClr val="lt1"/>
                </a:highlight>
                <a:latin typeface="DM Sans"/>
                <a:ea typeface="DM Sans"/>
                <a:cs typeface="DM Sans"/>
                <a:sym typeface="DM Sans"/>
              </a:rPr>
              <a:t>Sizing clusters</a:t>
            </a:r>
            <a:r>
              <a:rPr lang="en-US" sz="1200">
                <a:solidFill>
                  <a:srgbClr val="1B3139"/>
                </a:solidFill>
                <a:highlight>
                  <a:schemeClr val="lt1"/>
                </a:highlight>
                <a:latin typeface="DM Sans"/>
                <a:ea typeface="DM Sans"/>
                <a:cs typeface="DM Sans"/>
                <a:sym typeface="DM Sans"/>
              </a:rPr>
              <a:t> for optimal performance given changing, unpredictable data volumes can be challenging and lead to overprovisioning. DLT automatically scales compute to meet performance SLAs by providing the user with the option to set the minimum and maximum number of instances and let DLT size up the cluster according to cluster utilization. </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b="1" lang="en-US" sz="1200">
                <a:solidFill>
                  <a:srgbClr val="1B3139"/>
                </a:solidFill>
                <a:highlight>
                  <a:schemeClr val="lt1"/>
                </a:highlight>
                <a:latin typeface="DM Sans"/>
                <a:ea typeface="DM Sans"/>
                <a:cs typeface="DM Sans"/>
                <a:sym typeface="DM Sans"/>
              </a:rPr>
              <a:t>Error handling </a:t>
            </a:r>
            <a:r>
              <a:rPr lang="en-US" sz="1200">
                <a:solidFill>
                  <a:srgbClr val="1B3139"/>
                </a:solidFill>
                <a:highlight>
                  <a:schemeClr val="lt1"/>
                </a:highlight>
                <a:latin typeface="DM Sans"/>
                <a:ea typeface="DM Sans"/>
                <a:cs typeface="DM Sans"/>
                <a:sym typeface="DM Sans"/>
              </a:rPr>
              <a:t>and recovery, and performance optimization are all handled automatically. With DLT, you can focus on data transformation instead of operations.</a:t>
            </a:r>
            <a:endParaRPr sz="1200">
              <a:solidFill>
                <a:srgbClr val="1B3139"/>
              </a:solidFill>
              <a:highlight>
                <a:schemeClr val="lt1"/>
              </a:highlight>
              <a:latin typeface="DM Sans"/>
              <a:ea typeface="DM Sans"/>
              <a:cs typeface="DM Sans"/>
              <a:sym typeface="DM Sans"/>
            </a:endParaRPr>
          </a:p>
          <a:p>
            <a:pPr indent="-241300" lvl="0" marL="469900" rtl="0" algn="l">
              <a:lnSpc>
                <a:spcPct val="115000"/>
              </a:lnSpc>
              <a:spcBef>
                <a:spcPts val="31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Data confidence:</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DLT makes it easy to create trusted data sources by including first-class support for data quality management and monitoring tools using a feature called Expectations.</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Expectations help prevent bad data from flowing into tables, track data quality over time, and provide tools to troubleshoot bad data with granular pipeline observability so you get a high-fidelity lineage diagram of your pipeline, track dependencies, and aggregate data quality metrics across all of your pipelines.</a:t>
            </a:r>
            <a:endParaRPr sz="1200">
              <a:solidFill>
                <a:srgbClr val="1B3139"/>
              </a:solidFill>
              <a:highlight>
                <a:schemeClr val="lt1"/>
              </a:highlight>
              <a:latin typeface="DM Sans"/>
              <a:ea typeface="DM Sans"/>
              <a:cs typeface="DM Sans"/>
              <a:sym typeface="DM Sans"/>
            </a:endParaRPr>
          </a:p>
          <a:p>
            <a:pPr indent="-241300" lvl="0" marL="469900" rtl="0" algn="l">
              <a:lnSpc>
                <a:spcPct val="115000"/>
              </a:lnSpc>
              <a:spcBef>
                <a:spcPts val="31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Simplified batch and streaming:</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other products that force you to deal with streaming and batch workloads separately, DLT supports any type of data workload with a single API so data engineers and analysts alike can build cloud-scale data pipelines faster and without needing to have advanced data engineering skills.</a:t>
            </a:r>
            <a:endParaRPr sz="1200">
              <a:solidFill>
                <a:srgbClr val="1B3139"/>
              </a:solidFill>
              <a:highlight>
                <a:schemeClr val="lt1"/>
              </a:highlight>
              <a:latin typeface="DM Sans"/>
              <a:ea typeface="DM Sans"/>
              <a:cs typeface="DM Sans"/>
              <a:sym typeface="DM Sans"/>
            </a:endParaRPr>
          </a:p>
          <a:p>
            <a:pPr indent="0" lvl="0" marL="0" rtl="0" algn="l">
              <a:spcBef>
                <a:spcPts val="3100"/>
              </a:spcBef>
              <a:spcAft>
                <a:spcPts val="0"/>
              </a:spcAft>
              <a:buClr>
                <a:schemeClr val="dk1"/>
              </a:buClr>
              <a:buSzPts val="1400"/>
              <a:buFont typeface="Arial"/>
              <a:buNone/>
            </a:pPr>
            <a:r>
              <a:t/>
            </a:r>
            <a:endParaRPr sz="1200">
              <a:solidFill>
                <a:srgbClr val="1B3139"/>
              </a:solidFill>
              <a:highlight>
                <a:schemeClr val="lt1"/>
              </a:highlight>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5" name="Shape 2265"/>
        <p:cNvGrpSpPr/>
        <p:nvPr/>
      </p:nvGrpSpPr>
      <p:grpSpPr>
        <a:xfrm>
          <a:off x="0" y="0"/>
          <a:ext cx="0" cy="0"/>
          <a:chOff x="0" y="0"/>
          <a:chExt cx="0" cy="0"/>
        </a:xfrm>
      </p:grpSpPr>
      <p:sp>
        <p:nvSpPr>
          <p:cNvPr id="2266" name="Google Shape;2266;p2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67" name="Google Shape;2267;p2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p2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74" name="Google Shape;2274;p2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9" name="Shape 2279"/>
        <p:cNvGrpSpPr/>
        <p:nvPr/>
      </p:nvGrpSpPr>
      <p:grpSpPr>
        <a:xfrm>
          <a:off x="0" y="0"/>
          <a:ext cx="0" cy="0"/>
          <a:chOff x="0" y="0"/>
          <a:chExt cx="0" cy="0"/>
        </a:xfrm>
      </p:grpSpPr>
      <p:sp>
        <p:nvSpPr>
          <p:cNvPr id="2280" name="Google Shape;2280;p2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81" name="Google Shape;2281;p2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p3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86" name="Google Shape;2286;p3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9" name="Shape 2289"/>
        <p:cNvGrpSpPr/>
        <p:nvPr/>
      </p:nvGrpSpPr>
      <p:grpSpPr>
        <a:xfrm>
          <a:off x="0" y="0"/>
          <a:ext cx="0" cy="0"/>
          <a:chOff x="0" y="0"/>
          <a:chExt cx="0" cy="0"/>
        </a:xfrm>
      </p:grpSpPr>
      <p:sp>
        <p:nvSpPr>
          <p:cNvPr id="2290" name="Google Shape;2290;p3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91" name="Google Shape;2291;p3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p3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95" name="Google Shape;2295;p3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770e931a04_0_100: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5" name="Google Shape;795;g2770e931a04_0_100: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330200" lvl="0" marL="4699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While the Auto-Loader makes it easy to get data into Delta Lake, </a:t>
            </a:r>
            <a:endParaRPr sz="1400">
              <a:solidFill>
                <a:srgbClr val="1B3038"/>
              </a:solidFill>
              <a:latin typeface="Times New Roman"/>
              <a:ea typeface="Times New Roman"/>
              <a:cs typeface="Times New Roman"/>
              <a:sym typeface="Times New Roman"/>
            </a:endParaRPr>
          </a:p>
          <a:p>
            <a:pPr indent="-330200" lvl="0" marL="4699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data engineers still spend most of their time </a:t>
            </a:r>
            <a:r>
              <a:rPr b="1" lang="en-US" sz="1400">
                <a:solidFill>
                  <a:srgbClr val="1B3038"/>
                </a:solidFill>
                <a:latin typeface="Times New Roman"/>
                <a:ea typeface="Times New Roman"/>
                <a:cs typeface="Times New Roman"/>
                <a:sym typeface="Times New Roman"/>
              </a:rPr>
              <a:t>defining and writing code to manage the ETL lifecycle</a:t>
            </a:r>
            <a:r>
              <a:rPr lang="en-US" sz="1400">
                <a:solidFill>
                  <a:srgbClr val="1B3038"/>
                </a:solidFill>
                <a:latin typeface="Times New Roman"/>
                <a:ea typeface="Times New Roman"/>
                <a:cs typeface="Times New Roman"/>
                <a:sym typeface="Times New Roman"/>
              </a:rPr>
              <a:t>-- handling table dependencies, recovery, backfilling, retries or error conditions, when what they really want is to spend more time writing transformation and applying the business logic. This turns what could be a simple ETL process into a complex data pipeline implementation. </a:t>
            </a:r>
            <a:endParaRPr sz="1400">
              <a:solidFill>
                <a:srgbClr val="1B3038"/>
              </a:solidFill>
              <a:latin typeface="Times New Roman"/>
              <a:ea typeface="Times New Roman"/>
              <a:cs typeface="Times New Roman"/>
              <a:sym typeface="Times New Roman"/>
            </a:endParaRPr>
          </a:p>
          <a:p>
            <a:pPr indent="-330200" lvl="0" marL="4699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Instead of low-level hand-coding of ETL logic, data engineers leverage DLT APIs to build declarative pipelines – easily defining ‘what’ to do, not ‘how’ to do it</a:t>
            </a:r>
            <a:endParaRPr sz="1400">
              <a:solidFill>
                <a:srgbClr val="1B3038"/>
              </a:solidFill>
              <a:latin typeface="Times New Roman"/>
              <a:ea typeface="Times New Roman"/>
              <a:cs typeface="Times New Roman"/>
              <a:sym typeface="Times New Roman"/>
            </a:endParaRPr>
          </a:p>
          <a:p>
            <a:pPr indent="-330200" lvl="0" marL="4699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And DLT automatically manages all the dependencies within the pipeline. This ensures all tables are populated correctly, continuously or on a set schedule. </a:t>
            </a:r>
            <a:endParaRPr sz="1400">
              <a:solidFill>
                <a:srgbClr val="1B3038"/>
              </a:solidFill>
              <a:latin typeface="Times New Roman"/>
              <a:ea typeface="Times New Roman"/>
              <a:cs typeface="Times New Roman"/>
              <a:sym typeface="Times New Roman"/>
            </a:endParaRPr>
          </a:p>
          <a:p>
            <a:pPr indent="-330200" lvl="0" marL="4699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DLT also offer both </a:t>
            </a:r>
            <a:r>
              <a:rPr b="1" lang="en-US" sz="1400">
                <a:solidFill>
                  <a:srgbClr val="1B3038"/>
                </a:solidFill>
                <a:latin typeface="Times New Roman"/>
                <a:ea typeface="Times New Roman"/>
                <a:cs typeface="Times New Roman"/>
                <a:sym typeface="Times New Roman"/>
              </a:rPr>
              <a:t>Python and SQL APIs</a:t>
            </a:r>
            <a:r>
              <a:rPr lang="en-US" sz="1400">
                <a:solidFill>
                  <a:srgbClr val="1B3038"/>
                </a:solidFill>
                <a:latin typeface="Times New Roman"/>
                <a:ea typeface="Times New Roman"/>
                <a:cs typeface="Times New Roman"/>
                <a:sym typeface="Times New Roman"/>
              </a:rPr>
              <a:t> for Delta Live Tables. And this is particularly valuable to SQL users, because they can now start building incremental streaming pipelines, purely in SQL, while still having access to a Python and data engineering interface, where you can pull in more complex libraries and take advantage of the complexity that Python offers. </a:t>
            </a:r>
            <a:endParaRPr sz="1400">
              <a:solidFill>
                <a:srgbClr val="1B3038"/>
              </a:solidFill>
              <a:latin typeface="Times New Roman"/>
              <a:ea typeface="Times New Roman"/>
              <a:cs typeface="Times New Roman"/>
              <a:sym typeface="Times New Roman"/>
            </a:endParaRPr>
          </a:p>
          <a:p>
            <a:pPr indent="-330200" lvl="0" marL="4699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We hope that this will allow our customers to start more aggressively taking advantage of </a:t>
            </a:r>
            <a:r>
              <a:rPr b="1" lang="en-US" sz="1400">
                <a:solidFill>
                  <a:srgbClr val="1B3038"/>
                </a:solidFill>
                <a:latin typeface="Times New Roman"/>
                <a:ea typeface="Times New Roman"/>
                <a:cs typeface="Times New Roman"/>
                <a:sym typeface="Times New Roman"/>
              </a:rPr>
              <a:t>stream processing</a:t>
            </a:r>
            <a:r>
              <a:rPr lang="en-US" sz="1400">
                <a:solidFill>
                  <a:srgbClr val="1B3038"/>
                </a:solidFill>
                <a:latin typeface="Times New Roman"/>
                <a:ea typeface="Times New Roman"/>
                <a:cs typeface="Times New Roman"/>
                <a:sym typeface="Times New Roman"/>
              </a:rPr>
              <a:t> and designing their architectures with a streaming first view.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While the Auto-Loader makes it easy to get data into Delta Lake, data engineers still spend most of their time defining and writing code to manage the ETL lifecycle-- handling table dependencies, recovery, backfilling, retries or error conditions, when what they really want is to spend more time writing transformation and applying the business logic. This turns what could be a simple ETL process into a complex data pipeline implementation.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That’s why we developed Delta Live Tables. DLT is a Managed Service for ETL. Instead of low-level hand-coding of ETL logic, data engineers can leverage SQL or Python to build declarative pipelines – easily defining ‘what’ to do, not ‘how’ to do it.  With DLT, they specify how to transform and apply business logic, while DLT automatically manages all the dependencies within the pipeline. This ensures all tables are populated correctly, continuously or on a set schedule.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DLT also offer both Python and SQL APIs for Delta Live Tables. And this is particularly valuable to SQL users, because they can now start building incremental streaming pipelines, purely in SQL, while still having access to a Python and data engineering interface, where you can pull in more complex libraries and take advantage of the complexity that Python offers. We hope that this will allow our customers to start more aggressively taking advantage of incremental processing and designing their architectures with a streaming first view. </a:t>
            </a:r>
            <a:endParaRPr sz="1400">
              <a:latin typeface="Times New Roman"/>
              <a:ea typeface="Times New Roman"/>
              <a:cs typeface="Times New Roman"/>
              <a:sym typeface="Times New Roman"/>
            </a:endParaRPr>
          </a:p>
        </p:txBody>
      </p:sp>
      <p:sp>
        <p:nvSpPr>
          <p:cNvPr id="796" name="Google Shape;796;g2770e931a04_0_100:notes"/>
          <p:cNvSpPr txBox="1"/>
          <p:nvPr>
            <p:ph idx="12" type="sldNum"/>
          </p:nvPr>
        </p:nvSpPr>
        <p:spPr>
          <a:xfrm>
            <a:off x="3970938" y="8829967"/>
            <a:ext cx="3037800" cy="466200"/>
          </a:xfrm>
          <a:prstGeom prst="rect">
            <a:avLst/>
          </a:prstGeom>
          <a:noFill/>
          <a:ln>
            <a:noFill/>
          </a:ln>
        </p:spPr>
        <p:txBody>
          <a:bodyPr anchorCtr="0" anchor="ctr" bIns="93275" lIns="93275" spcFirstLastPara="1" rIns="93275" wrap="square" tIns="9327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770e931a04_0_118: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4" name="Google Shape;814;g2770e931a04_0_118: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The first thing I wanted to talk about is </a:t>
            </a:r>
            <a:r>
              <a:rPr b="1" lang="en-US" sz="1400">
                <a:latin typeface="Times New Roman"/>
                <a:ea typeface="Times New Roman"/>
                <a:cs typeface="Times New Roman"/>
                <a:sym typeface="Times New Roman"/>
              </a:rPr>
              <a:t>getting data into Delta Lake</a:t>
            </a:r>
            <a:r>
              <a:rPr lang="en-US" sz="1400">
                <a:latin typeface="Times New Roman"/>
                <a:ea typeface="Times New Roman"/>
                <a:cs typeface="Times New Roman"/>
                <a:sym typeface="Times New Roman"/>
              </a:rPr>
              <a:t>. Ingesting data has to be reliable and has to scale. As volume grows, you need a way to ingest data easily, and with the ability to do change-data-capture, or CDC.</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a:t>
            </a:r>
            <a:r>
              <a:rPr b="1" lang="en-US" sz="1400">
                <a:latin typeface="Times New Roman"/>
                <a:ea typeface="Times New Roman"/>
                <a:cs typeface="Times New Roman"/>
                <a:sym typeface="Times New Roman"/>
              </a:rPr>
              <a:t>incrementally and efficiently processes</a:t>
            </a:r>
            <a:r>
              <a:rPr lang="en-US" sz="1400">
                <a:latin typeface="Times New Roman"/>
                <a:ea typeface="Times New Roman"/>
                <a:cs typeface="Times New Roman"/>
                <a:sym typeface="Times New Roman"/>
              </a:rPr>
              <a:t> new data files as they arrive in cloud storage. Auto Loader provides a Structured Streaming source called cloudFiles. Given an input directory path on the cloud file storage, the cloudFiles source processes new files  with the option of also processing existing files in that directory.</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can also </a:t>
            </a:r>
            <a:r>
              <a:rPr b="1" lang="en-US" sz="1400">
                <a:latin typeface="Times New Roman"/>
                <a:ea typeface="Times New Roman"/>
                <a:cs typeface="Times New Roman"/>
                <a:sym typeface="Times New Roman"/>
              </a:rPr>
              <a:t>infer schemas automatically</a:t>
            </a:r>
            <a:r>
              <a:rPr lang="en-US" sz="1400">
                <a:latin typeface="Times New Roman"/>
                <a:ea typeface="Times New Roman"/>
                <a:cs typeface="Times New Roman"/>
                <a:sym typeface="Times New Roman"/>
              </a:rPr>
              <a:t>, as well as evolve schemas dynamically by detecting the introduction of new columns to your data so you don’t have to manage the tracking and handling of schema changes yourself. </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Auto Loader can also </a:t>
            </a:r>
            <a:r>
              <a:rPr b="1" lang="en-US" sz="1400">
                <a:latin typeface="Times New Roman"/>
                <a:ea typeface="Times New Roman"/>
                <a:cs typeface="Times New Roman"/>
                <a:sym typeface="Times New Roman"/>
              </a:rPr>
              <a:t>“rescue” data</a:t>
            </a:r>
            <a:r>
              <a:rPr lang="en-US" sz="1400">
                <a:latin typeface="Times New Roman"/>
                <a:ea typeface="Times New Roman"/>
                <a:cs typeface="Times New Roman"/>
                <a:sym typeface="Times New Roman"/>
              </a:rPr>
              <a:t> that was unexpected (for example, of differing data types) and set it aside so that you can choose to access it later.</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extLst>
                  <a:ext uri="http://customooxmlschemas.google.com/">
                    <go:slidesCustomData xmlns:go="http://customooxmlschemas.google.com/" textRoundtripDataId="3"/>
                  </a:ext>
                </a:extLst>
              </a:rPr>
              <a:t>Right now, schema evolution &amp; inference is supported for </a:t>
            </a:r>
            <a:r>
              <a:rPr b="1" lang="en-US" sz="1400">
                <a:latin typeface="Times New Roman"/>
                <a:ea typeface="Times New Roman"/>
                <a:cs typeface="Times New Roman"/>
                <a:sym typeface="Times New Roman"/>
                <a:extLst>
                  <a:ext uri="http://customooxmlschemas.google.com/">
                    <go:slidesCustomData xmlns:go="http://customooxmlschemas.google.com/" textRoundtripDataId="4"/>
                  </a:ext>
                </a:extLst>
              </a:rPr>
              <a:t>JSON and CSV and Parquet data</a:t>
            </a:r>
            <a:endParaRPr b="1"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 first thing I wanted to talk about is getting data into Delta Lake. Ingesting data has to be reliable and has to scale. As volume grows, you need a way to ingest data easily, and with the ability to do change-data-capture, or CDC.</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Auto Loader incrementally and efficiently processes new data files as they arrive in cloud storage. Auto Loader provides a Structured Streaming source called cloudFiles. Given an input directory path on the cloud file storage, the cloudFiles source new files  with the option of also processing existing files in that directory.</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Auto Loader can also infer schemas automatically, as well as evolve schemas dynamically by detecting the introduction of new columns to your data so you don’t have to manage the tracking and handling of schema changes yourself. Auto Loader can also “rescue” data that was unexpected (for example, of differing data types) and set it aside so that you can choose to access it later.</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Right now, we have support for JSON and CSV data, where you can infer the schema of all the files, as well as automatically evolve the schema of all your downstream Delta Tables. And we're bringing that same support to the data sources of PARQUET and AVRO later this year.</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815" name="Google Shape;815;g2770e931a04_0_118:notes"/>
          <p:cNvSpPr txBox="1"/>
          <p:nvPr>
            <p:ph idx="12" type="sldNum"/>
          </p:nvPr>
        </p:nvSpPr>
        <p:spPr>
          <a:xfrm>
            <a:off x="3970938" y="8829967"/>
            <a:ext cx="3037800" cy="466200"/>
          </a:xfrm>
          <a:prstGeom prst="rect">
            <a:avLst/>
          </a:prstGeom>
          <a:noFill/>
          <a:ln>
            <a:noFill/>
          </a:ln>
        </p:spPr>
        <p:txBody>
          <a:bodyPr anchorCtr="0" anchor="ctr" bIns="93275" lIns="93275" spcFirstLastPara="1" rIns="93275" wrap="square" tIns="9327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770e931a04_0_135: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2" name="Google Shape;832;g2770e931a04_0_135: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Lets talk about stream processing and change data capture</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Delta Live Tables can ingest data from</a:t>
            </a:r>
            <a:r>
              <a:rPr b="1" lang="en-US" sz="1400">
                <a:latin typeface="Times New Roman"/>
                <a:ea typeface="Times New Roman"/>
                <a:cs typeface="Times New Roman"/>
                <a:sym typeface="Times New Roman"/>
              </a:rPr>
              <a:t> any data source </a:t>
            </a:r>
            <a:r>
              <a:rPr lang="en-US" sz="1400">
                <a:latin typeface="Times New Roman"/>
                <a:ea typeface="Times New Roman"/>
                <a:cs typeface="Times New Roman"/>
                <a:sym typeface="Times New Roman"/>
              </a:rPr>
              <a:t>that Databricks Runtime directly supports, any file in cloud storage such as Azure Data Lake Storage, AWS S3, or Google Cloud Storage,  or any file stored in DBFS.</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Change data capture are</a:t>
            </a:r>
            <a:r>
              <a:rPr lang="en-US" sz="1400">
                <a:latin typeface="Times New Roman"/>
                <a:ea typeface="Times New Roman"/>
                <a:cs typeface="Times New Roman"/>
                <a:sym typeface="Times New Roman"/>
              </a:rPr>
              <a:t>- streams of insert, update, and delete events representing incremental updates to some original table.</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Now - previously - in </a:t>
            </a:r>
            <a:r>
              <a:rPr b="1" lang="en-US" sz="1400">
                <a:latin typeface="Times New Roman"/>
                <a:ea typeface="Times New Roman"/>
                <a:cs typeface="Times New Roman"/>
                <a:sym typeface="Times New Roman"/>
              </a:rPr>
              <a:t>Structured Streaming</a:t>
            </a:r>
            <a:r>
              <a:rPr lang="en-US" sz="1400">
                <a:latin typeface="Times New Roman"/>
                <a:ea typeface="Times New Roman"/>
                <a:cs typeface="Times New Roman"/>
                <a:sym typeface="Times New Roman"/>
              </a:rPr>
              <a:t> - the best solution for ingesting change data capture is the MERGE INTO command, but this has </a:t>
            </a:r>
            <a:r>
              <a:rPr b="1" lang="en-US" sz="1400">
                <a:latin typeface="Times New Roman"/>
                <a:ea typeface="Times New Roman"/>
                <a:cs typeface="Times New Roman"/>
                <a:sym typeface="Times New Roman"/>
              </a:rPr>
              <a:t>significant usability challenges</a:t>
            </a:r>
            <a:r>
              <a:rPr lang="en-US" sz="1400">
                <a:latin typeface="Times New Roman"/>
                <a:ea typeface="Times New Roman"/>
                <a:cs typeface="Times New Roman"/>
                <a:sym typeface="Times New Roman"/>
              </a:rPr>
              <a:t>, especially when the source is a streaming set of changes. A canonical example requires as many as 300 lines of complex Scala code to handle sequencing and event reconciliation. In practice, many users cannot build a fully functional solution without extensive help from Databricks field engineers.</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Delta Live Tables includes functionality to make change data capture seamless. The </a:t>
            </a:r>
            <a:r>
              <a:rPr b="1" lang="en-US" sz="1400">
                <a:latin typeface="Times New Roman"/>
                <a:ea typeface="Times New Roman"/>
                <a:cs typeface="Times New Roman"/>
                <a:sym typeface="Times New Roman"/>
              </a:rPr>
              <a:t>functionality</a:t>
            </a:r>
            <a:r>
              <a:rPr lang="en-US" sz="1400">
                <a:latin typeface="Times New Roman"/>
                <a:ea typeface="Times New Roman"/>
                <a:cs typeface="Times New Roman"/>
                <a:sym typeface="Times New Roman"/>
              </a:rPr>
              <a:t> includes:</a:t>
            </a:r>
            <a:endParaRPr sz="1400">
              <a:latin typeface="Times New Roman"/>
              <a:ea typeface="Times New Roman"/>
              <a:cs typeface="Times New Roman"/>
              <a:sym typeface="Times New Roman"/>
            </a:endParaRPr>
          </a:p>
          <a:p>
            <a:pPr indent="-317500" lvl="1" marL="9271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a new, </a:t>
            </a:r>
            <a:r>
              <a:rPr b="1" lang="en-US" sz="1400">
                <a:latin typeface="Times New Roman"/>
                <a:ea typeface="Times New Roman"/>
                <a:cs typeface="Times New Roman"/>
                <a:sym typeface="Times New Roman"/>
              </a:rPr>
              <a:t>declarative API </a:t>
            </a:r>
            <a:r>
              <a:rPr lang="en-US" sz="1400">
                <a:latin typeface="Times New Roman"/>
                <a:ea typeface="Times New Roman"/>
                <a:cs typeface="Times New Roman"/>
                <a:sym typeface="Times New Roman"/>
              </a:rPr>
              <a:t>that lets users perform streaming CDC to a given target Delta table. Users can specify which row in the target should be inserted or updated by specifying a composite primary key as well as supply conditions for when to delete rows.</a:t>
            </a:r>
            <a:endParaRPr sz="1400">
              <a:latin typeface="Times New Roman"/>
              <a:ea typeface="Times New Roman"/>
              <a:cs typeface="Times New Roman"/>
              <a:sym typeface="Times New Roman"/>
            </a:endParaRPr>
          </a:p>
          <a:p>
            <a:pPr indent="-317500" lvl="1" marL="9271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Ordering</a:t>
            </a:r>
            <a:r>
              <a:rPr lang="en-US" sz="1400">
                <a:latin typeface="Times New Roman"/>
                <a:ea typeface="Times New Roman"/>
                <a:cs typeface="Times New Roman"/>
                <a:sym typeface="Times New Roman"/>
              </a:rPr>
              <a:t> is handled implicitly. Events can arrive out of order, but the final result should be the same as if they were applied in the correct order, based on a user specified sequencing column. </a:t>
            </a:r>
            <a:endParaRPr sz="1400">
              <a:latin typeface="Times New Roman"/>
              <a:ea typeface="Times New Roman"/>
              <a:cs typeface="Times New Roman"/>
              <a:sym typeface="Times New Roman"/>
            </a:endParaRPr>
          </a:p>
          <a:p>
            <a:pPr indent="-317500" lvl="1" marL="9271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We also include support for </a:t>
            </a:r>
            <a:r>
              <a:rPr b="1" lang="en-US" sz="1400">
                <a:latin typeface="Times New Roman"/>
                <a:ea typeface="Times New Roman"/>
                <a:cs typeface="Times New Roman"/>
                <a:sym typeface="Times New Roman"/>
              </a:rPr>
              <a:t>partial Updates</a:t>
            </a:r>
            <a:r>
              <a:rPr lang="en-US" sz="1400">
                <a:latin typeface="Times New Roman"/>
                <a:ea typeface="Times New Roman"/>
                <a:cs typeface="Times New Roman"/>
                <a:sym typeface="Times New Roman"/>
              </a:rPr>
              <a:t>: Some systems produce change records that contain only a subset of the fields in the target tabl, and unmodified columns are represented as NULLs. Delta Live Tables can coalesce these partial updates into a single complete / up-to-date row.</a:t>
            </a:r>
            <a:endParaRPr sz="1400">
              <a:latin typeface="Times New Roman"/>
              <a:ea typeface="Times New Roman"/>
              <a:cs typeface="Times New Roman"/>
              <a:sym typeface="Times New Roman"/>
            </a:endParaRPr>
          </a:p>
          <a:p>
            <a:pPr indent="-317500" lvl="1" marL="9271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 DLT also handled </a:t>
            </a:r>
            <a:r>
              <a:rPr b="1" lang="en-US" sz="1400">
                <a:latin typeface="Times New Roman"/>
                <a:ea typeface="Times New Roman"/>
                <a:cs typeface="Times New Roman"/>
                <a:sym typeface="Times New Roman"/>
              </a:rPr>
              <a:t>schema Evolution</a:t>
            </a:r>
            <a:r>
              <a:rPr lang="en-US" sz="1400">
                <a:latin typeface="Times New Roman"/>
                <a:ea typeface="Times New Roman"/>
                <a:cs typeface="Times New Roman"/>
                <a:sym typeface="Times New Roman"/>
              </a:rPr>
              <a:t>: Users should not need to write complicated DDL to evolve the schema of the target table. Instead columns should automatically be added to the target table, even for complex / nested schemas. </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Customers who have used DLT tell us that the </a:t>
            </a:r>
            <a:r>
              <a:rPr b="1" lang="en-US" sz="1400">
                <a:latin typeface="Times New Roman"/>
                <a:ea typeface="Times New Roman"/>
                <a:cs typeface="Times New Roman"/>
                <a:sym typeface="Times New Roman"/>
              </a:rPr>
              <a:t>simplicity</a:t>
            </a:r>
            <a:r>
              <a:rPr lang="en-US" sz="1400">
                <a:latin typeface="Times New Roman"/>
                <a:ea typeface="Times New Roman"/>
                <a:cs typeface="Times New Roman"/>
                <a:sym typeface="Times New Roman"/>
              </a:rPr>
              <a:t> it offers is one of the main reasons why they plan to adopt it widely in their organization.</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Delta Live Tables can ingest data from</a:t>
            </a:r>
            <a:r>
              <a:rPr b="1" lang="en-US" sz="1400">
                <a:latin typeface="Times New Roman"/>
                <a:ea typeface="Times New Roman"/>
                <a:cs typeface="Times New Roman"/>
                <a:sym typeface="Times New Roman"/>
              </a:rPr>
              <a:t> any data source </a:t>
            </a:r>
            <a:r>
              <a:rPr lang="en-US" sz="1400">
                <a:latin typeface="Times New Roman"/>
                <a:ea typeface="Times New Roman"/>
                <a:cs typeface="Times New Roman"/>
                <a:sym typeface="Times New Roman"/>
              </a:rPr>
              <a:t>that Databricks Runtime directly supports, any file in cloud storage such as Azure Data Lake Storage, AWS S3, or Google Cloud Storage,  or any file stored in DBFS.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One prevalent </a:t>
            </a:r>
            <a:r>
              <a:rPr b="1" lang="en-US" sz="1400">
                <a:latin typeface="Times New Roman"/>
                <a:ea typeface="Times New Roman"/>
                <a:cs typeface="Times New Roman"/>
                <a:sym typeface="Times New Roman"/>
              </a:rPr>
              <a:t>source</a:t>
            </a:r>
            <a:r>
              <a:rPr lang="en-US" sz="1400">
                <a:latin typeface="Times New Roman"/>
                <a:ea typeface="Times New Roman"/>
                <a:cs typeface="Times New Roman"/>
                <a:sym typeface="Times New Roman"/>
              </a:rPr>
              <a:t> of incoming data is change data capture--streams of insert, update, and delete events representing incremental updates to some original table.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Now - in Structured Streaming - the best solution for ingesting change data capture is the MERGE INTO command, but this has </a:t>
            </a:r>
            <a:r>
              <a:rPr b="1" lang="en-US" sz="1400">
                <a:latin typeface="Times New Roman"/>
                <a:ea typeface="Times New Roman"/>
                <a:cs typeface="Times New Roman"/>
                <a:sym typeface="Times New Roman"/>
              </a:rPr>
              <a:t>significant usability challenges</a:t>
            </a:r>
            <a:r>
              <a:rPr lang="en-US" sz="1400">
                <a:latin typeface="Times New Roman"/>
                <a:ea typeface="Times New Roman"/>
                <a:cs typeface="Times New Roman"/>
                <a:sym typeface="Times New Roman"/>
              </a:rPr>
              <a:t>, especially when the source is a streaming set of changes. A canonical example requires as many as 300 lines of complex Scala code to handle sequencing and event reconciliation. In practice, many users cannot build a fully functional solution without extensive help from Databricks field engineers.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Delta Live Tables includes functionality to make change data capture seamless. The </a:t>
            </a:r>
            <a:r>
              <a:rPr b="1" lang="en-US" sz="1400">
                <a:latin typeface="Times New Roman"/>
                <a:ea typeface="Times New Roman"/>
                <a:cs typeface="Times New Roman"/>
                <a:sym typeface="Times New Roman"/>
              </a:rPr>
              <a:t>functionality</a:t>
            </a:r>
            <a:r>
              <a:rPr lang="en-US" sz="1400">
                <a:latin typeface="Times New Roman"/>
                <a:ea typeface="Times New Roman"/>
                <a:cs typeface="Times New Roman"/>
                <a:sym typeface="Times New Roman"/>
              </a:rPr>
              <a:t> includes: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 a new, </a:t>
            </a:r>
            <a:r>
              <a:rPr b="1" lang="en-US" sz="1400">
                <a:latin typeface="Times New Roman"/>
                <a:ea typeface="Times New Roman"/>
                <a:cs typeface="Times New Roman"/>
                <a:sym typeface="Times New Roman"/>
              </a:rPr>
              <a:t>declarative API </a:t>
            </a:r>
            <a:r>
              <a:rPr lang="en-US" sz="1400">
                <a:latin typeface="Times New Roman"/>
                <a:ea typeface="Times New Roman"/>
                <a:cs typeface="Times New Roman"/>
                <a:sym typeface="Times New Roman"/>
              </a:rPr>
              <a:t>that lets users perform streaming CDC to a given target Delta table. Users can specify which row in the target should be inserted or updated by specifying a composite primary key as well as supply conditions for when to delete rows.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a:t>
            </a:r>
            <a:r>
              <a:rPr b="1" lang="en-US" sz="1400">
                <a:latin typeface="Times New Roman"/>
                <a:ea typeface="Times New Roman"/>
                <a:cs typeface="Times New Roman"/>
                <a:sym typeface="Times New Roman"/>
              </a:rPr>
              <a:t>Ordering</a:t>
            </a:r>
            <a:r>
              <a:rPr lang="en-US" sz="1400">
                <a:latin typeface="Times New Roman"/>
                <a:ea typeface="Times New Roman"/>
                <a:cs typeface="Times New Roman"/>
                <a:sym typeface="Times New Roman"/>
              </a:rPr>
              <a:t> is handled implicitly. Events can arrive out of order, but the final result should be the same as if they were applied in the correct order, based on a user specified sequencing column.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We also include support for </a:t>
            </a:r>
            <a:r>
              <a:rPr b="1" lang="en-US" sz="1400">
                <a:latin typeface="Times New Roman"/>
                <a:ea typeface="Times New Roman"/>
                <a:cs typeface="Times New Roman"/>
                <a:sym typeface="Times New Roman"/>
              </a:rPr>
              <a:t>partial Updates</a:t>
            </a:r>
            <a:r>
              <a:rPr lang="en-US" sz="1400">
                <a:latin typeface="Times New Roman"/>
                <a:ea typeface="Times New Roman"/>
                <a:cs typeface="Times New Roman"/>
                <a:sym typeface="Times New Roman"/>
              </a:rPr>
              <a:t>: Some systems produce change records that contain only a subset of the fields in the target table. Unmodified columns are either null or are not present in a given source. Delta Live Tables can coalesce these partial updates into a single complete / up-to-date row.</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 DLT also handled </a:t>
            </a:r>
            <a:r>
              <a:rPr b="1" lang="en-US" sz="1400">
                <a:latin typeface="Times New Roman"/>
                <a:ea typeface="Times New Roman"/>
                <a:cs typeface="Times New Roman"/>
                <a:sym typeface="Times New Roman"/>
              </a:rPr>
              <a:t>schema Evolution</a:t>
            </a:r>
            <a:r>
              <a:rPr lang="en-US" sz="1400">
                <a:latin typeface="Times New Roman"/>
                <a:ea typeface="Times New Roman"/>
                <a:cs typeface="Times New Roman"/>
                <a:sym typeface="Times New Roman"/>
              </a:rPr>
              <a:t>: Users should not need to write complicated DDL to evolve the schema of the target table. Instead columns should automatically be added to the target table, even for complex / nested schemas.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Customers who have used DLT tell us that the </a:t>
            </a:r>
            <a:r>
              <a:rPr b="1" lang="en-US" sz="1400">
                <a:latin typeface="Times New Roman"/>
                <a:ea typeface="Times New Roman"/>
                <a:cs typeface="Times New Roman"/>
                <a:sym typeface="Times New Roman"/>
              </a:rPr>
              <a:t>simplicity</a:t>
            </a:r>
            <a:r>
              <a:rPr lang="en-US" sz="1400">
                <a:latin typeface="Times New Roman"/>
                <a:ea typeface="Times New Roman"/>
                <a:cs typeface="Times New Roman"/>
                <a:sym typeface="Times New Roman"/>
              </a:rPr>
              <a:t> it offers is one of the main reasons why they plan to adopt it widely in their organization.</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833" name="Google Shape;833;g2770e931a04_0_135:notes"/>
          <p:cNvSpPr txBox="1"/>
          <p:nvPr>
            <p:ph idx="12" type="sldNum"/>
          </p:nvPr>
        </p:nvSpPr>
        <p:spPr>
          <a:xfrm>
            <a:off x="3970938" y="8829967"/>
            <a:ext cx="3037800" cy="466200"/>
          </a:xfrm>
          <a:prstGeom prst="rect">
            <a:avLst/>
          </a:prstGeom>
          <a:noFill/>
          <a:ln>
            <a:noFill/>
          </a:ln>
        </p:spPr>
        <p:txBody>
          <a:bodyPr anchorCtr="0" anchor="ctr" bIns="93275" lIns="93275" spcFirstLastPara="1" rIns="93275" wrap="square" tIns="9327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770e931a04_0_159: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g2770e931a04_0_159: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The other reason why customers choose DLT is because of it’s </a:t>
            </a:r>
            <a:r>
              <a:rPr b="1" lang="en-US" sz="1400">
                <a:latin typeface="Times New Roman"/>
                <a:ea typeface="Times New Roman"/>
                <a:cs typeface="Times New Roman"/>
                <a:sym typeface="Times New Roman"/>
              </a:rPr>
              <a:t>differentiated data quality</a:t>
            </a:r>
            <a:r>
              <a:rPr lang="en-US" sz="1400">
                <a:latin typeface="Times New Roman"/>
                <a:ea typeface="Times New Roman"/>
                <a:cs typeface="Times New Roman"/>
                <a:sym typeface="Times New Roman"/>
              </a:rPr>
              <a:t> capabilities. </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Data quality remains a </a:t>
            </a:r>
            <a:r>
              <a:rPr b="1" lang="en-US" sz="1400">
                <a:latin typeface="Times New Roman"/>
                <a:ea typeface="Times New Roman"/>
                <a:cs typeface="Times New Roman"/>
                <a:sym typeface="Times New Roman"/>
              </a:rPr>
              <a:t>huge problems</a:t>
            </a:r>
            <a:r>
              <a:rPr lang="en-US" sz="1400">
                <a:latin typeface="Times New Roman"/>
                <a:ea typeface="Times New Roman"/>
                <a:cs typeface="Times New Roman"/>
                <a:sym typeface="Times New Roman"/>
              </a:rPr>
              <a:t> for most customers who manage data pipelines. </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Customers tell us that their organization suffers from </a:t>
            </a:r>
            <a:r>
              <a:rPr b="1" lang="en-US" sz="1400">
                <a:latin typeface="Times New Roman"/>
                <a:ea typeface="Times New Roman"/>
                <a:cs typeface="Times New Roman"/>
                <a:sym typeface="Times New Roman"/>
              </a:rPr>
              <a:t>low trust </a:t>
            </a:r>
            <a:r>
              <a:rPr lang="en-US" sz="1400">
                <a:latin typeface="Times New Roman"/>
                <a:ea typeface="Times New Roman"/>
                <a:cs typeface="Times New Roman"/>
                <a:sym typeface="Times New Roman"/>
              </a:rPr>
              <a:t>in their data. And data engineers struggle to quickly identify data quality issues before they make their way into reports and ML models, and when they do discover quality issues, it’s hard to </a:t>
            </a:r>
            <a:r>
              <a:rPr b="1" lang="en-US" sz="1400">
                <a:latin typeface="Times New Roman"/>
                <a:ea typeface="Times New Roman"/>
                <a:cs typeface="Times New Roman"/>
                <a:sym typeface="Times New Roman"/>
              </a:rPr>
              <a:t>correlate the problems</a:t>
            </a:r>
            <a:r>
              <a:rPr lang="en-US" sz="1400">
                <a:latin typeface="Times New Roman"/>
                <a:ea typeface="Times New Roman"/>
                <a:cs typeface="Times New Roman"/>
                <a:sym typeface="Times New Roman"/>
              </a:rPr>
              <a:t> back up to the data producer to fix data at the source.</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To solve these problems, DLT includes </a:t>
            </a:r>
            <a:r>
              <a:rPr b="1" lang="en-US" sz="1400">
                <a:latin typeface="Times New Roman"/>
                <a:ea typeface="Times New Roman"/>
                <a:cs typeface="Times New Roman"/>
                <a:sym typeface="Times New Roman"/>
              </a:rPr>
              <a:t>first class support for data quality management and monitoring</a:t>
            </a:r>
            <a:r>
              <a:rPr lang="en-US" sz="1400">
                <a:latin typeface="Times New Roman"/>
                <a:ea typeface="Times New Roman"/>
                <a:cs typeface="Times New Roman"/>
                <a:sym typeface="Times New Roman"/>
              </a:rPr>
              <a:t> tools using a feature called Expectations. </a:t>
            </a:r>
            <a:endParaRPr sz="1400">
              <a:latin typeface="Times New Roman"/>
              <a:ea typeface="Times New Roman"/>
              <a:cs typeface="Times New Roman"/>
              <a:sym typeface="Times New Roman"/>
            </a:endParaRPr>
          </a:p>
          <a:p>
            <a:pPr indent="-317500" lvl="1" marL="9271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Expectations helps prevent bad data from flowing into tables, lets your measure data quality, and provide tools to troubleshoot bad data.</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You use expectations to define data quality </a:t>
            </a:r>
            <a:r>
              <a:rPr b="1" lang="en-US" sz="1400">
                <a:latin typeface="Times New Roman"/>
                <a:ea typeface="Times New Roman"/>
                <a:cs typeface="Times New Roman"/>
                <a:sym typeface="Times New Roman"/>
              </a:rPr>
              <a:t>constraints</a:t>
            </a:r>
            <a:r>
              <a:rPr lang="en-US" sz="1400">
                <a:latin typeface="Times New Roman"/>
                <a:ea typeface="Times New Roman"/>
                <a:cs typeface="Times New Roman"/>
                <a:sym typeface="Times New Roman"/>
              </a:rPr>
              <a:t> on the contents of a dataset. An expectation consists of a description, an invariant, and an action to take when a record fails the invariant. You apply expectations to queries using Python decorators or SQL constraint clauses.</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DLT supports the ability to configure flexible policies on expectations. You are able to </a:t>
            </a:r>
            <a:endParaRPr sz="1400">
              <a:latin typeface="Times New Roman"/>
              <a:ea typeface="Times New Roman"/>
              <a:cs typeface="Times New Roman"/>
              <a:sym typeface="Times New Roman"/>
            </a:endParaRPr>
          </a:p>
          <a:p>
            <a:pPr indent="-317500" lvl="1" marL="9271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Retain</a:t>
            </a:r>
            <a:r>
              <a:rPr lang="en-US" sz="1400">
                <a:latin typeface="Times New Roman"/>
                <a:ea typeface="Times New Roman"/>
                <a:cs typeface="Times New Roman"/>
                <a:sym typeface="Times New Roman"/>
              </a:rPr>
              <a:t> the row but log an error</a:t>
            </a:r>
            <a:endParaRPr sz="1400">
              <a:latin typeface="Times New Roman"/>
              <a:ea typeface="Times New Roman"/>
              <a:cs typeface="Times New Roman"/>
              <a:sym typeface="Times New Roman"/>
            </a:endParaRPr>
          </a:p>
          <a:p>
            <a:pPr indent="-317500" lvl="1" marL="9271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Drop</a:t>
            </a:r>
            <a:r>
              <a:rPr lang="en-US" sz="1400">
                <a:latin typeface="Times New Roman"/>
                <a:ea typeface="Times New Roman"/>
                <a:cs typeface="Times New Roman"/>
                <a:sym typeface="Times New Roman"/>
              </a:rPr>
              <a:t> the row so it doesn’t end up in the target table</a:t>
            </a:r>
            <a:endParaRPr sz="1400">
              <a:latin typeface="Times New Roman"/>
              <a:ea typeface="Times New Roman"/>
              <a:cs typeface="Times New Roman"/>
              <a:sym typeface="Times New Roman"/>
            </a:endParaRPr>
          </a:p>
          <a:p>
            <a:pPr indent="-317500" lvl="1" marL="9271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Or </a:t>
            </a:r>
            <a:r>
              <a:rPr b="1" lang="en-US" sz="1400">
                <a:latin typeface="Times New Roman"/>
                <a:ea typeface="Times New Roman"/>
                <a:cs typeface="Times New Roman"/>
                <a:sym typeface="Times New Roman"/>
              </a:rPr>
              <a:t>halt</a:t>
            </a:r>
            <a:r>
              <a:rPr lang="en-US" sz="1400">
                <a:latin typeface="Times New Roman"/>
                <a:ea typeface="Times New Roman"/>
                <a:cs typeface="Times New Roman"/>
                <a:sym typeface="Times New Roman"/>
              </a:rPr>
              <a:t> the entire pipeline. When a pipeline fails because of an expectation violation, you must fix the pipeline code to handle the invalid data correctly before re-running the pipeline.</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DLT provides monitoring UIs</a:t>
            </a:r>
            <a:r>
              <a:rPr lang="en-US" sz="1400">
                <a:latin typeface="Times New Roman"/>
                <a:ea typeface="Times New Roman"/>
                <a:cs typeface="Times New Roman"/>
                <a:sym typeface="Times New Roman"/>
              </a:rPr>
              <a:t> that provide run-time statistics like number of rows process, failed, as well as metrics on a per-expectations basis. You can also look at historical performance (previous runs) with a click of a button - allowing you to track pipeline performance and data quality over time.</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Some customers also use expectations as a way to do data </a:t>
            </a:r>
            <a:r>
              <a:rPr b="1" lang="en-US" sz="1400">
                <a:latin typeface="Times New Roman"/>
                <a:ea typeface="Times New Roman"/>
                <a:cs typeface="Times New Roman"/>
                <a:sym typeface="Times New Roman"/>
              </a:rPr>
              <a:t>exploration and classification</a:t>
            </a:r>
            <a:r>
              <a:rPr lang="en-US" sz="1400">
                <a:latin typeface="Times New Roman"/>
                <a:ea typeface="Times New Roman"/>
                <a:cs typeface="Times New Roman"/>
                <a:sym typeface="Times New Roman"/>
              </a:rPr>
              <a:t> of a new data set. For example your can use expectation to determine the % of values in a particular column are NULL, measure the number of invalid emails address, and more.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The other reason why customers choose DLT is because of it’s </a:t>
            </a:r>
            <a:r>
              <a:rPr b="1" lang="en-US" sz="1400">
                <a:latin typeface="Times New Roman"/>
                <a:ea typeface="Times New Roman"/>
                <a:cs typeface="Times New Roman"/>
                <a:sym typeface="Times New Roman"/>
              </a:rPr>
              <a:t>differentiated data quality</a:t>
            </a:r>
            <a:r>
              <a:rPr lang="en-US" sz="1400">
                <a:latin typeface="Times New Roman"/>
                <a:ea typeface="Times New Roman"/>
                <a:cs typeface="Times New Roman"/>
                <a:sym typeface="Times New Roman"/>
              </a:rPr>
              <a:t> capabilities. Data quality remains a huge problems for most customers who manage data pipelines.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Customers tell us that their organization suffers from low trust in their data. And data engineers struggle to quickly identify data quality issues before they make their way into reports and ML models, and when they do discover quality issues, it’s hard to correlate the problems back up to the data producer to fix data at the source.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To solve these problems, DLT includes </a:t>
            </a:r>
            <a:r>
              <a:rPr b="1" lang="en-US" sz="1400">
                <a:latin typeface="Times New Roman"/>
                <a:ea typeface="Times New Roman"/>
                <a:cs typeface="Times New Roman"/>
                <a:sym typeface="Times New Roman"/>
              </a:rPr>
              <a:t>first class support for data quality management and monitoring</a:t>
            </a:r>
            <a:r>
              <a:rPr lang="en-US" sz="1400">
                <a:latin typeface="Times New Roman"/>
                <a:ea typeface="Times New Roman"/>
                <a:cs typeface="Times New Roman"/>
                <a:sym typeface="Times New Roman"/>
              </a:rPr>
              <a:t> tools using a feature called Expectations. Expectations helps prevent bad data from flowing into tables, lets your measure data quality, and provide tools to troubleshoot bad data.</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You use expectations to define data quality </a:t>
            </a:r>
            <a:r>
              <a:rPr b="1" lang="en-US" sz="1400">
                <a:latin typeface="Times New Roman"/>
                <a:ea typeface="Times New Roman"/>
                <a:cs typeface="Times New Roman"/>
                <a:sym typeface="Times New Roman"/>
              </a:rPr>
              <a:t>constraints</a:t>
            </a:r>
            <a:r>
              <a:rPr lang="en-US" sz="1400">
                <a:latin typeface="Times New Roman"/>
                <a:ea typeface="Times New Roman"/>
                <a:cs typeface="Times New Roman"/>
                <a:sym typeface="Times New Roman"/>
              </a:rPr>
              <a:t> on the contents of a dataset. An expectation consists of a description, an invariant, and an action to take when a record fails the invariant. You apply expectations to queries using Python decorators or SQL constraint clauses.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Use the </a:t>
            </a:r>
            <a:r>
              <a:rPr b="1" lang="en-US" sz="1400">
                <a:latin typeface="Times New Roman"/>
                <a:ea typeface="Times New Roman"/>
                <a:cs typeface="Times New Roman"/>
                <a:sym typeface="Times New Roman"/>
              </a:rPr>
              <a:t>expect, expect or drop, and expect or fail expectations</a:t>
            </a:r>
            <a:r>
              <a:rPr lang="en-US" sz="1400">
                <a:latin typeface="Times New Roman"/>
                <a:ea typeface="Times New Roman"/>
                <a:cs typeface="Times New Roman"/>
                <a:sym typeface="Times New Roman"/>
              </a:rPr>
              <a:t> with Python or SQL queries to define a single data quality constraint. You can define expectations with one or more data quality constraints in SQL or Python pipelines.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New, improved UIs for </a:t>
            </a:r>
            <a:r>
              <a:rPr b="1" lang="en-US" sz="1400">
                <a:latin typeface="Times New Roman"/>
                <a:ea typeface="Times New Roman"/>
                <a:cs typeface="Times New Roman"/>
                <a:sym typeface="Times New Roman"/>
              </a:rPr>
              <a:t>DLT monitoring UIs</a:t>
            </a:r>
            <a:r>
              <a:rPr lang="en-US" sz="1400">
                <a:latin typeface="Times New Roman"/>
                <a:ea typeface="Times New Roman"/>
                <a:cs typeface="Times New Roman"/>
                <a:sym typeface="Times New Roman"/>
              </a:rPr>
              <a:t> provide detailed view into the run-time stats of a DLT pipeline. Historical performance (previous runs) can be accessed with a click of a button allowing users to track pipeline performance and data quality over time.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Some customers also use expectations as a way to do data </a:t>
            </a:r>
            <a:r>
              <a:rPr b="1" lang="en-US" sz="1400">
                <a:latin typeface="Times New Roman"/>
                <a:ea typeface="Times New Roman"/>
                <a:cs typeface="Times New Roman"/>
                <a:sym typeface="Times New Roman"/>
              </a:rPr>
              <a:t>exploration and classification</a:t>
            </a:r>
            <a:r>
              <a:rPr lang="en-US" sz="1400">
                <a:latin typeface="Times New Roman"/>
                <a:ea typeface="Times New Roman"/>
                <a:cs typeface="Times New Roman"/>
                <a:sym typeface="Times New Roman"/>
              </a:rPr>
              <a:t> of a new data set. For example your can use expectation to determine the % of values in a particular column are NULL, measure the number of invalid emails address, and more.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400"/>
              <a:buFont typeface="Arial"/>
              <a:buNone/>
            </a:pPr>
            <a:r>
              <a:t/>
            </a:r>
            <a:endParaRPr sz="1400">
              <a:latin typeface="Times New Roman"/>
              <a:ea typeface="Times New Roman"/>
              <a:cs typeface="Times New Roman"/>
              <a:sym typeface="Times New Roman"/>
            </a:endParaRPr>
          </a:p>
        </p:txBody>
      </p:sp>
      <p:sp>
        <p:nvSpPr>
          <p:cNvPr id="858" name="Google Shape;858;g2770e931a04_0_159:notes"/>
          <p:cNvSpPr txBox="1"/>
          <p:nvPr>
            <p:ph idx="12" type="sldNum"/>
          </p:nvPr>
        </p:nvSpPr>
        <p:spPr>
          <a:xfrm>
            <a:off x="3970938" y="8829967"/>
            <a:ext cx="3037800" cy="466200"/>
          </a:xfrm>
          <a:prstGeom prst="rect">
            <a:avLst/>
          </a:prstGeom>
          <a:noFill/>
          <a:ln>
            <a:noFill/>
          </a:ln>
        </p:spPr>
        <p:txBody>
          <a:bodyPr anchorCtr="0" anchor="ctr" bIns="93275" lIns="93275" spcFirstLastPara="1" rIns="93275" wrap="square" tIns="9327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770e931a04_0_167: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6" name="Google Shape;866;g2770e931a04_0_167: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In addition to providing tools to track and enforce data quality at the table level, Delta Live Tables provides powerful </a:t>
            </a:r>
            <a:r>
              <a:rPr b="1" lang="en-US" sz="1400">
                <a:latin typeface="Times New Roman"/>
                <a:ea typeface="Times New Roman"/>
                <a:cs typeface="Times New Roman"/>
                <a:sym typeface="Times New Roman"/>
              </a:rPr>
              <a:t>pipeline observability</a:t>
            </a:r>
            <a:r>
              <a:rPr lang="en-US" sz="1400">
                <a:latin typeface="Times New Roman"/>
                <a:ea typeface="Times New Roman"/>
                <a:cs typeface="Times New Roman"/>
                <a:sym typeface="Times New Roman"/>
              </a:rPr>
              <a:t> </a:t>
            </a:r>
            <a:endParaRPr sz="1400">
              <a:latin typeface="Times New Roman"/>
              <a:ea typeface="Times New Roman"/>
              <a:cs typeface="Times New Roman"/>
              <a:sym typeface="Times New Roman"/>
            </a:endParaRPr>
          </a:p>
          <a:p>
            <a:pPr indent="-317500" lvl="1" marL="9271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so you get a high-fidelity lineage diagram of your pipeline, track dependencies, and aggregate data quality metrics across all of your pipelines.</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DLT emits all pipeline logs</a:t>
            </a:r>
            <a:r>
              <a:rPr lang="en-US" sz="1400">
                <a:latin typeface="Times New Roman"/>
                <a:ea typeface="Times New Roman"/>
                <a:cs typeface="Times New Roman"/>
                <a:sym typeface="Times New Roman"/>
              </a:rPr>
              <a:t> to a predefined Delta Lake table in the pipeline’s Storage Location, which can be used for monitoring, lineage, and data quality reporting. Because DLT logs are exposed as a Delta table, and the log contains data expectation metrics, it is easy to generate reports to monitor data quality with your BI tool of choice. </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For example</a:t>
            </a:r>
            <a:r>
              <a:rPr lang="en-US" sz="1400">
                <a:latin typeface="Times New Roman"/>
                <a:ea typeface="Times New Roman"/>
                <a:cs typeface="Times New Roman"/>
                <a:sym typeface="Times New Roman"/>
              </a:rPr>
              <a:t> you can calculate metrics on the percentage of failures, number of rows processed, and more. </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In addition to metrics, the logs include information to </a:t>
            </a:r>
            <a:r>
              <a:rPr b="1" lang="en-US" sz="1400">
                <a:latin typeface="Times New Roman"/>
                <a:ea typeface="Times New Roman"/>
                <a:cs typeface="Times New Roman"/>
                <a:sym typeface="Times New Roman"/>
              </a:rPr>
              <a:t>manage data governance</a:t>
            </a:r>
            <a:r>
              <a:rPr lang="en-US" sz="1400">
                <a:latin typeface="Times New Roman"/>
                <a:ea typeface="Times New Roman"/>
                <a:cs typeface="Times New Roman"/>
                <a:sym typeface="Times New Roman"/>
              </a:rPr>
              <a:t> including 1/ logging of all the operations in the pipeline and 2/ dependencies between pipelines and tables.</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b="1" lang="en-US" sz="1400">
                <a:latin typeface="Times New Roman"/>
                <a:ea typeface="Times New Roman"/>
                <a:cs typeface="Times New Roman"/>
                <a:sym typeface="Times New Roman"/>
              </a:rPr>
              <a:t>To query and visualize</a:t>
            </a:r>
            <a:r>
              <a:rPr lang="en-US" sz="1400">
                <a:latin typeface="Times New Roman"/>
                <a:ea typeface="Times New Roman"/>
                <a:cs typeface="Times New Roman"/>
                <a:sym typeface="Times New Roman"/>
              </a:rPr>
              <a:t> the event log, we recommend using Databricks SQL as it is tightly integrated with Delta and the Databricks platform and provides extremely fast query speeds via easy to manage compute endpoints. </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You can also set up </a:t>
            </a:r>
            <a:r>
              <a:rPr b="1" lang="en-US" sz="1400">
                <a:latin typeface="Times New Roman"/>
                <a:ea typeface="Times New Roman"/>
                <a:cs typeface="Times New Roman"/>
                <a:sym typeface="Times New Roman"/>
              </a:rPr>
              <a:t>simple email alerts</a:t>
            </a:r>
            <a:r>
              <a:rPr lang="en-US" sz="1400">
                <a:latin typeface="Times New Roman"/>
                <a:ea typeface="Times New Roman"/>
                <a:cs typeface="Times New Roman"/>
                <a:sym typeface="Times New Roman"/>
              </a:rPr>
              <a:t> on data quality metrics with Databricks SQL -- for example you can be alerted when the % of failed rows in a particular table exceeds a use-defined threshold. Over time we will enhance ways to notify you of issues and also integrate with your favorite operational monitoring tools.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In addition to providing tools to track and enforce data quality at the table level, Delta Live Tables provides powerful pipeline observability so you get a high-fidelity lineage diagram of your pipeline, track dependencies, and aggregate data quality metrics across all of your pipelines.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To make this work: DLT emits all pipeline logs to a predefined Delta Lake table in the pipeline’s Storage Location, which can be used for monitoring, lineage, and data quality reporting. Because DLT logs are exposed as a Delta table, and the log contains data expectation metrics, it is easy to generate reports to monitor data quality with your BI tool of choice. For example you can calculate metrics on the percentage of failures, number of rows processed, and more. In addition to metrics, the logs include information to manage data governance including 1/ logging of all the operations in the pipeline and 2/ dependencies between pipelines and tables.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lang="en-US" sz="1400">
                <a:latin typeface="Times New Roman"/>
                <a:ea typeface="Times New Roman"/>
                <a:cs typeface="Times New Roman"/>
                <a:sym typeface="Times New Roman"/>
              </a:rPr>
              <a:t>To query and visualize the event log, we recommend using Databricks SQL as it is tightly integrated with Delta and the Databricks platform and provides extremely fast query speeds via easy to manage compute endpoints. With Databricks SQL, you can also set up simple email alerts on data quality metrics, so for example you can be alerted when the % of failed rows in a particular table exceeds a use-defined threshold. Over time we will certainly build in better ways to notify you of issues and also integrate with your favorite operational monitoring tools.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867" name="Google Shape;867;g2770e931a04_0_167:notes"/>
          <p:cNvSpPr txBox="1"/>
          <p:nvPr>
            <p:ph idx="12" type="sldNum"/>
          </p:nvPr>
        </p:nvSpPr>
        <p:spPr>
          <a:xfrm>
            <a:off x="3970938" y="8829967"/>
            <a:ext cx="3037800" cy="466200"/>
          </a:xfrm>
          <a:prstGeom prst="rect">
            <a:avLst/>
          </a:prstGeom>
          <a:noFill/>
          <a:ln>
            <a:noFill/>
          </a:ln>
        </p:spPr>
        <p:txBody>
          <a:bodyPr anchorCtr="0" anchor="ctr" bIns="93275" lIns="93275" spcFirstLastPara="1" rIns="93275" wrap="square" tIns="9327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770e931a04_0_176: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6" name="Google Shape;876;g2770e931a04_0_176: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330200" lvl="0" marL="4699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Developing and testing data pipelines in a way that lets you catch issues early without impacting production is really </a:t>
            </a:r>
            <a:r>
              <a:rPr b="1" lang="en-US" sz="1400">
                <a:solidFill>
                  <a:srgbClr val="1B3038"/>
                </a:solidFill>
                <a:latin typeface="Times New Roman"/>
                <a:ea typeface="Times New Roman"/>
                <a:cs typeface="Times New Roman"/>
                <a:sym typeface="Times New Roman"/>
              </a:rPr>
              <a:t>hard. </a:t>
            </a:r>
            <a:endParaRPr b="1" sz="1400">
              <a:solidFill>
                <a:srgbClr val="1B3038"/>
              </a:solidFill>
              <a:latin typeface="Times New Roman"/>
              <a:ea typeface="Times New Roman"/>
              <a:cs typeface="Times New Roman"/>
              <a:sym typeface="Times New Roman"/>
            </a:endParaRPr>
          </a:p>
          <a:p>
            <a:pPr indent="-330200" lvl="0" marL="469900" rtl="0" algn="l">
              <a:lnSpc>
                <a:spcPct val="100000"/>
              </a:lnSpc>
              <a:spcBef>
                <a:spcPts val="0"/>
              </a:spcBef>
              <a:spcAft>
                <a:spcPts val="0"/>
              </a:spcAft>
              <a:buClr>
                <a:srgbClr val="1B3038"/>
              </a:buClr>
              <a:buSzPts val="1400"/>
              <a:buFont typeface="Times New Roman"/>
              <a:buChar char="●"/>
            </a:pPr>
            <a:r>
              <a:rPr b="1" lang="en-US" sz="1400">
                <a:solidFill>
                  <a:srgbClr val="1B3038"/>
                </a:solidFill>
                <a:latin typeface="Times New Roman"/>
                <a:ea typeface="Times New Roman"/>
                <a:cs typeface="Times New Roman"/>
                <a:sym typeface="Times New Roman"/>
              </a:rPr>
              <a:t>The problem is that teams lack the tools </a:t>
            </a:r>
            <a:r>
              <a:rPr lang="en-US" sz="1400">
                <a:solidFill>
                  <a:srgbClr val="1B3038"/>
                </a:solidFill>
                <a:latin typeface="Times New Roman"/>
                <a:ea typeface="Times New Roman"/>
                <a:cs typeface="Times New Roman"/>
                <a:sym typeface="Times New Roman"/>
              </a:rPr>
              <a:t>to implement known software-best practices for developing and testing code. </a:t>
            </a:r>
            <a:endParaRPr sz="1400">
              <a:solidFill>
                <a:srgbClr val="1B3038"/>
              </a:solidFill>
              <a:latin typeface="Times New Roman"/>
              <a:ea typeface="Times New Roman"/>
              <a:cs typeface="Times New Roman"/>
              <a:sym typeface="Times New Roman"/>
            </a:endParaRPr>
          </a:p>
          <a:p>
            <a:pPr indent="-330200" lvl="0" marL="469900" rtl="0" algn="l">
              <a:lnSpc>
                <a:spcPct val="100000"/>
              </a:lnSpc>
              <a:spcBef>
                <a:spcPts val="0"/>
              </a:spcBef>
              <a:spcAft>
                <a:spcPts val="0"/>
              </a:spcAft>
              <a:buClr>
                <a:srgbClr val="1B3038"/>
              </a:buClr>
              <a:buSzPts val="1400"/>
              <a:buFont typeface="Times New Roman"/>
              <a:buChar char="●"/>
            </a:pPr>
            <a:r>
              <a:rPr b="1" lang="en-US" sz="1400">
                <a:solidFill>
                  <a:srgbClr val="1B3038"/>
                </a:solidFill>
                <a:latin typeface="Times New Roman"/>
                <a:ea typeface="Times New Roman"/>
                <a:cs typeface="Times New Roman"/>
                <a:sym typeface="Times New Roman"/>
              </a:rPr>
              <a:t>For example:</a:t>
            </a:r>
            <a:r>
              <a:rPr lang="en-US" sz="1400">
                <a:solidFill>
                  <a:srgbClr val="1B3038"/>
                </a:solidFill>
                <a:latin typeface="Times New Roman"/>
                <a:ea typeface="Times New Roman"/>
                <a:cs typeface="Times New Roman"/>
                <a:sym typeface="Times New Roman"/>
              </a:rPr>
              <a:t> developing in an environment separate from production with the ability to easily test it before deploying it is really hard to do with just SQL and </a:t>
            </a:r>
            <a:endParaRPr sz="1400">
              <a:solidFill>
                <a:srgbClr val="1B3038"/>
              </a:solidFill>
              <a:latin typeface="Times New Roman"/>
              <a:ea typeface="Times New Roman"/>
              <a:cs typeface="Times New Roman"/>
              <a:sym typeface="Times New Roman"/>
            </a:endParaRPr>
          </a:p>
          <a:p>
            <a:pPr indent="-330200" lvl="0" marL="4699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Before DLT - teams had to </a:t>
            </a:r>
            <a:r>
              <a:rPr b="1" lang="en-US" sz="1400">
                <a:solidFill>
                  <a:srgbClr val="1B3038"/>
                </a:solidFill>
                <a:latin typeface="Times New Roman"/>
                <a:ea typeface="Times New Roman"/>
                <a:cs typeface="Times New Roman"/>
                <a:sym typeface="Times New Roman"/>
              </a:rPr>
              <a:t>build entire frameworks</a:t>
            </a:r>
            <a:r>
              <a:rPr lang="en-US" sz="1400">
                <a:solidFill>
                  <a:srgbClr val="1B3038"/>
                </a:solidFill>
                <a:latin typeface="Times New Roman"/>
                <a:ea typeface="Times New Roman"/>
                <a:cs typeface="Times New Roman"/>
                <a:sym typeface="Times New Roman"/>
              </a:rPr>
              <a:t> on top of their SQL to handle the parameterization of environments to implement these best practices.</a:t>
            </a:r>
            <a:endParaRPr sz="1400">
              <a:solidFill>
                <a:srgbClr val="1B3038"/>
              </a:solidFill>
              <a:latin typeface="Times New Roman"/>
              <a:ea typeface="Times New Roman"/>
              <a:cs typeface="Times New Roman"/>
              <a:sym typeface="Times New Roman"/>
            </a:endParaRPr>
          </a:p>
          <a:p>
            <a:pPr indent="-330200" lvl="0" marL="469900" rtl="0" algn="l">
              <a:lnSpc>
                <a:spcPct val="100000"/>
              </a:lnSpc>
              <a:spcBef>
                <a:spcPts val="0"/>
              </a:spcBef>
              <a:spcAft>
                <a:spcPts val="0"/>
              </a:spcAft>
              <a:buClr>
                <a:srgbClr val="1B3038"/>
              </a:buClr>
              <a:buSzPts val="1400"/>
              <a:buFont typeface="Times New Roman"/>
              <a:buChar char="●"/>
            </a:pPr>
            <a:r>
              <a:rPr b="1" lang="en-US" sz="1400">
                <a:solidFill>
                  <a:srgbClr val="1B3038"/>
                </a:solidFill>
                <a:latin typeface="Times New Roman"/>
                <a:ea typeface="Times New Roman"/>
                <a:cs typeface="Times New Roman"/>
                <a:sym typeface="Times New Roman"/>
              </a:rPr>
              <a:t>DLT provides the needed framework</a:t>
            </a:r>
            <a:r>
              <a:rPr lang="en-US" sz="1400">
                <a:solidFill>
                  <a:srgbClr val="1B3038"/>
                </a:solidFill>
                <a:latin typeface="Times New Roman"/>
                <a:ea typeface="Times New Roman"/>
                <a:cs typeface="Times New Roman"/>
                <a:sym typeface="Times New Roman"/>
              </a:rPr>
              <a:t> to handle this. With DLT, you can parameterize your dependencies and make changes without affecting the production version of our pipelines. </a:t>
            </a:r>
            <a:endParaRPr sz="1400">
              <a:solidFill>
                <a:srgbClr val="1B3038"/>
              </a:solidFill>
              <a:latin typeface="Times New Roman"/>
              <a:ea typeface="Times New Roman"/>
              <a:cs typeface="Times New Roman"/>
              <a:sym typeface="Times New Roman"/>
            </a:endParaRPr>
          </a:p>
          <a:p>
            <a:pPr indent="-330200" lvl="0" marL="4699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This works by allowing the the Python and SQL code that defines your datasets to be parameterized by the pipeline’s settings. </a:t>
            </a:r>
            <a:endParaRPr sz="1400">
              <a:solidFill>
                <a:srgbClr val="1B3038"/>
              </a:solidFill>
              <a:latin typeface="Times New Roman"/>
              <a:ea typeface="Times New Roman"/>
              <a:cs typeface="Times New Roman"/>
              <a:sym typeface="Times New Roman"/>
            </a:endParaRPr>
          </a:p>
          <a:p>
            <a:pPr indent="-330200" lvl="0" marL="469900" rtl="0" algn="l">
              <a:lnSpc>
                <a:spcPct val="100000"/>
              </a:lnSpc>
              <a:spcBef>
                <a:spcPts val="0"/>
              </a:spcBef>
              <a:spcAft>
                <a:spcPts val="0"/>
              </a:spcAft>
              <a:buClr>
                <a:srgbClr val="1B3038"/>
              </a:buClr>
              <a:buSzPts val="1400"/>
              <a:buFont typeface="Times New Roman"/>
              <a:buChar char="●"/>
            </a:pPr>
            <a:r>
              <a:rPr b="1" lang="en-US" sz="1400">
                <a:solidFill>
                  <a:srgbClr val="1B3038"/>
                </a:solidFill>
                <a:latin typeface="Times New Roman"/>
                <a:ea typeface="Times New Roman"/>
                <a:cs typeface="Times New Roman"/>
                <a:sym typeface="Times New Roman"/>
              </a:rPr>
              <a:t>Parameterization</a:t>
            </a:r>
            <a:r>
              <a:rPr lang="en-US" sz="1400">
                <a:solidFill>
                  <a:srgbClr val="1B3038"/>
                </a:solidFill>
                <a:latin typeface="Times New Roman"/>
                <a:ea typeface="Times New Roman"/>
                <a:cs typeface="Times New Roman"/>
                <a:sym typeface="Times New Roman"/>
              </a:rPr>
              <a:t> enables the following use cases:</a:t>
            </a:r>
            <a:endParaRPr sz="1400">
              <a:solidFill>
                <a:srgbClr val="1B3038"/>
              </a:solidFill>
              <a:latin typeface="Times New Roman"/>
              <a:ea typeface="Times New Roman"/>
              <a:cs typeface="Times New Roman"/>
              <a:sym typeface="Times New Roman"/>
            </a:endParaRPr>
          </a:p>
          <a:p>
            <a:pPr indent="-317500" lvl="1" marL="927100" rtl="0" algn="l">
              <a:lnSpc>
                <a:spcPct val="100000"/>
              </a:lnSpc>
              <a:spcBef>
                <a:spcPts val="0"/>
              </a:spcBef>
              <a:spcAft>
                <a:spcPts val="0"/>
              </a:spcAft>
              <a:buClr>
                <a:srgbClr val="1B3038"/>
              </a:buClr>
              <a:buSzPts val="1400"/>
              <a:buFont typeface="Times New Roman"/>
              <a:buChar char="○"/>
            </a:pPr>
            <a:r>
              <a:rPr b="1" lang="en-US" sz="1400">
                <a:solidFill>
                  <a:srgbClr val="1B3038"/>
                </a:solidFill>
                <a:latin typeface="Times New Roman"/>
                <a:ea typeface="Times New Roman"/>
                <a:cs typeface="Times New Roman"/>
                <a:sym typeface="Times New Roman"/>
              </a:rPr>
              <a:t>Separating</a:t>
            </a:r>
            <a:r>
              <a:rPr lang="en-US" sz="1400">
                <a:solidFill>
                  <a:srgbClr val="1B3038"/>
                </a:solidFill>
                <a:latin typeface="Times New Roman"/>
                <a:ea typeface="Times New Roman"/>
                <a:cs typeface="Times New Roman"/>
                <a:sym typeface="Times New Roman"/>
              </a:rPr>
              <a:t> long paths and other variables from your code.</a:t>
            </a:r>
            <a:endParaRPr sz="1400">
              <a:solidFill>
                <a:srgbClr val="1B3038"/>
              </a:solidFill>
              <a:latin typeface="Times New Roman"/>
              <a:ea typeface="Times New Roman"/>
              <a:cs typeface="Times New Roman"/>
              <a:sym typeface="Times New Roman"/>
            </a:endParaRPr>
          </a:p>
          <a:p>
            <a:pPr indent="-317500" lvl="1" marL="927100" rtl="0" algn="l">
              <a:lnSpc>
                <a:spcPct val="100000"/>
              </a:lnSpc>
              <a:spcBef>
                <a:spcPts val="0"/>
              </a:spcBef>
              <a:spcAft>
                <a:spcPts val="0"/>
              </a:spcAft>
              <a:buClr>
                <a:srgbClr val="1B3038"/>
              </a:buClr>
              <a:buSzPts val="1400"/>
              <a:buFont typeface="Times New Roman"/>
              <a:buChar char="○"/>
            </a:pPr>
            <a:r>
              <a:rPr lang="en-US" sz="1400">
                <a:solidFill>
                  <a:srgbClr val="1B3038"/>
                </a:solidFill>
                <a:latin typeface="Times New Roman"/>
                <a:ea typeface="Times New Roman"/>
                <a:cs typeface="Times New Roman"/>
                <a:sym typeface="Times New Roman"/>
              </a:rPr>
              <a:t>Reducing the </a:t>
            </a:r>
            <a:r>
              <a:rPr b="1" lang="en-US" sz="1400">
                <a:solidFill>
                  <a:srgbClr val="1B3038"/>
                </a:solidFill>
                <a:latin typeface="Times New Roman"/>
                <a:ea typeface="Times New Roman"/>
                <a:cs typeface="Times New Roman"/>
                <a:sym typeface="Times New Roman"/>
              </a:rPr>
              <a:t>amount of data</a:t>
            </a:r>
            <a:r>
              <a:rPr lang="en-US" sz="1400">
                <a:solidFill>
                  <a:srgbClr val="1B3038"/>
                </a:solidFill>
                <a:latin typeface="Times New Roman"/>
                <a:ea typeface="Times New Roman"/>
                <a:cs typeface="Times New Roman"/>
                <a:sym typeface="Times New Roman"/>
              </a:rPr>
              <a:t> that is processed in development or staging environments to speed up testing.</a:t>
            </a:r>
            <a:endParaRPr sz="1400">
              <a:solidFill>
                <a:srgbClr val="1B3038"/>
              </a:solidFill>
              <a:latin typeface="Times New Roman"/>
              <a:ea typeface="Times New Roman"/>
              <a:cs typeface="Times New Roman"/>
              <a:sym typeface="Times New Roman"/>
            </a:endParaRPr>
          </a:p>
          <a:p>
            <a:pPr indent="-317500" lvl="1" marL="927100" rtl="0" algn="l">
              <a:lnSpc>
                <a:spcPct val="100000"/>
              </a:lnSpc>
              <a:spcBef>
                <a:spcPts val="0"/>
              </a:spcBef>
              <a:spcAft>
                <a:spcPts val="0"/>
              </a:spcAft>
              <a:buClr>
                <a:srgbClr val="1B3038"/>
              </a:buClr>
              <a:buSzPts val="1400"/>
              <a:buFont typeface="Times New Roman"/>
              <a:buChar char="○"/>
            </a:pPr>
            <a:r>
              <a:rPr b="1" lang="en-US" sz="1400">
                <a:solidFill>
                  <a:srgbClr val="1B3038"/>
                </a:solidFill>
                <a:latin typeface="Times New Roman"/>
                <a:ea typeface="Times New Roman"/>
                <a:cs typeface="Times New Roman"/>
                <a:sym typeface="Times New Roman"/>
              </a:rPr>
              <a:t>Reusing</a:t>
            </a:r>
            <a:r>
              <a:rPr lang="en-US" sz="1400">
                <a:solidFill>
                  <a:srgbClr val="1B3038"/>
                </a:solidFill>
                <a:latin typeface="Times New Roman"/>
                <a:ea typeface="Times New Roman"/>
                <a:cs typeface="Times New Roman"/>
                <a:sym typeface="Times New Roman"/>
              </a:rPr>
              <a:t> the same transformation logic to process from multiple data sources.</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400"/>
              <a:buFont typeface="Arial"/>
              <a:buNone/>
            </a:pPr>
            <a:r>
              <a:t/>
            </a:r>
            <a:endParaRPr sz="1400">
              <a:solidFill>
                <a:srgbClr val="1B3139"/>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B3139"/>
              </a:buClr>
              <a:buSzPts val="14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B3139"/>
              </a:buClr>
              <a:buSzPts val="1400"/>
              <a:buFont typeface="Arial"/>
              <a:buNone/>
            </a:pPr>
            <a:r>
              <a:rPr lang="en-US" sz="1400">
                <a:solidFill>
                  <a:srgbClr val="1B3038"/>
                </a:solidFill>
                <a:latin typeface="Times New Roman"/>
                <a:ea typeface="Times New Roman"/>
                <a:cs typeface="Times New Roman"/>
                <a:sym typeface="Times New Roman"/>
              </a:rPr>
              <a:t>----------</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B3139"/>
              </a:buClr>
              <a:buSzPts val="14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B3139"/>
              </a:buClr>
              <a:buSzPts val="1400"/>
              <a:buFont typeface="Arial"/>
              <a:buNone/>
            </a:pPr>
            <a:r>
              <a:rPr lang="en-US" sz="1400">
                <a:solidFill>
                  <a:srgbClr val="1B3038"/>
                </a:solidFill>
                <a:latin typeface="Times New Roman"/>
                <a:ea typeface="Times New Roman"/>
                <a:cs typeface="Times New Roman"/>
                <a:sym typeface="Times New Roman"/>
              </a:rPr>
              <a:t>Developing and testing data pipelines in a way that lets you catch issues early without impacting production is really hard. </a:t>
            </a:r>
            <a:r>
              <a:rPr b="1" lang="en-US" sz="1400">
                <a:solidFill>
                  <a:srgbClr val="1B3038"/>
                </a:solidFill>
                <a:latin typeface="Times New Roman"/>
                <a:ea typeface="Times New Roman"/>
                <a:cs typeface="Times New Roman"/>
                <a:sym typeface="Times New Roman"/>
              </a:rPr>
              <a:t>The problem is that teams lack the tools </a:t>
            </a:r>
            <a:r>
              <a:rPr lang="en-US" sz="1400">
                <a:solidFill>
                  <a:srgbClr val="1B3038"/>
                </a:solidFill>
                <a:latin typeface="Times New Roman"/>
                <a:ea typeface="Times New Roman"/>
                <a:cs typeface="Times New Roman"/>
                <a:sym typeface="Times New Roman"/>
              </a:rPr>
              <a:t>to implement known software-best practices for developing and testing code. For example: developing in an environment separate from production, and the ability to easily test it before deploying it, so that you can catch issues early without impacting end users. It’s quite hard to do with just SQL and as a result, teams had to build entire frameworks on top of their SQL to handle the parameterization of environments to implement these best practices.</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B3139"/>
              </a:buClr>
              <a:buSzPts val="14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rgbClr val="1B3139"/>
              </a:buClr>
              <a:buSzPts val="1400"/>
              <a:buFont typeface="Arial"/>
              <a:buNone/>
            </a:pPr>
            <a:r>
              <a:rPr b="1" lang="en-US" sz="1400">
                <a:solidFill>
                  <a:srgbClr val="1B3038"/>
                </a:solidFill>
                <a:latin typeface="Times New Roman"/>
                <a:ea typeface="Times New Roman"/>
                <a:cs typeface="Times New Roman"/>
                <a:sym typeface="Times New Roman"/>
              </a:rPr>
              <a:t>DLT provides the needed framework</a:t>
            </a:r>
            <a:r>
              <a:rPr lang="en-US" sz="1400">
                <a:solidFill>
                  <a:srgbClr val="1B3038"/>
                </a:solidFill>
                <a:latin typeface="Times New Roman"/>
                <a:ea typeface="Times New Roman"/>
                <a:cs typeface="Times New Roman"/>
                <a:sym typeface="Times New Roman"/>
              </a:rPr>
              <a:t> to handle this. With DLT, you can parameterize your dependencies and make changes without affecting the production version of our pipelines. The Python and SQL code that defines your datasets can be parameterized by the pipeline’s settings. </a:t>
            </a:r>
            <a:r>
              <a:rPr b="1" lang="en-US" sz="1400">
                <a:solidFill>
                  <a:srgbClr val="1B3038"/>
                </a:solidFill>
                <a:latin typeface="Times New Roman"/>
                <a:ea typeface="Times New Roman"/>
                <a:cs typeface="Times New Roman"/>
                <a:sym typeface="Times New Roman"/>
              </a:rPr>
              <a:t>Parameterization</a:t>
            </a:r>
            <a:r>
              <a:rPr lang="en-US" sz="1400">
                <a:solidFill>
                  <a:srgbClr val="1B3038"/>
                </a:solidFill>
                <a:latin typeface="Times New Roman"/>
                <a:ea typeface="Times New Roman"/>
                <a:cs typeface="Times New Roman"/>
                <a:sym typeface="Times New Roman"/>
              </a:rPr>
              <a:t> enables the following use cases:</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 Separating long paths and other variables from your code.</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 Reducing the amount of data that is processed in development or staging environments to speed up testing.</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solidFill>
                  <a:srgbClr val="1B3038"/>
                </a:solidFill>
                <a:latin typeface="Times New Roman"/>
                <a:ea typeface="Times New Roman"/>
                <a:cs typeface="Times New Roman"/>
                <a:sym typeface="Times New Roman"/>
              </a:rPr>
              <a:t>- Reusing the same transformation logic to process from multiple data sources.</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solidFill>
                <a:srgbClr val="1B3038"/>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400"/>
              <a:buFont typeface="Arial"/>
              <a:buNone/>
            </a:pPr>
            <a:r>
              <a:t/>
            </a:r>
            <a:endParaRPr sz="1400">
              <a:solidFill>
                <a:srgbClr val="1B3139"/>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877" name="Google Shape;877;g2770e931a04_0_176:notes"/>
          <p:cNvSpPr txBox="1"/>
          <p:nvPr>
            <p:ph idx="12" type="sldNum"/>
          </p:nvPr>
        </p:nvSpPr>
        <p:spPr>
          <a:xfrm>
            <a:off x="3970938" y="8829967"/>
            <a:ext cx="3037800" cy="466200"/>
          </a:xfrm>
          <a:prstGeom prst="rect">
            <a:avLst/>
          </a:prstGeom>
          <a:noFill/>
          <a:ln>
            <a:noFill/>
          </a:ln>
        </p:spPr>
        <p:txBody>
          <a:bodyPr anchorCtr="0" anchor="ctr" bIns="93275" lIns="93275" spcFirstLastPara="1" rIns="93275" wrap="square" tIns="9327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770e931a04_0_224: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g2770e931a04_0_224: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311150" lvl="0" marL="469900" rtl="0" algn="l">
              <a:lnSpc>
                <a:spcPct val="100000"/>
              </a:lnSpc>
              <a:spcBef>
                <a:spcPts val="0"/>
              </a:spcBef>
              <a:spcAft>
                <a:spcPts val="0"/>
              </a:spcAft>
              <a:buClr>
                <a:schemeClr val="dk1"/>
              </a:buClr>
              <a:buSzPts val="1100"/>
              <a:buFont typeface="Times New Roman"/>
              <a:buChar char="●"/>
            </a:pPr>
            <a:r>
              <a:rPr lang="en-US" sz="1400">
                <a:latin typeface="Times New Roman"/>
                <a:ea typeface="Times New Roman"/>
                <a:cs typeface="Times New Roman"/>
                <a:sym typeface="Times New Roman"/>
              </a:rPr>
              <a:t>Our goal with DLT is to </a:t>
            </a:r>
            <a:r>
              <a:rPr b="1" lang="en-US" sz="1400">
                <a:latin typeface="Times New Roman"/>
                <a:ea typeface="Times New Roman"/>
                <a:cs typeface="Times New Roman"/>
                <a:sym typeface="Times New Roman"/>
              </a:rPr>
              <a:t>abstract away</a:t>
            </a:r>
            <a:r>
              <a:rPr lang="en-US" sz="1400">
                <a:latin typeface="Times New Roman"/>
                <a:ea typeface="Times New Roman"/>
                <a:cs typeface="Times New Roman"/>
                <a:sym typeface="Times New Roman"/>
              </a:rPr>
              <a:t> resource management so data engineers can schedule tens or hundreds of pipelines without needing to think about infrastructure. </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DLT automates operations and eliminates maintenance entirely</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To better handle unexpected infrastructure </a:t>
            </a:r>
            <a:r>
              <a:rPr b="1" lang="en-US" sz="1400">
                <a:latin typeface="Times New Roman"/>
                <a:ea typeface="Times New Roman"/>
                <a:cs typeface="Times New Roman"/>
                <a:sym typeface="Times New Roman"/>
              </a:rPr>
              <a:t>failures</a:t>
            </a:r>
            <a:r>
              <a:rPr lang="en-US" sz="1400">
                <a:latin typeface="Times New Roman"/>
                <a:ea typeface="Times New Roman"/>
                <a:cs typeface="Times New Roman"/>
                <a:sym typeface="Times New Roman"/>
              </a:rPr>
              <a:t>, DLT automatically retries your pipelines when an operational issues is detected. We like to say that </a:t>
            </a:r>
            <a:r>
              <a:rPr b="1" lang="en-US" sz="1400">
                <a:latin typeface="Times New Roman"/>
                <a:ea typeface="Times New Roman"/>
                <a:cs typeface="Times New Roman"/>
                <a:sym typeface="Times New Roman"/>
              </a:rPr>
              <a:t>we hold the pager</a:t>
            </a:r>
            <a:r>
              <a:rPr lang="en-US" sz="1400">
                <a:latin typeface="Times New Roman"/>
                <a:ea typeface="Times New Roman"/>
                <a:cs typeface="Times New Roman"/>
                <a:sym typeface="Times New Roman"/>
              </a:rPr>
              <a:t> so you don’t have to. </a:t>
            </a:r>
            <a:endParaRPr sz="1400">
              <a:latin typeface="Times New Roman"/>
              <a:ea typeface="Times New Roman"/>
              <a:cs typeface="Times New Roman"/>
              <a:sym typeface="Times New Roman"/>
            </a:endParaRPr>
          </a:p>
          <a:p>
            <a:pPr indent="-330200" lvl="0" marL="469900" rtl="0" algn="l">
              <a:lnSpc>
                <a:spcPct val="100000"/>
              </a:lnSpc>
              <a:spcBef>
                <a:spcPts val="0"/>
              </a:spcBef>
              <a:spcAft>
                <a:spcPts val="0"/>
              </a:spcAft>
              <a:buSzPts val="1400"/>
              <a:buFont typeface="Times New Roman"/>
              <a:buChar char="●"/>
            </a:pPr>
            <a:r>
              <a:rPr lang="en-US" sz="1400">
                <a:latin typeface="Times New Roman"/>
                <a:ea typeface="Times New Roman"/>
                <a:cs typeface="Times New Roman"/>
                <a:sym typeface="Times New Roman"/>
              </a:rPr>
              <a:t>Also - DLT automatically handles the storage </a:t>
            </a:r>
            <a:r>
              <a:rPr b="1" lang="en-US" sz="1400">
                <a:latin typeface="Times New Roman"/>
                <a:ea typeface="Times New Roman"/>
                <a:cs typeface="Times New Roman"/>
                <a:sym typeface="Times New Roman"/>
              </a:rPr>
              <a:t>maintenance</a:t>
            </a:r>
            <a:r>
              <a:rPr lang="en-US" sz="1400">
                <a:latin typeface="Times New Roman"/>
                <a:ea typeface="Times New Roman"/>
                <a:cs typeface="Times New Roman"/>
                <a:sym typeface="Times New Roman"/>
              </a:rPr>
              <a:t> tasks for you, including VACUUMing and other optimization activities to ensure you get the best possible performance.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Sizing clusters for optimal performance given changing, unpredictable data volumes can be challenging and can lead to overprovisioning. Today, DLT automatically scales compute to meet performance SLAs by providing the user with the option to set the minimum and maximum number of instances and let DLT size up the cluster according to cluster utilization. This quarter we are implementing improvements to auto-scaling--in addition to looking at average cluster utilization to determine when to scale up,--we are improving our auto-scaling algorithms to also looking at the backlog of data -- so for example if you're pulling CDC data from Kafka, or Kinesis, or Delta -- we can determine the amount of data pending to be processed, and pass that information to the autoscaler to determine when to scale the cluster to ensure we meet latency SLAs - even in situations where CPU utilization is low. This will allow us to better meet your performance objectives.</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Eventually we want to abstract away all of the resource management behind the scenes. So, the data engineers can schedule tens or hundreds of different pipelines, all in a single cluster. By doing the resource management to multiplex those flows, we can do a better job of optimizing infrastructure resources, provide instant compute, and auto-scale based on the incoming data volume.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400">
                <a:latin typeface="Times New Roman"/>
                <a:ea typeface="Times New Roman"/>
                <a:cs typeface="Times New Roman"/>
                <a:sym typeface="Times New Roman"/>
              </a:rPr>
              <a:t>In addition to auto-scaling, we hold the pager so you don’t have to. DLT automatic handles errors and automatically retries your pipeline run if an issues is detected. DLT also handles all of the optimization tasks for you, including VACUUMing and other tasks to ensure that the physical layout of data is optimized for the best possible performance.</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4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sz="1400">
              <a:latin typeface="Times New Roman"/>
              <a:ea typeface="Times New Roman"/>
              <a:cs typeface="Times New Roman"/>
              <a:sym typeface="Times New Roman"/>
            </a:endParaRPr>
          </a:p>
        </p:txBody>
      </p:sp>
      <p:sp>
        <p:nvSpPr>
          <p:cNvPr id="926" name="Google Shape;926;g2770e931a04_0_224:notes"/>
          <p:cNvSpPr txBox="1"/>
          <p:nvPr>
            <p:ph idx="12" type="sldNum"/>
          </p:nvPr>
        </p:nvSpPr>
        <p:spPr>
          <a:xfrm>
            <a:off x="3970938" y="8829967"/>
            <a:ext cx="3037800" cy="466200"/>
          </a:xfrm>
          <a:prstGeom prst="rect">
            <a:avLst/>
          </a:prstGeom>
          <a:noFill/>
          <a:ln>
            <a:noFill/>
          </a:ln>
        </p:spPr>
        <p:txBody>
          <a:bodyPr anchorCtr="0" anchor="ctr" bIns="93275" lIns="93275" spcFirstLastPara="1" rIns="93275" wrap="square" tIns="93275">
            <a:noAutofit/>
          </a:bodyPr>
          <a:lstStyle/>
          <a:p>
            <a:pPr indent="0" lvl="0" marL="0" rtl="0" algn="l">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770e931a04_0_233: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g2770e931a04_0_233: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100"/>
              <a:buNone/>
            </a:pPr>
            <a:r>
              <a:rPr lang="en-US" sz="1400"/>
              <a:t>* We believe that by doing the </a:t>
            </a:r>
            <a:r>
              <a:rPr b="1" lang="en-US" sz="1400"/>
              <a:t>resource management</a:t>
            </a:r>
            <a:r>
              <a:rPr lang="en-US" sz="1400"/>
              <a:t> for you, we can be constantly improving our infrastructure utilization to provide you with the best performance at the lowest cost. </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SzPts val="1100"/>
              <a:buNone/>
            </a:pPr>
            <a:r>
              <a:rPr lang="en-US" sz="1400"/>
              <a:t>For example - sizing clusters manually for optimal </a:t>
            </a:r>
            <a:r>
              <a:rPr b="1" lang="en-US" sz="1400"/>
              <a:t>performance</a:t>
            </a:r>
            <a:r>
              <a:rPr lang="en-US" sz="1400"/>
              <a:t> given changing, unpredictable data volumes - particularly for streaming workloads - can be challenging and can lead to overprovisioning. </a:t>
            </a:r>
            <a:endParaRPr sz="1400"/>
          </a:p>
          <a:p>
            <a:pPr indent="0" lvl="0" marL="0" rtl="0" algn="l">
              <a:lnSpc>
                <a:spcPct val="100000"/>
              </a:lnSpc>
              <a:spcBef>
                <a:spcPts val="0"/>
              </a:spcBef>
              <a:spcAft>
                <a:spcPts val="0"/>
              </a:spcAft>
              <a:buSzPts val="1100"/>
              <a:buNone/>
            </a:pPr>
            <a:r>
              <a:rPr lang="en-US" sz="1400"/>
              <a:t>* DLT’s Enhanced autoscaling algorithm - currently in preview - improves upon the standard Jobs autoscaling to more efficiently handle streaming workloads by: </a:t>
            </a:r>
            <a:endParaRPr sz="1400"/>
          </a:p>
          <a:p>
            <a:pPr indent="0" lvl="0" marL="0" rtl="0" algn="l">
              <a:lnSpc>
                <a:spcPct val="100000"/>
              </a:lnSpc>
              <a:spcBef>
                <a:spcPts val="0"/>
              </a:spcBef>
              <a:spcAft>
                <a:spcPts val="0"/>
              </a:spcAft>
              <a:buSzPts val="1100"/>
              <a:buNone/>
            </a:pPr>
            <a:r>
              <a:rPr lang="en-US" sz="1400"/>
              <a:t>- </a:t>
            </a:r>
            <a:r>
              <a:rPr b="1" lang="en-US" sz="1400"/>
              <a:t>shutting down nodes</a:t>
            </a:r>
            <a:r>
              <a:rPr lang="en-US" sz="1400"/>
              <a:t> when utilization is low while guaranteeing tasks complete successfully</a:t>
            </a:r>
            <a:endParaRPr sz="1400"/>
          </a:p>
          <a:p>
            <a:pPr indent="0" lvl="0" marL="0" rtl="0" algn="l">
              <a:lnSpc>
                <a:spcPct val="100000"/>
              </a:lnSpc>
              <a:spcBef>
                <a:spcPts val="0"/>
              </a:spcBef>
              <a:spcAft>
                <a:spcPts val="0"/>
              </a:spcAft>
              <a:buSzPts val="1100"/>
              <a:buNone/>
            </a:pPr>
            <a:r>
              <a:rPr lang="en-US" sz="1400"/>
              <a:t>- </a:t>
            </a:r>
            <a:r>
              <a:rPr b="1" lang="en-US" sz="1400"/>
              <a:t>only scale up</a:t>
            </a:r>
            <a:r>
              <a:rPr lang="en-US" sz="1400"/>
              <a:t> to the nodes needed, even if this is lower than the max amount authorized by the user</a:t>
            </a:r>
            <a:endParaRPr sz="1400"/>
          </a:p>
          <a:p>
            <a:pPr indent="0" lvl="0" marL="0" rtl="0" algn="l">
              <a:lnSpc>
                <a:spcPct val="100000"/>
              </a:lnSpc>
              <a:spcBef>
                <a:spcPts val="0"/>
              </a:spcBef>
              <a:spcAft>
                <a:spcPts val="0"/>
              </a:spcAft>
              <a:buSzPts val="1100"/>
              <a:buNone/>
            </a:pPr>
            <a:r>
              <a:t/>
            </a:r>
            <a:endParaRPr sz="1400"/>
          </a:p>
          <a:p>
            <a:pPr indent="0" lvl="0" marL="0" rtl="0" algn="l">
              <a:lnSpc>
                <a:spcPct val="100000"/>
              </a:lnSpc>
              <a:spcBef>
                <a:spcPts val="0"/>
              </a:spcBef>
              <a:spcAft>
                <a:spcPts val="0"/>
              </a:spcAft>
              <a:buClr>
                <a:schemeClr val="dk1"/>
              </a:buClr>
              <a:buSzPts val="1100"/>
              <a:buFont typeface="Arial"/>
              <a:buNone/>
            </a:pPr>
            <a:r>
              <a:rPr lang="en-US" sz="1400"/>
              <a:t>We are currently previewing autoscaling with a number of customers.</a:t>
            </a:r>
            <a:endParaRPr sz="1400"/>
          </a:p>
          <a:p>
            <a:pPr indent="0" lvl="0" marL="0" rtl="0" algn="l">
              <a:lnSpc>
                <a:spcPct val="100000"/>
              </a:lnSpc>
              <a:spcBef>
                <a:spcPts val="0"/>
              </a:spcBef>
              <a:spcAft>
                <a:spcPts val="0"/>
              </a:spcAft>
              <a:buClr>
                <a:srgbClr val="1B3038"/>
              </a:buClr>
              <a:buSzPts val="1100"/>
              <a:buFont typeface="Arial"/>
              <a:buNone/>
            </a:pPr>
            <a:r>
              <a:t/>
            </a:r>
            <a:endParaRPr sz="1400"/>
          </a:p>
          <a:p>
            <a:pPr indent="0" lvl="0" marL="0" rtl="0" algn="l">
              <a:spcBef>
                <a:spcPts val="0"/>
              </a:spcBef>
              <a:spcAft>
                <a:spcPts val="0"/>
              </a:spcAft>
              <a:buClr>
                <a:schemeClr val="dk1"/>
              </a:buClr>
              <a:buSzPts val="1100"/>
              <a:buFont typeface="Arial"/>
              <a:buNone/>
            </a:pPr>
            <a:r>
              <a:rPr b="1" lang="en-US">
                <a:solidFill>
                  <a:schemeClr val="dk1"/>
                </a:solidFill>
              </a:rPr>
              <a:t>AWS</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Public Preview - current</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GA - Q3 FY23</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AWS GovCloud</a:t>
            </a:r>
            <a:endParaRPr b="1">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tbd</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Azure</a:t>
            </a:r>
            <a:endParaRPr b="1">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Public Preview - current</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GA - Q3 FY23</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Azure Government</a:t>
            </a:r>
            <a:endParaRPr b="1">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tbd</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Azure Mooncake (CHINA)</a:t>
            </a:r>
            <a:endParaRPr b="1">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tbd</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GCP</a:t>
            </a:r>
            <a:endParaRPr b="1">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Public Preview - current</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GA - Q3 FY23</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rgbClr val="1B3038"/>
              </a:buClr>
              <a:buSzPts val="1100"/>
              <a:buFont typeface="Arial"/>
              <a:buNone/>
            </a:pPr>
            <a:r>
              <a:t/>
            </a:r>
            <a:endParaRPr sz="1400"/>
          </a:p>
          <a:p>
            <a:pPr indent="0" lvl="0" marL="0" rtl="0" algn="l">
              <a:lnSpc>
                <a:spcPct val="100000"/>
              </a:lnSpc>
              <a:spcBef>
                <a:spcPts val="0"/>
              </a:spcBef>
              <a:spcAft>
                <a:spcPts val="0"/>
              </a:spcAft>
              <a:buSzPts val="1400"/>
              <a:buNone/>
            </a:pPr>
            <a:r>
              <a:t/>
            </a:r>
            <a:endParaRPr sz="1400"/>
          </a:p>
        </p:txBody>
      </p:sp>
      <p:sp>
        <p:nvSpPr>
          <p:cNvPr id="936" name="Google Shape;936;g2770e931a04_0_233: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770e931a04_0_284: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987" name="Google Shape;987;g2770e931a04_0_284: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2: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474" name="Google Shape;474;p2: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770e931a04_0_1798: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1008" name="Google Shape;1008;g2770e931a04_0_1798: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p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14" name="Google Shape;1014;p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770e931a04_0_5648: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19" name="Google Shape;1019;g2770e931a04_0_5648: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770e931a04_0_1826: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4" name="Google Shape;1024;g2770e931a04_0_1826:notes"/>
          <p:cNvSpPr txBox="1"/>
          <p:nvPr>
            <p:ph idx="1" type="body"/>
          </p:nvPr>
        </p:nvSpPr>
        <p:spPr>
          <a:xfrm>
            <a:off x="701040" y="4415790"/>
            <a:ext cx="5608200" cy="4183500"/>
          </a:xfrm>
          <a:prstGeom prst="rect">
            <a:avLst/>
          </a:prstGeom>
          <a:noFill/>
          <a:ln>
            <a:noFill/>
          </a:ln>
        </p:spPr>
        <p:txBody>
          <a:bodyPr anchorCtr="0" anchor="t" bIns="46625" lIns="93275" spcFirstLastPara="1" rIns="93275" wrap="square" tIns="46625">
            <a:noAutofit/>
          </a:bodyPr>
          <a:lstStyle/>
          <a:p>
            <a:pPr indent="-330200" lvl="0" marL="469900" rtl="0" algn="l">
              <a:lnSpc>
                <a:spcPct val="100000"/>
              </a:lnSpc>
              <a:spcBef>
                <a:spcPts val="0"/>
              </a:spcBef>
              <a:spcAft>
                <a:spcPts val="0"/>
              </a:spcAft>
              <a:buSzPts val="1400"/>
              <a:buChar char="●"/>
            </a:pPr>
            <a:r>
              <a:rPr lang="en-US"/>
              <a:t>The key definition of streaming data is “continuous” and “unbounded”.</a:t>
            </a:r>
            <a:endParaRPr/>
          </a:p>
          <a:p>
            <a:pPr indent="-330200" lvl="0" marL="469900" rtl="0" algn="l">
              <a:lnSpc>
                <a:spcPct val="100000"/>
              </a:lnSpc>
              <a:spcBef>
                <a:spcPts val="0"/>
              </a:spcBef>
              <a:spcAft>
                <a:spcPts val="0"/>
              </a:spcAft>
              <a:buSzPts val="1400"/>
              <a:buChar char="●"/>
            </a:pPr>
            <a:r>
              <a:rPr lang="en-US"/>
              <a:t>Here are a few examples, which should lead to the realization that most of the data in the world is streaming data.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770e931a04_0_1845: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g2770e931a04_0_1845:notes"/>
          <p:cNvSpPr txBox="1"/>
          <p:nvPr>
            <p:ph idx="1" type="body"/>
          </p:nvPr>
        </p:nvSpPr>
        <p:spPr>
          <a:xfrm>
            <a:off x="701040" y="4415790"/>
            <a:ext cx="5608200" cy="4183500"/>
          </a:xfrm>
          <a:prstGeom prst="rect">
            <a:avLst/>
          </a:prstGeom>
          <a:noFill/>
          <a:ln>
            <a:noFill/>
          </a:ln>
        </p:spPr>
        <p:txBody>
          <a:bodyPr anchorCtr="0" anchor="t" bIns="46625" lIns="93275" spcFirstLastPara="1" rIns="93275" wrap="square" tIns="46625">
            <a:noAutofit/>
          </a:bodyPr>
          <a:lstStyle/>
          <a:p>
            <a:pPr indent="-330200" lvl="0" marL="469900" rtl="0" algn="l">
              <a:lnSpc>
                <a:spcPct val="100000"/>
              </a:lnSpc>
              <a:spcBef>
                <a:spcPts val="0"/>
              </a:spcBef>
              <a:spcAft>
                <a:spcPts val="0"/>
              </a:spcAft>
              <a:buSzPts val="1400"/>
              <a:buChar char="●"/>
            </a:pPr>
            <a:r>
              <a:rPr lang="en-US"/>
              <a:t>Traditional processing loads data into a storage location to create artificial boundary, and then processes the bounded data in a one-off manner. This is a two-step process. </a:t>
            </a:r>
            <a:endParaRPr/>
          </a:p>
          <a:p>
            <a:pPr indent="-330200" lvl="0" marL="469900" rtl="0" algn="l">
              <a:lnSpc>
                <a:spcPct val="100000"/>
              </a:lnSpc>
              <a:spcBef>
                <a:spcPts val="0"/>
              </a:spcBef>
              <a:spcAft>
                <a:spcPts val="0"/>
              </a:spcAft>
              <a:buSzPts val="1400"/>
              <a:buChar char="●"/>
            </a:pPr>
            <a:r>
              <a:rPr lang="en-US"/>
              <a:t>Stream processing continuously processes unbounded data as it is generated from data sources.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770e931a04_0_191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770e931a04_0_191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chemeClr val="dk1"/>
                </a:solidFill>
              </a:rPr>
              <a:t>In the last few years we have seen an explosion of real time data. Constantly generated by every individual, every machine and every organization on the planet. From transactions in operational systems to customer and employee interactions, to 3rd party data services in the cloud and IoT data from sensors and devices. Real time data is everywhere.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All this real time data creates new opportunities to build innovative real-time applications to detect fraud, provide personalized offers to customers, dynamically adjust pricing in real-time and predict when a machine or part is going to fail and much more.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2770e931a04_0_194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2770e931a04_0_194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chemeClr val="dk1"/>
                </a:solidFill>
              </a:rPr>
              <a:t>Well, its because data streaming is really hard for most organizations.</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69900" rtl="0" algn="l">
              <a:spcBef>
                <a:spcPts val="0"/>
              </a:spcBef>
              <a:spcAft>
                <a:spcPts val="0"/>
              </a:spcAft>
              <a:buClr>
                <a:schemeClr val="dk1"/>
              </a:buClr>
              <a:buSzPts val="1400"/>
              <a:buAutoNum type="arabicPeriod"/>
            </a:pPr>
            <a:r>
              <a:rPr lang="en-US">
                <a:solidFill>
                  <a:schemeClr val="dk1"/>
                </a:solidFill>
              </a:rPr>
              <a:t>It involves learning new languages and new APIs associated with specialized technologies and data platforms. This makes it extremely difficult for existing data practitioners to work with streaming data using the tools and languages they already know.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30200" lvl="0" marL="469900" rtl="0" algn="l">
              <a:spcBef>
                <a:spcPts val="0"/>
              </a:spcBef>
              <a:spcAft>
                <a:spcPts val="0"/>
              </a:spcAft>
              <a:buClr>
                <a:schemeClr val="dk1"/>
              </a:buClr>
              <a:buSzPts val="1400"/>
              <a:buAutoNum type="arabicPeriod"/>
            </a:pPr>
            <a:r>
              <a:rPr lang="en-US">
                <a:solidFill>
                  <a:schemeClr val="dk1"/>
                </a:solidFill>
              </a:rPr>
              <a:t>It involves building complex operational tooling and stitching together different services to perform tasks such as monitoring and data quality testing, recovery and restart from failure, infrastructure scaling and more. This makes it incredibly difficult to deploy and maintain trusted, reliable, and efficient data streaming pipelines in your production environment.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330200" lvl="0" marL="469900" rtl="0" algn="l">
              <a:spcBef>
                <a:spcPts val="0"/>
              </a:spcBef>
              <a:spcAft>
                <a:spcPts val="0"/>
              </a:spcAft>
              <a:buClr>
                <a:schemeClr val="dk1"/>
              </a:buClr>
              <a:buSzPts val="1400"/>
              <a:buAutoNum type="arabicPeriod"/>
            </a:pPr>
            <a:r>
              <a:rPr lang="en-US">
                <a:solidFill>
                  <a:schemeClr val="dk1"/>
                </a:solidFill>
              </a:rPr>
              <a:t>Finally, real-time data is typically in a separate system from historical data which makes it really hard to govern and share data consistently in one place.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addition to new API and languages, there is also complex operational tooling that needs developing before streaming data pipelines are ready for production including </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Real time data quality monitoring and exception handling procedures</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Processes to automatically recover pipelines from failure and restart them correctly </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Capabilities to autoscale the underlying infrastructure for each unique workload</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 impact of all this manual development this is that production data pipelines become difficult to manage and unreliable over time.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To make matters even more complex real-time data is typically separate in a separate system from historical data such as a message queue. This create a governance issues:</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Giving the right access to the right users across batch and streaming data together</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Making real-time and historical data discoverable for the entire organization</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Exposing the full lineage for every data pipeline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2770e931a04_0_1957: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9" name="Google Shape;1159;g2770e931a04_0_1957:notes"/>
          <p:cNvSpPr txBox="1"/>
          <p:nvPr>
            <p:ph idx="1" type="body"/>
          </p:nvPr>
        </p:nvSpPr>
        <p:spPr>
          <a:xfrm>
            <a:off x="701040" y="4415790"/>
            <a:ext cx="5608200" cy="4183500"/>
          </a:xfrm>
          <a:prstGeom prst="rect">
            <a:avLst/>
          </a:prstGeom>
          <a:noFill/>
          <a:ln>
            <a:noFill/>
          </a:ln>
        </p:spPr>
        <p:txBody>
          <a:bodyPr anchorCtr="0" anchor="t" bIns="46625" lIns="93275" spcFirstLastPara="1" rIns="93275" wrap="square" tIns="46625">
            <a:noAutofit/>
          </a:bodyPr>
          <a:lstStyle/>
          <a:p>
            <a:pPr indent="-330200" lvl="0" marL="469900" rtl="0" algn="l">
              <a:lnSpc>
                <a:spcPct val="100000"/>
              </a:lnSpc>
              <a:spcBef>
                <a:spcPts val="0"/>
              </a:spcBef>
              <a:spcAft>
                <a:spcPts val="0"/>
              </a:spcAft>
              <a:buSzPts val="1400"/>
              <a:buChar char="●"/>
            </a:pPr>
            <a:r>
              <a:rPr lang="en-US"/>
              <a:t>Streaming capturing systems are used to capture and temporarily store streaming data for processing. Sometimes these systems are also called messaging systems or  messaging buses.</a:t>
            </a:r>
            <a:endParaRPr/>
          </a:p>
          <a:p>
            <a:pPr indent="-330200" lvl="0" marL="469900" rtl="0" algn="l">
              <a:lnSpc>
                <a:spcPct val="100000"/>
              </a:lnSpc>
              <a:spcBef>
                <a:spcPts val="0"/>
              </a:spcBef>
              <a:spcAft>
                <a:spcPts val="0"/>
              </a:spcAft>
              <a:buSzPts val="1400"/>
              <a:buChar char="●"/>
            </a:pPr>
            <a:r>
              <a:rPr lang="en-US"/>
              <a:t>Streaming processing systems are used to continuously process data from streaming capturing systems and other storage systems (e.g. Delta Lake).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770e931a04_0_199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770e931a04_0_199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At the core of data streaming on the Lakehouse Platform is Structured Streaming a wildly popular open source project that is already powering thousands of real-time applications today. With the Databricks Lakehouse platform you get Spark Structured Streaming as a managed service which has an incredible track record of 99.95% uptime. Here are 5 more reasons it is so popular.</a:t>
            </a:r>
            <a:endParaRPr>
              <a:solidFill>
                <a:schemeClr val="dk1"/>
              </a:solidFill>
              <a:latin typeface="Barlow"/>
              <a:ea typeface="Barlow"/>
              <a:cs typeface="Barlow"/>
              <a:sym typeface="Barlow"/>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 </a:t>
            </a:r>
            <a:endParaRPr>
              <a:solidFill>
                <a:schemeClr val="dk1"/>
              </a:solidFill>
              <a:latin typeface="Barlow"/>
              <a:ea typeface="Barlow"/>
              <a:cs typeface="Barlow"/>
              <a:sym typeface="Barlow"/>
            </a:endParaRPr>
          </a:p>
          <a:p>
            <a:pPr indent="-330200" lvl="0" marL="469900" rtl="0" algn="l">
              <a:lnSpc>
                <a:spcPct val="115000"/>
              </a:lnSpc>
              <a:spcBef>
                <a:spcPts val="0"/>
              </a:spcBef>
              <a:spcAft>
                <a:spcPts val="0"/>
              </a:spcAft>
              <a:buClr>
                <a:schemeClr val="dk1"/>
              </a:buClr>
              <a:buSzPts val="1400"/>
              <a:buFont typeface="Barlow"/>
              <a:buChar char="●"/>
            </a:pPr>
            <a:r>
              <a:rPr b="1" lang="en-US">
                <a:solidFill>
                  <a:schemeClr val="dk1"/>
                </a:solidFill>
                <a:latin typeface="Barlow"/>
                <a:ea typeface="Barlow"/>
                <a:cs typeface="Barlow"/>
                <a:sym typeface="Barlow"/>
              </a:rPr>
              <a:t>Unification</a:t>
            </a:r>
            <a:r>
              <a:rPr lang="en-US">
                <a:solidFill>
                  <a:schemeClr val="dk1"/>
                </a:solidFill>
                <a:latin typeface="Barlow"/>
                <a:ea typeface="Barlow"/>
                <a:cs typeface="Barlow"/>
                <a:sym typeface="Barlow"/>
              </a:rPr>
              <a:t> - The foremost advantage of Structured Streaming is that it uses the same API as batch processing,, making the transition to real-time processing from batch much simpler. </a:t>
            </a:r>
            <a:endParaRPr>
              <a:solidFill>
                <a:schemeClr val="dk1"/>
              </a:solidFill>
              <a:latin typeface="Barlow"/>
              <a:ea typeface="Barlow"/>
              <a:cs typeface="Barlow"/>
              <a:sym typeface="Barlow"/>
            </a:endParaRPr>
          </a:p>
          <a:p>
            <a:pPr indent="-330200" lvl="0" marL="469900" rtl="0" algn="l">
              <a:lnSpc>
                <a:spcPct val="115000"/>
              </a:lnSpc>
              <a:spcBef>
                <a:spcPts val="0"/>
              </a:spcBef>
              <a:spcAft>
                <a:spcPts val="0"/>
              </a:spcAft>
              <a:buClr>
                <a:schemeClr val="dk1"/>
              </a:buClr>
              <a:buSzPts val="1400"/>
              <a:buFont typeface="Barlow"/>
              <a:buChar char="●"/>
            </a:pPr>
            <a:r>
              <a:rPr b="1" lang="en-US">
                <a:solidFill>
                  <a:schemeClr val="dk1"/>
                </a:solidFill>
                <a:latin typeface="Barlow"/>
                <a:ea typeface="Barlow"/>
                <a:cs typeface="Barlow"/>
                <a:sym typeface="Barlow"/>
              </a:rPr>
              <a:t>Fault Tolerance &amp; Recovery</a:t>
            </a:r>
            <a:r>
              <a:rPr lang="en-US">
                <a:solidFill>
                  <a:schemeClr val="dk1"/>
                </a:solidFill>
                <a:latin typeface="Barlow"/>
                <a:ea typeface="Barlow"/>
                <a:cs typeface="Barlow"/>
                <a:sym typeface="Barlow"/>
              </a:rPr>
              <a:t> - Structured Streaming checkpoints state automatically at every stage of processing.  When a failure occurs, it automatically recovers from the previous state. The failure recovery is very fast since it is restricted to failed tasks as opposed to restarting the entire streaming pipeline in other systems.</a:t>
            </a:r>
            <a:endParaRPr>
              <a:solidFill>
                <a:schemeClr val="dk1"/>
              </a:solidFill>
              <a:latin typeface="Barlow"/>
              <a:ea typeface="Barlow"/>
              <a:cs typeface="Barlow"/>
              <a:sym typeface="Barlow"/>
            </a:endParaRPr>
          </a:p>
          <a:p>
            <a:pPr indent="-330200" lvl="0" marL="469900" rtl="0" algn="l">
              <a:lnSpc>
                <a:spcPct val="115000"/>
              </a:lnSpc>
              <a:spcBef>
                <a:spcPts val="0"/>
              </a:spcBef>
              <a:spcAft>
                <a:spcPts val="0"/>
              </a:spcAft>
              <a:buClr>
                <a:schemeClr val="dk1"/>
              </a:buClr>
              <a:buSzPts val="1400"/>
              <a:buFont typeface="Barlow"/>
              <a:buChar char="●"/>
            </a:pPr>
            <a:r>
              <a:rPr b="1" lang="en-US">
                <a:solidFill>
                  <a:schemeClr val="dk1"/>
                </a:solidFill>
                <a:latin typeface="Barlow"/>
                <a:ea typeface="Barlow"/>
                <a:cs typeface="Barlow"/>
                <a:sym typeface="Barlow"/>
              </a:rPr>
              <a:t>Performance</a:t>
            </a:r>
            <a:r>
              <a:rPr lang="en-US">
                <a:solidFill>
                  <a:schemeClr val="dk1"/>
                </a:solidFill>
                <a:latin typeface="Barlow"/>
                <a:ea typeface="Barlow"/>
                <a:cs typeface="Barlow"/>
                <a:sym typeface="Barlow"/>
              </a:rPr>
              <a:t> - Structured Streaming provides very high throughput with seconds of latency at a lower cost, taking full advantage of the performance optimizations in the Spark SQL engine..</a:t>
            </a:r>
            <a:endParaRPr>
              <a:solidFill>
                <a:schemeClr val="dk1"/>
              </a:solidFill>
              <a:latin typeface="Barlow"/>
              <a:ea typeface="Barlow"/>
              <a:cs typeface="Barlow"/>
              <a:sym typeface="Barlow"/>
            </a:endParaRPr>
          </a:p>
          <a:p>
            <a:pPr indent="-330200" lvl="0" marL="469900" rtl="0" algn="l">
              <a:lnSpc>
                <a:spcPct val="115000"/>
              </a:lnSpc>
              <a:spcBef>
                <a:spcPts val="0"/>
              </a:spcBef>
              <a:spcAft>
                <a:spcPts val="0"/>
              </a:spcAft>
              <a:buClr>
                <a:schemeClr val="dk1"/>
              </a:buClr>
              <a:buSzPts val="1400"/>
              <a:buFont typeface="Barlow"/>
              <a:buChar char="●"/>
            </a:pPr>
            <a:r>
              <a:rPr b="1" lang="en-US">
                <a:solidFill>
                  <a:schemeClr val="dk1"/>
                </a:solidFill>
                <a:latin typeface="Barlow"/>
                <a:ea typeface="Barlow"/>
                <a:cs typeface="Barlow"/>
                <a:sym typeface="Barlow"/>
              </a:rPr>
              <a:t>Flexible Operations</a:t>
            </a:r>
            <a:r>
              <a:rPr lang="en-US">
                <a:solidFill>
                  <a:schemeClr val="dk1"/>
                </a:solidFill>
                <a:latin typeface="Barlow"/>
                <a:ea typeface="Barlow"/>
                <a:cs typeface="Barlow"/>
                <a:sym typeface="Barlow"/>
              </a:rPr>
              <a:t> - The ability to apply arbitrary logic and operations on the output of a streaming query using foreachBatch. This enables developers  to perform operations like upserts, writes to multiple sinks, as well as interaction with external data sources. Over 40% of our users on Databricks take advantage of this feature.</a:t>
            </a:r>
            <a:endParaRPr>
              <a:solidFill>
                <a:schemeClr val="dk1"/>
              </a:solidFill>
              <a:latin typeface="Barlow"/>
              <a:ea typeface="Barlow"/>
              <a:cs typeface="Barlow"/>
              <a:sym typeface="Barlow"/>
            </a:endParaRPr>
          </a:p>
          <a:p>
            <a:pPr indent="-330200" lvl="0" marL="469900" rtl="0" algn="l">
              <a:lnSpc>
                <a:spcPct val="115000"/>
              </a:lnSpc>
              <a:spcBef>
                <a:spcPts val="0"/>
              </a:spcBef>
              <a:spcAft>
                <a:spcPts val="0"/>
              </a:spcAft>
              <a:buClr>
                <a:schemeClr val="dk1"/>
              </a:buClr>
              <a:buSzPts val="1400"/>
              <a:buFont typeface="Barlow"/>
              <a:buChar char="●"/>
            </a:pPr>
            <a:r>
              <a:rPr b="1" lang="en-US">
                <a:solidFill>
                  <a:schemeClr val="dk1"/>
                </a:solidFill>
                <a:latin typeface="Barlow"/>
                <a:ea typeface="Barlow"/>
                <a:cs typeface="Barlow"/>
                <a:sym typeface="Barlow"/>
              </a:rPr>
              <a:t>Stateful Processing </a:t>
            </a:r>
            <a:r>
              <a:rPr lang="en-US">
                <a:solidFill>
                  <a:schemeClr val="dk1"/>
                </a:solidFill>
                <a:latin typeface="Barlow"/>
                <a:ea typeface="Barlow"/>
                <a:cs typeface="Barlow"/>
                <a:sym typeface="Barlow"/>
              </a:rPr>
              <a:t>- Support for stateful aggregations and joins along with watermarks for bounded state and late order processing. In addition, arbitrary stateful operations with [flat]mapGroupsWithState backed by a RocksDB state store are provided for efficient and fault-tolerant state management (as of Spark 3.2).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2770e931a04_0_201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2770e931a04_0_201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400"/>
              <a:buFont typeface="Arial"/>
              <a:buNone/>
            </a:pPr>
            <a:r>
              <a:rPr lang="en-US" sz="1200">
                <a:solidFill>
                  <a:srgbClr val="1B3139"/>
                </a:solidFill>
                <a:highlight>
                  <a:schemeClr val="lt1"/>
                </a:highlight>
                <a:latin typeface="DM Sans"/>
                <a:ea typeface="DM Sans"/>
                <a:cs typeface="DM Sans"/>
                <a:sym typeface="DM Sans"/>
              </a:rPr>
              <a:t>Delta Live Tables (DLT) is the first ETL framework that uses a simple declarative approach to building reliable streaming and batch data pipelines and automatically managing your infrastructure at scale so data analysts and engineers can spend less time on tooling and focus on getting value from data. With DLT, engineers are able to treat their data as code and apply modern software engineering best practices like testing, error handling, monitoring and documentation to deploy reliable pipelines at scale.</a:t>
            </a:r>
            <a:endParaRPr>
              <a:solidFill>
                <a:schemeClr val="dk1"/>
              </a:solidFill>
            </a:endParaRPr>
          </a:p>
          <a:p>
            <a:pPr indent="0" lvl="0" marL="0" rtl="0" algn="l">
              <a:spcBef>
                <a:spcPts val="0"/>
              </a:spcBef>
              <a:spcAft>
                <a:spcPts val="0"/>
              </a:spcAft>
              <a:buClr>
                <a:schemeClr val="dk1"/>
              </a:buClr>
              <a:buSzPts val="1400"/>
              <a:buFont typeface="Arial"/>
              <a:buNone/>
            </a:pPr>
            <a:r>
              <a:t/>
            </a:r>
            <a:endParaRPr sz="1200">
              <a:solidFill>
                <a:srgbClr val="1B3139"/>
              </a:solidFill>
              <a:highlight>
                <a:schemeClr val="lt1"/>
              </a:highlight>
              <a:latin typeface="DM Sans"/>
              <a:ea typeface="DM Sans"/>
              <a:cs typeface="DM Sans"/>
              <a:sym typeface="DM Sans"/>
            </a:endParaRPr>
          </a:p>
          <a:p>
            <a:pPr indent="-317500" lvl="0" marL="469900" rtl="0" algn="l">
              <a:lnSpc>
                <a:spcPct val="115000"/>
              </a:lnSpc>
              <a:spcBef>
                <a:spcPts val="0"/>
              </a:spcBef>
              <a:spcAft>
                <a:spcPts val="0"/>
              </a:spcAft>
              <a:buClr>
                <a:srgbClr val="1B3139"/>
              </a:buClr>
              <a:buSzPts val="1200"/>
              <a:buFont typeface="DM Sans"/>
              <a:buChar char="●"/>
            </a:pPr>
            <a:r>
              <a:rPr b="1" lang="en-US" sz="1200">
                <a:solidFill>
                  <a:srgbClr val="1B3139"/>
                </a:solidFill>
                <a:highlight>
                  <a:schemeClr val="lt1"/>
                </a:highlight>
                <a:latin typeface="DM Sans"/>
                <a:ea typeface="DM Sans"/>
                <a:cs typeface="DM Sans"/>
                <a:sym typeface="DM Sans"/>
              </a:rPr>
              <a:t>Accelerate ETL development:</a:t>
            </a:r>
            <a:r>
              <a:rPr lang="en-US" sz="1200">
                <a:solidFill>
                  <a:srgbClr val="1B3139"/>
                </a:solidFill>
                <a:highlight>
                  <a:schemeClr val="lt1"/>
                </a:highlight>
                <a:latin typeface="DM Sans"/>
                <a:ea typeface="DM Sans"/>
                <a:cs typeface="DM Sans"/>
                <a:sym typeface="DM Sans"/>
              </a:rPr>
              <a:t> </a:t>
            </a:r>
            <a:endParaRPr>
              <a:solidFill>
                <a:schemeClr val="dk1"/>
              </a:solidFill>
            </a:endParaRPr>
          </a:p>
          <a:p>
            <a:pPr indent="-317500" lvl="1" marL="927100" rtl="0" algn="l">
              <a:lnSpc>
                <a:spcPct val="115000"/>
              </a:lnSpc>
              <a:spcBef>
                <a:spcPts val="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solutions that require you to manually hand-stitch fragments of code to build end-to-end pipelines, DLT makes it possible to declaratively express entire data flows in </a:t>
            </a:r>
            <a:r>
              <a:rPr b="1" lang="en-US" sz="1200">
                <a:solidFill>
                  <a:srgbClr val="1B3139"/>
                </a:solidFill>
                <a:highlight>
                  <a:schemeClr val="lt1"/>
                </a:highlight>
                <a:latin typeface="DM Sans"/>
                <a:ea typeface="DM Sans"/>
                <a:cs typeface="DM Sans"/>
                <a:sym typeface="DM Sans"/>
              </a:rPr>
              <a:t>SQL and Python.</a:t>
            </a:r>
            <a:endParaRPr>
              <a:solidFill>
                <a:schemeClr val="dk1"/>
              </a:solidFill>
            </a:endParaRPr>
          </a:p>
          <a:p>
            <a:pPr indent="-317500" lvl="1" marL="927100" rtl="0" algn="l">
              <a:lnSpc>
                <a:spcPct val="115000"/>
              </a:lnSpc>
              <a:spcBef>
                <a:spcPts val="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 In addition, DLT natively enables</a:t>
            </a:r>
            <a:r>
              <a:rPr b="1" lang="en-US" sz="1200">
                <a:solidFill>
                  <a:srgbClr val="1B3139"/>
                </a:solidFill>
                <a:highlight>
                  <a:schemeClr val="lt1"/>
                </a:highlight>
                <a:latin typeface="DM Sans"/>
                <a:ea typeface="DM Sans"/>
                <a:cs typeface="DM Sans"/>
                <a:sym typeface="DM Sans"/>
              </a:rPr>
              <a:t> modern software engineering best practices </a:t>
            </a:r>
            <a:r>
              <a:rPr lang="en-US" sz="1200">
                <a:solidFill>
                  <a:srgbClr val="1B3139"/>
                </a:solidFill>
                <a:highlight>
                  <a:schemeClr val="lt1"/>
                </a:highlight>
                <a:latin typeface="DM Sans"/>
                <a:ea typeface="DM Sans"/>
                <a:cs typeface="DM Sans"/>
                <a:sym typeface="DM Sans"/>
              </a:rPr>
              <a:t>like the ability to develop in environment(s) separate from production, the ability to easily test it before deploying, deploy and manage environments using parameterization, unit testing and documentation. As a result, you can simplify the development, testing, deployment, operations and monitoring of ETL pipelines with first-class constructs for expressing transformations, CI/CD, SLAs and quality expectations, and seamlessly handling batch and streaming in a single API.</a:t>
            </a:r>
            <a:endParaRPr>
              <a:solidFill>
                <a:schemeClr val="dk1"/>
              </a:solidFill>
            </a:endParaRPr>
          </a:p>
          <a:p>
            <a:pPr indent="-317500" lvl="0" marL="469900" rtl="0" algn="l">
              <a:lnSpc>
                <a:spcPct val="115000"/>
              </a:lnSpc>
              <a:spcBef>
                <a:spcPts val="0"/>
              </a:spcBef>
              <a:spcAft>
                <a:spcPts val="0"/>
              </a:spcAft>
              <a:buClr>
                <a:srgbClr val="1B3139"/>
              </a:buClr>
              <a:buSzPts val="1200"/>
              <a:buFont typeface="DM Sans"/>
              <a:buChar char="●"/>
            </a:pPr>
            <a:r>
              <a:rPr b="1" lang="en-US" sz="1200">
                <a:solidFill>
                  <a:srgbClr val="1B3139"/>
                </a:solidFill>
                <a:highlight>
                  <a:schemeClr val="lt1"/>
                </a:highlight>
                <a:latin typeface="DM Sans"/>
                <a:ea typeface="DM Sans"/>
                <a:cs typeface="DM Sans"/>
                <a:sym typeface="DM Sans"/>
              </a:rPr>
              <a:t>Automatically manage your infrastructure:</a:t>
            </a:r>
            <a:r>
              <a:rPr lang="en-US" sz="1200">
                <a:solidFill>
                  <a:srgbClr val="1B3139"/>
                </a:solidFill>
                <a:highlight>
                  <a:schemeClr val="lt1"/>
                </a:highlight>
                <a:latin typeface="DM Sans"/>
                <a:ea typeface="DM Sans"/>
                <a:cs typeface="DM Sans"/>
                <a:sym typeface="DM Sans"/>
              </a:rPr>
              <a:t> </a:t>
            </a:r>
            <a:endParaRPr>
              <a:solidFill>
                <a:schemeClr val="dk1"/>
              </a:solidFill>
            </a:endParaRPr>
          </a:p>
          <a:p>
            <a:pPr indent="-317500" lvl="1" marL="927100" rtl="0" algn="l">
              <a:lnSpc>
                <a:spcPct val="115000"/>
              </a:lnSpc>
              <a:spcBef>
                <a:spcPts val="0"/>
              </a:spcBef>
              <a:spcAft>
                <a:spcPts val="0"/>
              </a:spcAft>
              <a:buClr>
                <a:schemeClr val="dk1"/>
              </a:buClr>
              <a:buSzPts val="1400"/>
              <a:buAutoNum type="alphaLcPeriod"/>
            </a:pPr>
            <a:r>
              <a:rPr b="1" lang="en-US" sz="1200">
                <a:solidFill>
                  <a:srgbClr val="1B3139"/>
                </a:solidFill>
                <a:highlight>
                  <a:schemeClr val="lt1"/>
                </a:highlight>
                <a:latin typeface="DM Sans"/>
                <a:ea typeface="DM Sans"/>
                <a:cs typeface="DM Sans"/>
                <a:sym typeface="DM Sans"/>
              </a:rPr>
              <a:t>Sizing clusters</a:t>
            </a:r>
            <a:r>
              <a:rPr lang="en-US" sz="1200">
                <a:solidFill>
                  <a:srgbClr val="1B3139"/>
                </a:solidFill>
                <a:highlight>
                  <a:schemeClr val="lt1"/>
                </a:highlight>
                <a:latin typeface="DM Sans"/>
                <a:ea typeface="DM Sans"/>
                <a:cs typeface="DM Sans"/>
                <a:sym typeface="DM Sans"/>
              </a:rPr>
              <a:t> for optimal performance given changing, unpredictable data volumes can be challenging and lead to overprovisioning. DLT automatically scales compute to meet performance SLAs by providing the user with the option to set the minimum and maximum number of instances and let DLT size up the cluster according to cluster utilization. </a:t>
            </a:r>
            <a:endParaRPr>
              <a:solidFill>
                <a:schemeClr val="dk1"/>
              </a:solidFill>
            </a:endParaRPr>
          </a:p>
          <a:p>
            <a:pPr indent="-317500" lvl="1" marL="927100" rtl="0" algn="l">
              <a:lnSpc>
                <a:spcPct val="115000"/>
              </a:lnSpc>
              <a:spcBef>
                <a:spcPts val="0"/>
              </a:spcBef>
              <a:spcAft>
                <a:spcPts val="0"/>
              </a:spcAft>
              <a:buClr>
                <a:schemeClr val="dk1"/>
              </a:buClr>
              <a:buSzPts val="1400"/>
              <a:buAutoNum type="alphaLcPeriod"/>
            </a:pPr>
            <a:r>
              <a:rPr b="1" lang="en-US" sz="1200">
                <a:solidFill>
                  <a:srgbClr val="1B3139"/>
                </a:solidFill>
                <a:highlight>
                  <a:schemeClr val="lt1"/>
                </a:highlight>
                <a:latin typeface="DM Sans"/>
                <a:ea typeface="DM Sans"/>
                <a:cs typeface="DM Sans"/>
                <a:sym typeface="DM Sans"/>
              </a:rPr>
              <a:t>Error handling </a:t>
            </a:r>
            <a:r>
              <a:rPr lang="en-US" sz="1200">
                <a:solidFill>
                  <a:srgbClr val="1B3139"/>
                </a:solidFill>
                <a:highlight>
                  <a:schemeClr val="lt1"/>
                </a:highlight>
                <a:latin typeface="DM Sans"/>
                <a:ea typeface="DM Sans"/>
                <a:cs typeface="DM Sans"/>
                <a:sym typeface="DM Sans"/>
              </a:rPr>
              <a:t>and recovery, and performance optimization are all handled automatically. With DLT, you can focus on data transformation instead of operations.</a:t>
            </a:r>
            <a:endParaRPr>
              <a:solidFill>
                <a:schemeClr val="dk1"/>
              </a:solidFill>
            </a:endParaRPr>
          </a:p>
          <a:p>
            <a:pPr indent="-317500" lvl="0" marL="469900" rtl="0" algn="l">
              <a:lnSpc>
                <a:spcPct val="115000"/>
              </a:lnSpc>
              <a:spcBef>
                <a:spcPts val="0"/>
              </a:spcBef>
              <a:spcAft>
                <a:spcPts val="0"/>
              </a:spcAft>
              <a:buClr>
                <a:srgbClr val="1B3139"/>
              </a:buClr>
              <a:buSzPts val="1200"/>
              <a:buFont typeface="DM Sans"/>
              <a:buChar char="●"/>
            </a:pPr>
            <a:r>
              <a:rPr b="1" lang="en-US" sz="1200">
                <a:solidFill>
                  <a:srgbClr val="1B3139"/>
                </a:solidFill>
                <a:highlight>
                  <a:schemeClr val="lt1"/>
                </a:highlight>
                <a:latin typeface="DM Sans"/>
                <a:ea typeface="DM Sans"/>
                <a:cs typeface="DM Sans"/>
                <a:sym typeface="DM Sans"/>
              </a:rPr>
              <a:t>Ensure high data quality:</a:t>
            </a:r>
            <a:r>
              <a:rPr lang="en-US" sz="1200">
                <a:solidFill>
                  <a:srgbClr val="1B3139"/>
                </a:solidFill>
                <a:highlight>
                  <a:schemeClr val="lt1"/>
                </a:highlight>
                <a:latin typeface="DM Sans"/>
                <a:ea typeface="DM Sans"/>
                <a:cs typeface="DM Sans"/>
                <a:sym typeface="DM Sans"/>
              </a:rPr>
              <a:t> </a:t>
            </a:r>
            <a:endParaRPr>
              <a:solidFill>
                <a:schemeClr val="dk1"/>
              </a:solidFill>
            </a:endParaRPr>
          </a:p>
          <a:p>
            <a:pPr indent="-317500" lvl="1" marL="927100" rtl="0" algn="l">
              <a:lnSpc>
                <a:spcPct val="115000"/>
              </a:lnSpc>
              <a:spcBef>
                <a:spcPts val="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DLT makes it easy to create trusted data sources by including first-class support for data quality management and monitoring tools using a feature called Expectations.</a:t>
            </a:r>
            <a:endParaRPr>
              <a:solidFill>
                <a:schemeClr val="dk1"/>
              </a:solidFill>
            </a:endParaRPr>
          </a:p>
          <a:p>
            <a:pPr indent="-317500" lvl="1" marL="927100" rtl="0" algn="l">
              <a:lnSpc>
                <a:spcPct val="115000"/>
              </a:lnSpc>
              <a:spcBef>
                <a:spcPts val="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Expectations help prevent bad data from flowing into tables, track data quality over time, and provide tools to troubleshoot bad data with granular pipeline observability so you get a high-fidelity lineage diagram of your pipeline, track dependencies, and aggregate data quality metrics across all of your pipelines.</a:t>
            </a:r>
            <a:endParaRPr>
              <a:solidFill>
                <a:schemeClr val="dk1"/>
              </a:solidFill>
            </a:endParaRPr>
          </a:p>
          <a:p>
            <a:pPr indent="-317500" lvl="0" marL="469900" rtl="0" algn="l">
              <a:lnSpc>
                <a:spcPct val="115000"/>
              </a:lnSpc>
              <a:spcBef>
                <a:spcPts val="0"/>
              </a:spcBef>
              <a:spcAft>
                <a:spcPts val="0"/>
              </a:spcAft>
              <a:buClr>
                <a:srgbClr val="1B3139"/>
              </a:buClr>
              <a:buSzPts val="1200"/>
              <a:buFont typeface="DM Sans"/>
              <a:buChar char="●"/>
            </a:pPr>
            <a:r>
              <a:rPr b="1" lang="en-US" sz="1200">
                <a:solidFill>
                  <a:srgbClr val="1B3139"/>
                </a:solidFill>
                <a:highlight>
                  <a:schemeClr val="lt1"/>
                </a:highlight>
                <a:latin typeface="DM Sans"/>
                <a:ea typeface="DM Sans"/>
                <a:cs typeface="DM Sans"/>
                <a:sym typeface="DM Sans"/>
              </a:rPr>
              <a:t>Unified batch and streaming:</a:t>
            </a:r>
            <a:r>
              <a:rPr lang="en-US" sz="1200">
                <a:solidFill>
                  <a:srgbClr val="1B3139"/>
                </a:solidFill>
                <a:highlight>
                  <a:schemeClr val="lt1"/>
                </a:highlight>
                <a:latin typeface="DM Sans"/>
                <a:ea typeface="DM Sans"/>
                <a:cs typeface="DM Sans"/>
                <a:sym typeface="DM Sans"/>
              </a:rPr>
              <a:t> </a:t>
            </a:r>
            <a:endParaRPr>
              <a:solidFill>
                <a:schemeClr val="dk1"/>
              </a:solidFill>
            </a:endParaRPr>
          </a:p>
          <a:p>
            <a:pPr indent="-317500" lvl="1" marL="927100" rtl="0" algn="l">
              <a:lnSpc>
                <a:spcPct val="115000"/>
              </a:lnSpc>
              <a:spcBef>
                <a:spcPts val="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other products that force you to deal with streaming and batch workloads separately, DLT supports any type of data workload with a single API so data engineers and analysts alike can build cloud-scale data pipelines faster and without needing to have advanced data engineering skills.</a:t>
            </a:r>
            <a:endParaRPr>
              <a:solidFill>
                <a:schemeClr val="dk1"/>
              </a:solidFill>
            </a:endParaRPr>
          </a:p>
          <a:p>
            <a:pPr indent="0" lvl="0" marL="0" rtl="0" algn="l">
              <a:spcBef>
                <a:spcPts val="3100"/>
              </a:spcBef>
              <a:spcAft>
                <a:spcPts val="0"/>
              </a:spcAft>
              <a:buClr>
                <a:schemeClr val="dk1"/>
              </a:buClr>
              <a:buSzPts val="1400"/>
              <a:buFont typeface="Arial"/>
              <a:buNone/>
            </a:pPr>
            <a:r>
              <a:t/>
            </a:r>
            <a:endParaRPr sz="1200">
              <a:solidFill>
                <a:srgbClr val="1B313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12529"/>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12529"/>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12529"/>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000">
              <a:solidFill>
                <a:srgbClr val="212529"/>
              </a:solidFill>
              <a:highlight>
                <a:schemeClr val="lt1"/>
              </a:highlight>
              <a:latin typeface="DM Sans"/>
              <a:ea typeface="DM Sans"/>
              <a:cs typeface="DM Sans"/>
              <a:sym typeface="DM Sans"/>
            </a:endParaRPr>
          </a:p>
          <a:p>
            <a:pPr indent="-241300" lvl="0" marL="4699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3: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482" name="Google Shape;482;p3: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770e931a04_0_2028: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3" name="Google Shape;1233;g2770e931a04_0_2028:notes"/>
          <p:cNvSpPr txBox="1"/>
          <p:nvPr>
            <p:ph idx="1" type="body"/>
          </p:nvPr>
        </p:nvSpPr>
        <p:spPr>
          <a:xfrm>
            <a:off x="701040" y="4415790"/>
            <a:ext cx="5608200" cy="4183500"/>
          </a:xfrm>
          <a:prstGeom prst="rect">
            <a:avLst/>
          </a:prstGeom>
          <a:noFill/>
          <a:ln>
            <a:noFill/>
          </a:ln>
        </p:spPr>
        <p:txBody>
          <a:bodyPr anchorCtr="0" anchor="t" bIns="46625" lIns="93275" spcFirstLastPara="1" rIns="93275" wrap="square" tIns="46625">
            <a:noAutofit/>
          </a:bodyPr>
          <a:lstStyle/>
          <a:p>
            <a:pPr indent="-330200" lvl="0" marL="469900" rtl="0" algn="l">
              <a:lnSpc>
                <a:spcPct val="100000"/>
              </a:lnSpc>
              <a:spcBef>
                <a:spcPts val="0"/>
              </a:spcBef>
              <a:spcAft>
                <a:spcPts val="0"/>
              </a:spcAft>
              <a:buSzPts val="1400"/>
              <a:buChar char="●"/>
            </a:pPr>
            <a:r>
              <a:rPr lang="en-US"/>
              <a:t>The backbone of Lakehouse streaming, Spark Structured Streaming, was built with simplicity as its first principle. With that principle in mind, Structured Streaming and all of the Lakehouse streaming capabilities have a single and unified API for batch and stream processing. There is little to no new knowledge or skill to learn in order to adopt streaming on the Lakehouse. </a:t>
            </a:r>
            <a:endParaRPr/>
          </a:p>
          <a:p>
            <a:pPr indent="-330200" lvl="0" marL="469900" rtl="0" algn="l">
              <a:lnSpc>
                <a:spcPct val="100000"/>
              </a:lnSpc>
              <a:spcBef>
                <a:spcPts val="0"/>
              </a:spcBef>
              <a:spcAft>
                <a:spcPts val="0"/>
              </a:spcAft>
              <a:buSzPts val="1400"/>
              <a:buChar char="●"/>
            </a:pPr>
            <a:r>
              <a:rPr lang="en-US"/>
              <a:t>The Lakehouse Platform provides diverse tools and interfaces for different personas. As a company develops and runs streaming workloads on the Lakehouse, there is no need for additional integration work in order for the entire organization to take advantage of streaming from everyone’s favorite tools and interfaces.</a:t>
            </a:r>
            <a:endParaRPr/>
          </a:p>
          <a:p>
            <a:pPr indent="-330200" lvl="0" marL="469900" rtl="0" algn="l">
              <a:lnSpc>
                <a:spcPct val="100000"/>
              </a:lnSpc>
              <a:spcBef>
                <a:spcPts val="0"/>
              </a:spcBef>
              <a:spcAft>
                <a:spcPts val="0"/>
              </a:spcAft>
              <a:buSzPts val="1400"/>
              <a:buChar char="●"/>
            </a:pPr>
            <a:r>
              <a:rPr lang="en-US"/>
              <a:t>The Lakehouse Platform allows configurable processing frequency and size for each streaming workload so that a company can achieve the most optimal cost structure by making latency-cost tradeoffs at a workload granularity.  </a:t>
            </a:r>
            <a:endParaRPr/>
          </a:p>
          <a:p>
            <a:pPr indent="-330200" lvl="0" marL="469900" rtl="0" algn="l">
              <a:lnSpc>
                <a:spcPct val="100000"/>
              </a:lnSpc>
              <a:spcBef>
                <a:spcPts val="0"/>
              </a:spcBef>
              <a:spcAft>
                <a:spcPts val="0"/>
              </a:spcAft>
              <a:buSzPts val="1400"/>
              <a:buChar char="●"/>
            </a:pPr>
            <a:r>
              <a:rPr lang="en-US"/>
              <a:t>The Lakehouse is a well integrated end-to-end streaming platform. It provides out-of-the-box integrations with all popular message buses such as Apache Kafka, Kinesis, EventHub, etc. The foundational long-term storage system for the Lakehouse, Delta Lake, was built for streaming workloads from the beginning. Spark Structured Streaming is the processing engine that powers various streaming capabilities in the Lakehouse including Auto-Loader, Delta Live Tables, CDC, Materialized Views.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2770e931a04_0_2051: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7" name="Google Shape;1257;g2770e931a04_0_205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241300" lvl="0" marL="469900" marR="0" rtl="0" algn="l">
              <a:lnSpc>
                <a:spcPct val="100000"/>
              </a:lnSpc>
              <a:spcBef>
                <a:spcPts val="0"/>
              </a:spcBef>
              <a:spcAft>
                <a:spcPts val="0"/>
              </a:spcAft>
              <a:buClr>
                <a:schemeClr val="dk1"/>
              </a:buClr>
              <a:buSzPts val="1100"/>
              <a:buFont typeface="Arial"/>
              <a:buNone/>
            </a:pPr>
            <a:r>
              <a:rPr lang="en-US"/>
              <a:t>Databricks has hundreds of customers that have successfully built and deployed real-time use cases across every industry.</a:t>
            </a:r>
            <a:endParaRPr/>
          </a:p>
          <a:p>
            <a:pPr indent="-241300" lvl="0" marL="469900" marR="0" rtl="0" algn="l">
              <a:lnSpc>
                <a:spcPct val="100000"/>
              </a:lnSpc>
              <a:spcBef>
                <a:spcPts val="0"/>
              </a:spcBef>
              <a:spcAft>
                <a:spcPts val="0"/>
              </a:spcAft>
              <a:buClr>
                <a:schemeClr val="dk1"/>
              </a:buClr>
              <a:buSzPts val="1100"/>
              <a:buFont typeface="Arial"/>
              <a:buNone/>
            </a:pPr>
            <a:r>
              <a:t/>
            </a:r>
            <a:endParaRPr/>
          </a:p>
          <a:p>
            <a:pPr indent="-241300" lvl="0" marL="469900" marR="0" rtl="0" algn="l">
              <a:lnSpc>
                <a:spcPct val="100000"/>
              </a:lnSpc>
              <a:spcBef>
                <a:spcPts val="0"/>
              </a:spcBef>
              <a:spcAft>
                <a:spcPts val="0"/>
              </a:spcAft>
              <a:buClr>
                <a:schemeClr val="dk1"/>
              </a:buClr>
              <a:buSzPts val="1100"/>
              <a:buFont typeface="Arial"/>
              <a:buNone/>
            </a:pPr>
            <a:r>
              <a:rPr lang="en-US"/>
              <a:t>Some big names and logos here that show we have a proven track record of success in the space.</a:t>
            </a:r>
            <a:endParaRPr/>
          </a:p>
          <a:p>
            <a:pPr indent="-241300" lvl="0" marL="4699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770e931a04_0_5652: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321" name="Google Shape;1321;g2770e931a04_0_5652: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770e931a04_0_2119: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6" name="Google Shape;1326;g2770e931a04_0_2119: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311150" lvl="0" marL="469900" rtl="0" algn="l">
              <a:lnSpc>
                <a:spcPct val="100000"/>
              </a:lnSpc>
              <a:spcBef>
                <a:spcPts val="0"/>
              </a:spcBef>
              <a:spcAft>
                <a:spcPts val="0"/>
              </a:spcAft>
              <a:buSzPts val="1100"/>
              <a:buFont typeface="Arial"/>
              <a:buChar char="•"/>
            </a:pPr>
            <a:r>
              <a:rPr b="0" i="0" lang="en-US" sz="1800" u="none" strike="noStrike">
                <a:solidFill>
                  <a:srgbClr val="000000"/>
                </a:solidFill>
                <a:latin typeface="Arial"/>
                <a:ea typeface="Arial"/>
                <a:cs typeface="Arial"/>
                <a:sym typeface="Arial"/>
              </a:rPr>
              <a:t>APIs are very familiar - we’ve simply changed the API calls for reading and writing our data from spark.read, to spark.readStream, and spark.writeStream, and everything in between is more or less the same.</a:t>
            </a:r>
            <a:endParaRPr/>
          </a:p>
          <a:p>
            <a:pPr indent="-311150" lvl="0" marL="469900" rtl="0" algn="l">
              <a:lnSpc>
                <a:spcPct val="100000"/>
              </a:lnSpc>
              <a:spcBef>
                <a:spcPts val="0"/>
              </a:spcBef>
              <a:spcAft>
                <a:spcPts val="0"/>
              </a:spcAft>
              <a:buSzPts val="1100"/>
              <a:buFont typeface="Arial"/>
              <a:buChar char="•"/>
            </a:pPr>
            <a:r>
              <a:rPr b="0" i="0" lang="en-US" sz="1800" u="none" strike="noStrike">
                <a:solidFill>
                  <a:srgbClr val="000000"/>
                </a:solidFill>
                <a:latin typeface="Arial"/>
                <a:ea typeface="Arial"/>
                <a:cs typeface="Arial"/>
                <a:sym typeface="Arial"/>
              </a:rPr>
              <a:t>This is really valuable - instead of maintaining two separate code bases, and managing multiple complex distributed systems, you’re now able to build real time applications in a single, unified platform.</a:t>
            </a:r>
            <a:endParaRPr/>
          </a:p>
          <a:p>
            <a:pPr indent="-241300" lvl="0" marL="4699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770e931a04_0_5656: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343" name="Google Shape;1343;g2770e931a04_0_5656: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2770e931a04_0_2140: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8" name="Google Shape;1348;g2770e931a04_0_2140:notes"/>
          <p:cNvSpPr txBox="1"/>
          <p:nvPr>
            <p:ph idx="1" type="body"/>
          </p:nvPr>
        </p:nvSpPr>
        <p:spPr>
          <a:xfrm>
            <a:off x="701040" y="4415790"/>
            <a:ext cx="5608200" cy="4183500"/>
          </a:xfrm>
          <a:prstGeom prst="rect">
            <a:avLst/>
          </a:prstGeom>
          <a:noFill/>
          <a:ln>
            <a:noFill/>
          </a:ln>
        </p:spPr>
        <p:txBody>
          <a:bodyPr anchorCtr="0" anchor="t" bIns="46625" lIns="93275" spcFirstLastPara="1" rIns="93275" wrap="square" tIns="46625">
            <a:noAutofit/>
          </a:bodyPr>
          <a:lstStyle/>
          <a:p>
            <a:pPr indent="-330200" lvl="0" marL="469900" rtl="0" algn="l">
              <a:lnSpc>
                <a:spcPct val="100000"/>
              </a:lnSpc>
              <a:spcBef>
                <a:spcPts val="0"/>
              </a:spcBef>
              <a:spcAft>
                <a:spcPts val="0"/>
              </a:spcAft>
              <a:buSzPts val="1400"/>
              <a:buChar char="●"/>
            </a:pPr>
            <a:r>
              <a:rPr lang="en-US"/>
              <a:t>We provide various streaming connectors that make it easier for you to ingest data from streaming capturing systems into Delta lake.</a:t>
            </a:r>
            <a:endParaRPr/>
          </a:p>
          <a:p>
            <a:pPr indent="-330200" lvl="0" marL="469900" rtl="0" algn="l">
              <a:lnSpc>
                <a:spcPct val="100000"/>
              </a:lnSpc>
              <a:spcBef>
                <a:spcPts val="0"/>
              </a:spcBef>
              <a:spcAft>
                <a:spcPts val="0"/>
              </a:spcAft>
              <a:buSzPts val="1400"/>
              <a:buChar char="●"/>
            </a:pPr>
            <a:r>
              <a:rPr lang="en-US"/>
              <a:t>We provide Auto Loader that makes it easier for you to ingest data continuously and incrementally from cloud file storage systems into Delta lake.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770e931a04_0_2199: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You’ll note that the outlined benefits here overlap with those of Structured Streaming, because SS is the foundation of this feature.</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Auto Loader is recommended to simplify ingestion whenever data will be coming from object storage.</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The big innovation is the ability to automatically configure and integrate with cloud notification and queue services to reduce total operating costs and more efficiently track which files need to be processed.</a:t>
            </a:r>
            <a:endParaRPr/>
          </a:p>
        </p:txBody>
      </p:sp>
      <p:sp>
        <p:nvSpPr>
          <p:cNvPr id="1408" name="Google Shape;1408;g2770e931a04_0_219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770e931a04_0_5660: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415" name="Google Shape;1415;g2770e931a04_0_5660: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770e931a04_0_2210: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770e931a04_0_2210: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421" name="Google Shape;1421;g2770e931a04_0_2210: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2770e931a04_0_221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2770e931a04_0_2219: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lnSpc>
                <a:spcPct val="160000"/>
              </a:lnSpc>
              <a:spcBef>
                <a:spcPts val="1200"/>
              </a:spcBef>
              <a:spcAft>
                <a:spcPts val="0"/>
              </a:spcAft>
              <a:buNone/>
            </a:pPr>
            <a:r>
              <a:rPr lang="en-US">
                <a:highlight>
                  <a:srgbClr val="FFFFFF"/>
                </a:highlight>
                <a:latin typeface="Arial"/>
                <a:ea typeface="Arial"/>
                <a:cs typeface="Arial"/>
                <a:sym typeface="Arial"/>
              </a:rPr>
              <a:t>Because our data is unbounded, we cannot simply aggregate all records. Defining time-based windows allows streaming analytics and dashboarding against data as it’s processed.</a:t>
            </a:r>
            <a:endParaRPr>
              <a:highlight>
                <a:srgbClr val="FFFFFF"/>
              </a:highlight>
              <a:latin typeface="Arial"/>
              <a:ea typeface="Arial"/>
              <a:cs typeface="Arial"/>
              <a:sym typeface="Arial"/>
            </a:endParaRPr>
          </a:p>
          <a:p>
            <a:pPr indent="0" lvl="0" marL="0" rtl="0" algn="l">
              <a:lnSpc>
                <a:spcPct val="160000"/>
              </a:lnSpc>
              <a:spcBef>
                <a:spcPts val="1200"/>
              </a:spcBef>
              <a:spcAft>
                <a:spcPts val="0"/>
              </a:spcAft>
              <a:buNone/>
            </a:pPr>
            <a:r>
              <a:rPr lang="en-US">
                <a:highlight>
                  <a:srgbClr val="FFFFFF"/>
                </a:highlight>
                <a:latin typeface="Arial"/>
                <a:ea typeface="Arial"/>
                <a:cs typeface="Arial"/>
                <a:sym typeface="Arial"/>
              </a:rPr>
              <a:t>Most streaming analytics are concerned with the event time, monitoring and reacting to trends in data as they occur.</a:t>
            </a:r>
            <a:endParaRPr>
              <a:highlight>
                <a:srgbClr val="FFFFFF"/>
              </a:highlight>
              <a:latin typeface="Arial"/>
              <a:ea typeface="Arial"/>
              <a:cs typeface="Arial"/>
              <a:sym typeface="Arial"/>
            </a:endParaRPr>
          </a:p>
          <a:p>
            <a:pPr indent="0" lvl="0" marL="0" rtl="0" algn="l">
              <a:lnSpc>
                <a:spcPct val="160000"/>
              </a:lnSpc>
              <a:spcBef>
                <a:spcPts val="1200"/>
              </a:spcBef>
              <a:spcAft>
                <a:spcPts val="0"/>
              </a:spcAft>
              <a:buClr>
                <a:schemeClr val="dk1"/>
              </a:buClr>
              <a:buSzPts val="1100"/>
              <a:buFont typeface="Arial"/>
              <a:buNone/>
            </a:pPr>
            <a:r>
              <a:rPr b="1" lang="en-US">
                <a:highlight>
                  <a:srgbClr val="FFFFFF"/>
                </a:highlight>
                <a:latin typeface="Arial"/>
                <a:ea typeface="Arial"/>
                <a:cs typeface="Arial"/>
                <a:sym typeface="Arial"/>
              </a:rPr>
              <a:t>Tumbling Windows</a:t>
            </a:r>
            <a:endParaRPr b="1">
              <a:highlight>
                <a:srgbClr val="FFFFFF"/>
              </a:highlight>
              <a:latin typeface="Arial"/>
              <a:ea typeface="Arial"/>
              <a:cs typeface="Arial"/>
              <a:sym typeface="Arial"/>
            </a:endParaRPr>
          </a:p>
          <a:p>
            <a:pPr indent="0" lvl="0" marL="0" rtl="0" algn="l">
              <a:lnSpc>
                <a:spcPct val="160000"/>
              </a:lnSpc>
              <a:spcBef>
                <a:spcPts val="1200"/>
              </a:spcBef>
              <a:spcAft>
                <a:spcPts val="0"/>
              </a:spcAft>
              <a:buClr>
                <a:schemeClr val="dk1"/>
              </a:buClr>
              <a:buSzPts val="1100"/>
              <a:buFont typeface="Arial"/>
              <a:buNone/>
            </a:pPr>
            <a:r>
              <a:rPr lang="en-US">
                <a:highlight>
                  <a:srgbClr val="FFFFFF"/>
                </a:highlight>
                <a:latin typeface="Arial"/>
                <a:ea typeface="Arial"/>
                <a:cs typeface="Arial"/>
                <a:sym typeface="Arial"/>
              </a:rPr>
              <a:t>Windows do not overlap, but rather represent distinct buckets of time. Each event will be aggregated into only one window.</a:t>
            </a:r>
            <a:endParaRPr>
              <a:highlight>
                <a:srgbClr val="FFFFFF"/>
              </a:highlight>
              <a:latin typeface="Arial"/>
              <a:ea typeface="Arial"/>
              <a:cs typeface="Arial"/>
              <a:sym typeface="Arial"/>
            </a:endParaRPr>
          </a:p>
          <a:p>
            <a:pPr indent="0" lvl="0" marL="0" rtl="0" algn="l">
              <a:lnSpc>
                <a:spcPct val="160000"/>
              </a:lnSpc>
              <a:spcBef>
                <a:spcPts val="1200"/>
              </a:spcBef>
              <a:spcAft>
                <a:spcPts val="0"/>
              </a:spcAft>
              <a:buClr>
                <a:schemeClr val="dk1"/>
              </a:buClr>
              <a:buSzPts val="1100"/>
              <a:buFont typeface="Arial"/>
              <a:buNone/>
            </a:pPr>
            <a:r>
              <a:rPr b="1" lang="en-US">
                <a:highlight>
                  <a:srgbClr val="FFFFFF"/>
                </a:highlight>
                <a:latin typeface="Arial"/>
                <a:ea typeface="Arial"/>
                <a:cs typeface="Arial"/>
                <a:sym typeface="Arial"/>
              </a:rPr>
              <a:t>Sliding windows</a:t>
            </a:r>
            <a:endParaRPr b="1">
              <a:highlight>
                <a:srgbClr val="FFFFFF"/>
              </a:highlight>
              <a:latin typeface="Arial"/>
              <a:ea typeface="Arial"/>
              <a:cs typeface="Arial"/>
              <a:sym typeface="Arial"/>
            </a:endParaRPr>
          </a:p>
          <a:p>
            <a:pPr indent="0" lvl="0" marL="0" rtl="0" algn="l">
              <a:lnSpc>
                <a:spcPct val="160000"/>
              </a:lnSpc>
              <a:spcBef>
                <a:spcPts val="1200"/>
              </a:spcBef>
              <a:spcAft>
                <a:spcPts val="0"/>
              </a:spcAft>
              <a:buClr>
                <a:schemeClr val="dk1"/>
              </a:buClr>
              <a:buSzPts val="1100"/>
              <a:buFont typeface="Arial"/>
              <a:buNone/>
            </a:pPr>
            <a:r>
              <a:rPr lang="en-US">
                <a:highlight>
                  <a:srgbClr val="FFFFFF"/>
                </a:highlight>
                <a:latin typeface="Arial"/>
                <a:ea typeface="Arial"/>
                <a:cs typeface="Arial"/>
                <a:sym typeface="Arial"/>
              </a:rPr>
              <a:t>The windows overlap and a single event may be aggregated into multiple windows.</a:t>
            </a:r>
            <a:endParaRPr>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431" name="Google Shape;1431;g2770e931a04_0_2219: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515" name="Google Shape;515;p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770e931a04_0_2226: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770e931a04_0_2226: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400"/>
              </a:spcBef>
              <a:spcAft>
                <a:spcPts val="0"/>
              </a:spcAft>
              <a:buNone/>
            </a:pPr>
            <a:r>
              <a:rPr lang="en-US">
                <a:latin typeface="Barlow"/>
                <a:ea typeface="Barlow"/>
                <a:cs typeface="Barlow"/>
                <a:sym typeface="Barlow"/>
              </a:rPr>
              <a:t>Simply put: event time is when data was created, and processing time is when it is processed in Databricks.</a:t>
            </a:r>
            <a:endParaRPr>
              <a:latin typeface="Barlow"/>
              <a:ea typeface="Barlow"/>
              <a:cs typeface="Barlow"/>
              <a:sym typeface="Barlow"/>
            </a:endParaRPr>
          </a:p>
          <a:p>
            <a:pPr indent="0" lvl="0" marL="0" rtl="0" algn="l">
              <a:spcBef>
                <a:spcPts val="400"/>
              </a:spcBef>
              <a:spcAft>
                <a:spcPts val="0"/>
              </a:spcAft>
              <a:buNone/>
            </a:pPr>
            <a:r>
              <a:t/>
            </a:r>
            <a:endParaRPr>
              <a:latin typeface="Barlow"/>
              <a:ea typeface="Barlow"/>
              <a:cs typeface="Barlow"/>
              <a:sym typeface="Barlow"/>
            </a:endParaRPr>
          </a:p>
          <a:p>
            <a:pPr indent="0" lvl="0" marL="0" rtl="0" algn="l">
              <a:spcBef>
                <a:spcPts val="400"/>
              </a:spcBef>
              <a:spcAft>
                <a:spcPts val="0"/>
              </a:spcAft>
              <a:buNone/>
            </a:pPr>
            <a:r>
              <a:rPr lang="en-US">
                <a:latin typeface="Barlow"/>
                <a:ea typeface="Barlow"/>
                <a:cs typeface="Barlow"/>
                <a:sym typeface="Barlow"/>
              </a:rPr>
              <a:t>With unbounded data, we need to be aware of these timestamps to ensure that the correct data is being processed (and that data is being processed correctly), because we don’t have the ability to sort our records before processing them (we process them in the order they arrive).</a:t>
            </a:r>
            <a:endParaRPr>
              <a:latin typeface="Barlow"/>
              <a:ea typeface="Barlow"/>
              <a:cs typeface="Barlow"/>
              <a:sym typeface="Barlow"/>
            </a:endParaRPr>
          </a:p>
          <a:p>
            <a:pPr indent="0" lvl="0" marL="0" rtl="0" algn="l">
              <a:spcBef>
                <a:spcPts val="400"/>
              </a:spcBef>
              <a:spcAft>
                <a:spcPts val="0"/>
              </a:spcAft>
              <a:buNone/>
            </a:pPr>
            <a:r>
              <a:t/>
            </a:r>
            <a:endParaRPr>
              <a:latin typeface="Barlow"/>
              <a:ea typeface="Barlow"/>
              <a:cs typeface="Barlow"/>
              <a:sym typeface="Barlow"/>
            </a:endParaRPr>
          </a:p>
          <a:p>
            <a:pPr indent="0" lvl="0" marL="0" rtl="0" algn="l">
              <a:spcBef>
                <a:spcPts val="400"/>
              </a:spcBef>
              <a:spcAft>
                <a:spcPts val="0"/>
              </a:spcAft>
              <a:buClr>
                <a:schemeClr val="dk1"/>
              </a:buClr>
              <a:buSzPts val="1100"/>
              <a:buFont typeface="Arial"/>
              <a:buNone/>
            </a:pPr>
            <a:r>
              <a:rPr lang="en-US">
                <a:latin typeface="Barlow"/>
                <a:ea typeface="Barlow"/>
                <a:cs typeface="Barlow"/>
                <a:sym typeface="Barlow"/>
              </a:rPr>
              <a:t>We expect time domain skew when batch processing:</a:t>
            </a:r>
            <a:endParaRPr>
              <a:latin typeface="Barlow"/>
              <a:ea typeface="Barlow"/>
              <a:cs typeface="Barlow"/>
              <a:sym typeface="Barlow"/>
            </a:endParaRPr>
          </a:p>
          <a:p>
            <a:pPr indent="-317500" lvl="0" marL="469900" rtl="0" algn="l">
              <a:spcBef>
                <a:spcPts val="400"/>
              </a:spcBef>
              <a:spcAft>
                <a:spcPts val="0"/>
              </a:spcAft>
              <a:buClr>
                <a:schemeClr val="dk1"/>
              </a:buClr>
              <a:buSzPts val="1200"/>
              <a:buFont typeface="Barlow"/>
              <a:buChar char="▪"/>
            </a:pPr>
            <a:r>
              <a:rPr lang="en-US">
                <a:latin typeface="Barlow"/>
                <a:ea typeface="Barlow"/>
                <a:cs typeface="Barlow"/>
                <a:sym typeface="Barlow"/>
              </a:rPr>
              <a:t>Processing time per definition much later (e.g. an hour or day) than event time</a:t>
            </a:r>
            <a:endParaRPr>
              <a:latin typeface="Barlow"/>
              <a:ea typeface="Barlow"/>
              <a:cs typeface="Barlow"/>
              <a:sym typeface="Barlow"/>
            </a:endParaRPr>
          </a:p>
          <a:p>
            <a:pPr indent="-317500" lvl="0" marL="469900" rtl="0" algn="l">
              <a:spcBef>
                <a:spcPts val="0"/>
              </a:spcBef>
              <a:spcAft>
                <a:spcPts val="0"/>
              </a:spcAft>
              <a:buClr>
                <a:schemeClr val="dk1"/>
              </a:buClr>
              <a:buSzPts val="1200"/>
              <a:buFont typeface="Barlow"/>
              <a:buChar char="▪"/>
            </a:pPr>
            <a:r>
              <a:rPr lang="en-US">
                <a:latin typeface="Barlow"/>
                <a:ea typeface="Barlow"/>
                <a:cs typeface="Barlow"/>
                <a:sym typeface="Barlow"/>
              </a:rPr>
              <a:t>Data assumed to be complete (or settle for incompleteness)</a:t>
            </a:r>
            <a:endParaRPr>
              <a:latin typeface="Barlow"/>
              <a:ea typeface="Barlow"/>
              <a:cs typeface="Barlow"/>
              <a:sym typeface="Barlow"/>
            </a:endParaRPr>
          </a:p>
          <a:p>
            <a:pPr indent="0" lvl="0" marL="0" rtl="0" algn="l">
              <a:spcBef>
                <a:spcPts val="400"/>
              </a:spcBef>
              <a:spcAft>
                <a:spcPts val="0"/>
              </a:spcAft>
              <a:buClr>
                <a:schemeClr val="dk1"/>
              </a:buClr>
              <a:buSzPts val="1100"/>
              <a:buFont typeface="Arial"/>
              <a:buNone/>
            </a:pPr>
            <a:r>
              <a:rPr lang="en-US">
                <a:latin typeface="Barlow"/>
                <a:ea typeface="Barlow"/>
                <a:cs typeface="Barlow"/>
                <a:sym typeface="Barlow"/>
              </a:rPr>
              <a:t>When we’re stream processing:</a:t>
            </a:r>
            <a:endParaRPr>
              <a:latin typeface="Barlow"/>
              <a:ea typeface="Barlow"/>
              <a:cs typeface="Barlow"/>
              <a:sym typeface="Barlow"/>
            </a:endParaRPr>
          </a:p>
          <a:p>
            <a:pPr indent="-317500" lvl="0" marL="469900" rtl="0" algn="l">
              <a:lnSpc>
                <a:spcPct val="90000"/>
              </a:lnSpc>
              <a:spcBef>
                <a:spcPts val="400"/>
              </a:spcBef>
              <a:spcAft>
                <a:spcPts val="0"/>
              </a:spcAft>
              <a:buClr>
                <a:schemeClr val="dk1"/>
              </a:buClr>
              <a:buSzPts val="1200"/>
              <a:buFont typeface="Barlow"/>
              <a:buChar char="▪"/>
            </a:pPr>
            <a:r>
              <a:rPr lang="en-US">
                <a:latin typeface="Barlow"/>
                <a:ea typeface="Barlow"/>
                <a:cs typeface="Barlow"/>
                <a:sym typeface="Barlow"/>
              </a:rPr>
              <a:t>Processing time is usually only slightly greater than event time (e.g. seconds, minutes)</a:t>
            </a:r>
            <a:endParaRPr>
              <a:latin typeface="Barlow"/>
              <a:ea typeface="Barlow"/>
              <a:cs typeface="Barlow"/>
              <a:sym typeface="Barlow"/>
            </a:endParaRPr>
          </a:p>
          <a:p>
            <a:pPr indent="-317500" lvl="0" marL="469900" rtl="0" algn="l">
              <a:lnSpc>
                <a:spcPct val="90000"/>
              </a:lnSpc>
              <a:spcBef>
                <a:spcPts val="0"/>
              </a:spcBef>
              <a:spcAft>
                <a:spcPts val="0"/>
              </a:spcAft>
              <a:buClr>
                <a:schemeClr val="dk1"/>
              </a:buClr>
              <a:buSzPts val="1200"/>
              <a:buFont typeface="Barlow"/>
              <a:buChar char="▪"/>
            </a:pPr>
            <a:r>
              <a:rPr lang="en-US">
                <a:latin typeface="Barlow"/>
                <a:ea typeface="Barlow"/>
                <a:cs typeface="Barlow"/>
                <a:sym typeface="Barlow"/>
              </a:rPr>
              <a:t>This presents a challenge when the processing time is much greater than the event time (late data): we’re not able to conclude anything easily </a:t>
            </a:r>
            <a:endParaRPr>
              <a:latin typeface="Barlow"/>
              <a:ea typeface="Barlow"/>
              <a:cs typeface="Barlow"/>
              <a:sym typeface="Barlow"/>
            </a:endParaRPr>
          </a:p>
          <a:p>
            <a:pPr indent="-317500" lvl="0" marL="469900" rtl="0" algn="l">
              <a:lnSpc>
                <a:spcPct val="90000"/>
              </a:lnSpc>
              <a:spcBef>
                <a:spcPts val="0"/>
              </a:spcBef>
              <a:spcAft>
                <a:spcPts val="0"/>
              </a:spcAft>
              <a:buClr>
                <a:schemeClr val="dk1"/>
              </a:buClr>
              <a:buSzPts val="1200"/>
              <a:buFont typeface="Barlow"/>
              <a:buChar char="▪"/>
            </a:pPr>
            <a:r>
              <a:rPr lang="en-US">
                <a:latin typeface="Barlow"/>
                <a:ea typeface="Barlow"/>
                <a:cs typeface="Barlow"/>
                <a:sym typeface="Barlow"/>
              </a:rPr>
              <a:t>How long to wait for the data to be complete?</a:t>
            </a:r>
            <a:endParaRPr sz="600"/>
          </a:p>
        </p:txBody>
      </p:sp>
      <p:sp>
        <p:nvSpPr>
          <p:cNvPr id="1439" name="Google Shape;1439;g2770e931a04_0_2226: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770e931a04_0_223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2770e931a04_0_2234: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t>Watermarks define how long we’ll continue to update each window</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Late data arriving within this threshold will be used to update results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Late data arriving outside of this threshold will not be processed.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Note that because of this potential omission of late-arriving data, aggregates processed in this way may benefit from re-processing to update final aggregates with complete data. However, in many streaming use cases we only care about data that is still current, hence the ability to ignore records that are arriving after significant delay.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Note that when results are written depends on the output mode; with complete and update, we’ll materialize results for each window from the time the window starts until the watermark passes. For append output, we’ll wait until the watermark has passed to write out the results (sacrificing latency for tolerance of late-arriving data).</a:t>
            </a:r>
            <a:endParaRPr/>
          </a:p>
        </p:txBody>
      </p:sp>
      <p:sp>
        <p:nvSpPr>
          <p:cNvPr id="1448" name="Google Shape;1448;g2770e931a04_0_2234: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770e931a04_0_2242: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770e931a04_0_2242: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457" name="Google Shape;1457;g2770e931a04_0_2242: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2770e931a04_0_225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2770e931a04_0_225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It comes down to defining four things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770e931a04_0_5664: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476" name="Google Shape;1476;g2770e931a04_0_5664: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770e931a04_0_2265: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2770e931a04_0_2265:notes"/>
          <p:cNvSpPr txBox="1"/>
          <p:nvPr>
            <p:ph idx="1" type="body"/>
          </p:nvPr>
        </p:nvSpPr>
        <p:spPr>
          <a:xfrm>
            <a:off x="701040" y="4415790"/>
            <a:ext cx="5608200" cy="41835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770e931a04_0_2293: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2770e931a04_0_2293: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11" name="Google Shape;1511;g2770e931a04_0_2293: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2770e931a04_0_5668: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17" name="Google Shape;1517;g2770e931a04_0_5668: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2770e931a04_0_2304: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2770e931a04_0_2304:notes"/>
          <p:cNvSpPr txBox="1"/>
          <p:nvPr>
            <p:ph idx="1" type="body"/>
          </p:nvPr>
        </p:nvSpPr>
        <p:spPr>
          <a:xfrm>
            <a:off x="701040" y="4415790"/>
            <a:ext cx="5608200" cy="41835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770e931a04_0_2309: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8" name="Google Shape;1528;g2770e931a04_0_2309:notes"/>
          <p:cNvSpPr txBox="1"/>
          <p:nvPr>
            <p:ph idx="1" type="body"/>
          </p:nvPr>
        </p:nvSpPr>
        <p:spPr>
          <a:xfrm>
            <a:off x="701040" y="4415790"/>
            <a:ext cx="5608200" cy="41835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770e931a04_0_1315: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0" lvl="0" marL="0" rtl="0" algn="l">
              <a:spcBef>
                <a:spcPts val="0"/>
              </a:spcBef>
              <a:spcAft>
                <a:spcPts val="0"/>
              </a:spcAft>
              <a:buClr>
                <a:schemeClr val="dk1"/>
              </a:buClr>
              <a:buSzPts val="1100"/>
              <a:buFont typeface="Arial"/>
              <a:buNone/>
            </a:pPr>
            <a:r>
              <a:rPr lang="en-US"/>
              <a:t>Organizations realize data is a strategic asset for various business-related initiatives such as growing revenues, improving customer experience, operating efficiently or improving a product or service. To support these business objectives, organizations rely on analytics or data science to drive decisions or predict outcomes which is supported by data engineering teams. </a:t>
            </a:r>
            <a:endParaRPr/>
          </a:p>
          <a:p>
            <a:pPr indent="0" lvl="0" marL="0" rtl="0" algn="l">
              <a:lnSpc>
                <a:spcPct val="100000"/>
              </a:lnSpc>
              <a:spcBef>
                <a:spcPts val="0"/>
              </a:spcBef>
              <a:spcAft>
                <a:spcPts val="0"/>
              </a:spcAft>
              <a:buClr>
                <a:schemeClr val="dk1"/>
              </a:buClr>
              <a:buSzPts val="1200"/>
              <a:buFont typeface="Calibri"/>
              <a:buNone/>
            </a:pPr>
            <a:r>
              <a:t/>
            </a:r>
            <a:endParaRPr>
              <a:latin typeface="Times New Roman"/>
              <a:ea typeface="Times New Roman"/>
              <a:cs typeface="Times New Roman"/>
              <a:sym typeface="Times New Roman"/>
            </a:endParaRPr>
          </a:p>
        </p:txBody>
      </p:sp>
      <p:sp>
        <p:nvSpPr>
          <p:cNvPr id="520" name="Google Shape;520;g2770e931a04_0_1315: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770e931a04_0_2314: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b="1" lang="en-US" sz="1300">
                <a:solidFill>
                  <a:srgbClr val="3C4043"/>
                </a:solidFill>
                <a:latin typeface="DM Sans Medium"/>
                <a:ea typeface="DM Sans Medium"/>
                <a:cs typeface="DM Sans Medium"/>
                <a:sym typeface="DM Sans Medium"/>
              </a:rPr>
              <a:t>Frequency and cost of recomputation can become prohibitively expensive at large scales</a:t>
            </a:r>
            <a:r>
              <a:rPr lang="en-US" sz="1300">
                <a:solidFill>
                  <a:srgbClr val="3C4043"/>
                </a:solidFill>
                <a:latin typeface="DM Sans Medium"/>
                <a:ea typeface="DM Sans Medium"/>
                <a:cs typeface="DM Sans Medium"/>
                <a:sym typeface="DM Sans Medium"/>
              </a:rPr>
              <a:t>.</a:t>
            </a:r>
            <a:endParaRPr sz="1300">
              <a:solidFill>
                <a:srgbClr val="3C4043"/>
              </a:solidFill>
              <a:latin typeface="DM Sans Medium"/>
              <a:ea typeface="DM Sans Medium"/>
              <a:cs typeface="DM Sans Medium"/>
              <a:sym typeface="DM Sans Medium"/>
            </a:endParaRPr>
          </a:p>
          <a:p>
            <a:pPr indent="0" lvl="0" marL="0" rtl="0" algn="l">
              <a:lnSpc>
                <a:spcPct val="100000"/>
              </a:lnSpc>
              <a:spcBef>
                <a:spcPts val="0"/>
              </a:spcBef>
              <a:spcAft>
                <a:spcPts val="0"/>
              </a:spcAft>
              <a:buSzPts val="1100"/>
              <a:buNone/>
            </a:pPr>
            <a:r>
              <a:t/>
            </a:r>
            <a:endParaRPr sz="1300">
              <a:solidFill>
                <a:srgbClr val="3C4043"/>
              </a:solidFill>
              <a:latin typeface="DM Sans Medium"/>
              <a:ea typeface="DM Sans Medium"/>
              <a:cs typeface="DM Sans Medium"/>
              <a:sym typeface="DM Sans Medium"/>
            </a:endParaRPr>
          </a:p>
          <a:p>
            <a:pPr indent="0" lvl="0" marL="0" rtl="0" algn="l">
              <a:lnSpc>
                <a:spcPct val="100000"/>
              </a:lnSpc>
              <a:spcBef>
                <a:spcPts val="0"/>
              </a:spcBef>
              <a:spcAft>
                <a:spcPts val="0"/>
              </a:spcAft>
              <a:buSzPts val="1100"/>
              <a:buNone/>
            </a:pPr>
            <a:r>
              <a:rPr lang="en-US" sz="1900">
                <a:solidFill>
                  <a:srgbClr val="3C4043"/>
                </a:solidFill>
                <a:latin typeface="DM Sans"/>
                <a:ea typeface="DM Sans"/>
                <a:cs typeface="DM Sans"/>
                <a:sym typeface="DM Sans"/>
              </a:rPr>
              <a:t>While  users can easily express transformations using SQL or Dataframes, ETL pipelines need to frequently update (or recompute) their tables produced by ETL. </a:t>
            </a:r>
            <a:r>
              <a:rPr b="1" lang="en-US" sz="1900">
                <a:solidFill>
                  <a:srgbClr val="3C4043"/>
                </a:solidFill>
                <a:latin typeface="DM Sans"/>
                <a:ea typeface="DM Sans"/>
                <a:cs typeface="DM Sans"/>
                <a:sym typeface="DM Sans"/>
              </a:rPr>
              <a:t>The frequency and cost of recomputation can become prohibitively expensive at large scales</a:t>
            </a:r>
            <a:r>
              <a:rPr lang="en-US" sz="1900">
                <a:solidFill>
                  <a:srgbClr val="3C4043"/>
                </a:solidFill>
                <a:latin typeface="DM Sans"/>
                <a:ea typeface="DM Sans"/>
                <a:cs typeface="DM Sans"/>
                <a:sym typeface="DM Sans"/>
              </a:rPr>
              <a:t>.</a:t>
            </a:r>
            <a:endParaRPr sz="1900">
              <a:solidFill>
                <a:srgbClr val="3C4043"/>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sz="1900">
              <a:solidFill>
                <a:srgbClr val="3C4043"/>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n-US" sz="1800">
                <a:solidFill>
                  <a:srgbClr val="3C4043"/>
                </a:solidFill>
                <a:latin typeface="DM Sans"/>
                <a:ea typeface="DM Sans"/>
                <a:cs typeface="DM Sans"/>
                <a:sym typeface="DM Sans"/>
              </a:rPr>
              <a:t>We are building Enzyme to reduce the cost of keeping these tables up to date.</a:t>
            </a:r>
            <a:r>
              <a:rPr b="1" lang="en-US" sz="1800">
                <a:solidFill>
                  <a:srgbClr val="3C4043"/>
                </a:solidFill>
                <a:latin typeface="DM Sans"/>
                <a:ea typeface="DM Sans"/>
                <a:cs typeface="DM Sans"/>
                <a:sym typeface="DM Sans"/>
              </a:rPr>
              <a:t> Enzyme is a new optimization layer designed specifically to speed up the process of doing ETL</a:t>
            </a:r>
            <a:r>
              <a:rPr lang="en-US" sz="1800">
                <a:solidFill>
                  <a:srgbClr val="3C4043"/>
                </a:solidFill>
                <a:latin typeface="DM Sans"/>
                <a:ea typeface="DM Sans"/>
                <a:cs typeface="DM Sans"/>
                <a:sym typeface="DM Sans"/>
              </a:rPr>
              <a:t>. Enzyme can create and efficiently keep up-to-date a materialization of the results of a given query stored in a Delta table. Enzyme does this by using a cost model to choose between a variety of techniques that borrow from traditional literature on the maintenance of materialized views, delta-to-delta streaming, and manual ETL patterns commonly used by our customers.</a:t>
            </a:r>
            <a:endParaRPr sz="4200">
              <a:solidFill>
                <a:srgbClr val="1B3139"/>
              </a:solidFill>
              <a:latin typeface="DM Sans Medium"/>
              <a:ea typeface="DM Sans Medium"/>
              <a:cs typeface="DM Sans Medium"/>
              <a:sym typeface="DM Sans Medium"/>
            </a:endParaRPr>
          </a:p>
          <a:p>
            <a:pPr indent="0" lvl="0" marL="0" rtl="0" algn="l">
              <a:lnSpc>
                <a:spcPct val="100000"/>
              </a:lnSpc>
              <a:spcBef>
                <a:spcPts val="0"/>
              </a:spcBef>
              <a:spcAft>
                <a:spcPts val="0"/>
              </a:spcAft>
              <a:buSzPts val="1100"/>
              <a:buNone/>
            </a:pPr>
            <a:r>
              <a:t/>
            </a:r>
            <a:endParaRPr sz="1900">
              <a:solidFill>
                <a:srgbClr val="3C4043"/>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sz="1300">
              <a:solidFill>
                <a:srgbClr val="3C4043"/>
              </a:solidFill>
              <a:latin typeface="DM Sans Medium"/>
              <a:ea typeface="DM Sans Medium"/>
              <a:cs typeface="DM Sans Medium"/>
              <a:sym typeface="DM Sans Medium"/>
            </a:endParaRPr>
          </a:p>
          <a:p>
            <a:pPr indent="0" lvl="0" marL="0" rtl="0" algn="l">
              <a:lnSpc>
                <a:spcPct val="100000"/>
              </a:lnSpc>
              <a:spcBef>
                <a:spcPts val="0"/>
              </a:spcBef>
              <a:spcAft>
                <a:spcPts val="0"/>
              </a:spcAft>
              <a:buClr>
                <a:schemeClr val="dk1"/>
              </a:buClr>
              <a:buSzPts val="1100"/>
              <a:buFont typeface="Arial"/>
              <a:buNone/>
            </a:pPr>
            <a:r>
              <a:t/>
            </a:r>
            <a:endParaRPr sz="1300">
              <a:solidFill>
                <a:srgbClr val="3C4043"/>
              </a:solidFill>
              <a:latin typeface="DM Sans Medium"/>
              <a:ea typeface="DM Sans Medium"/>
              <a:cs typeface="DM Sans Medium"/>
              <a:sym typeface="DM Sans Medium"/>
            </a:endParaRPr>
          </a:p>
        </p:txBody>
      </p:sp>
      <p:sp>
        <p:nvSpPr>
          <p:cNvPr id="1534" name="Google Shape;1534;g2770e931a04_0_2314:notes"/>
          <p:cNvSpPr/>
          <p:nvPr>
            <p:ph idx="2" type="sldImg"/>
          </p:nvPr>
        </p:nvSpPr>
        <p:spPr>
          <a:xfrm>
            <a:off x="390278"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2770e931a04_0_234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1563" name="Google Shape;1563;g2770e931a04_0_2342: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2770e931a04_0_238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1602" name="Google Shape;1602;g2770e931a04_0_2380:notes"/>
          <p:cNvSpPr/>
          <p:nvPr>
            <p:ph idx="2" type="sldImg"/>
          </p:nvPr>
        </p:nvSpPr>
        <p:spPr>
          <a:xfrm>
            <a:off x="388655"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770e931a04_0_567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1640" name="Google Shape;1640;g2770e931a04_0_5672: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46" name="Google Shape;1646;p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770e931a04_0_794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2770e931a04_0_794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chemeClr val="dk1"/>
                </a:solidFill>
                <a:latin typeface="DM Sans"/>
                <a:ea typeface="DM Sans"/>
                <a:cs typeface="DM Sans"/>
                <a:sym typeface="DM Sans"/>
              </a:rPr>
              <a:t>Data is becoming and increasingly important differentiator for companies with the analytics and AI capabilities it provides to organizations. As the use of data becomes ubiquitous and more sophisticated, so grows the complexity of the data pipelines that enable these new uses of data in the organization. This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US">
                <a:solidFill>
                  <a:schemeClr val="dk1"/>
                </a:solidFill>
                <a:latin typeface="DM Sans"/>
                <a:ea typeface="DM Sans"/>
                <a:cs typeface="DM Sans"/>
                <a:sym typeface="DM Sans"/>
              </a:rPr>
              <a:t>This trend, called out by Gartner, of increased complexity of processes is rooted in these factors:</a:t>
            </a:r>
            <a:endParaRPr>
              <a:solidFill>
                <a:schemeClr val="dk1"/>
              </a:solidFill>
              <a:latin typeface="DM Sans"/>
              <a:ea typeface="DM Sans"/>
              <a:cs typeface="DM Sans"/>
              <a:sym typeface="DM Sans"/>
            </a:endParaRPr>
          </a:p>
          <a:p>
            <a:pPr indent="-330200" lvl="0" marL="469900" rtl="0" algn="l">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Multiple, varied data sources including streaming</a:t>
            </a:r>
            <a:endParaRPr>
              <a:solidFill>
                <a:schemeClr val="dk1"/>
              </a:solidFill>
              <a:latin typeface="DM Sans"/>
              <a:ea typeface="DM Sans"/>
              <a:cs typeface="DM Sans"/>
              <a:sym typeface="DM Sans"/>
            </a:endParaRPr>
          </a:p>
          <a:p>
            <a:pPr indent="-330200" lvl="0" marL="469900" rtl="0" algn="l">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Complexity of multi-step data flows</a:t>
            </a:r>
            <a:endParaRPr>
              <a:solidFill>
                <a:schemeClr val="dk1"/>
              </a:solidFill>
              <a:latin typeface="DM Sans"/>
              <a:ea typeface="DM Sans"/>
              <a:cs typeface="DM Sans"/>
              <a:sym typeface="DM Sans"/>
            </a:endParaRPr>
          </a:p>
          <a:p>
            <a:pPr indent="-330200" lvl="0" marL="469900" rtl="0" algn="l">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Dependencies between different steps and workflows</a:t>
            </a:r>
            <a:endParaRPr>
              <a:solidFill>
                <a:schemeClr val="dk1"/>
              </a:solidFill>
              <a:latin typeface="DM Sans"/>
              <a:ea typeface="DM Sans"/>
              <a:cs typeface="DM Sans"/>
              <a:sym typeface="DM Sans"/>
            </a:endParaRPr>
          </a:p>
          <a:p>
            <a:pPr indent="-330200" lvl="0" marL="469900" rtl="0" algn="l">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Multiple use cases such as ETL, BI and AI including real-time use cases</a:t>
            </a:r>
            <a:endParaRPr>
              <a:solidFill>
                <a:schemeClr val="dk1"/>
              </a:solidFill>
              <a:latin typeface="DM Sans"/>
              <a:ea typeface="DM Sans"/>
              <a:cs typeface="DM Sans"/>
              <a:sym typeface="DM Sans"/>
            </a:endParaRPr>
          </a:p>
          <a:p>
            <a:pPr indent="-330200" lvl="0" marL="469900" rtl="0" algn="l">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The use of multiple data assets by different sub-departments/teams in the organization.</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US">
                <a:solidFill>
                  <a:schemeClr val="dk1"/>
                </a:solidFill>
                <a:latin typeface="DM Sans"/>
                <a:ea typeface="DM Sans"/>
                <a:cs typeface="DM Sans"/>
                <a:sym typeface="DM Sans"/>
              </a:rPr>
              <a:t>All of this complexity brings forth the need for modern data orchestration</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US">
                <a:solidFill>
                  <a:schemeClr val="dk1"/>
                </a:solidFill>
                <a:latin typeface="DM Sans"/>
                <a:ea typeface="DM Sans"/>
                <a:cs typeface="DM Sans"/>
                <a:sym typeface="DM Sans"/>
              </a:rPr>
              <a:t>[Gartner source: </a:t>
            </a:r>
            <a:r>
              <a:rPr lang="en-US" u="sng">
                <a:solidFill>
                  <a:schemeClr val="hlink"/>
                </a:solidFill>
                <a:latin typeface="DM Sans"/>
                <a:ea typeface="DM Sans"/>
                <a:cs typeface="DM Sans"/>
                <a:sym typeface="DM Sans"/>
                <a:hlinkClick r:id="rId2"/>
              </a:rPr>
              <a:t>https://www.gartner.com/en/documents/4001999</a:t>
            </a:r>
            <a:r>
              <a:rPr lang="en-U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0" lvl="0" marL="469900" rtl="0" algn="l">
              <a:spcBef>
                <a:spcPts val="0"/>
              </a:spcBef>
              <a:spcAft>
                <a:spcPts val="0"/>
              </a:spcAft>
              <a:buNone/>
            </a:pPr>
            <a:r>
              <a:t/>
            </a:r>
            <a:endParaRPr>
              <a:solidFill>
                <a:schemeClr val="dk1"/>
              </a:solidFill>
            </a:endParaRPr>
          </a:p>
          <a:p>
            <a:pPr indent="0" lvl="0" marL="469900" rtl="0" algn="l">
              <a:spcBef>
                <a:spcPts val="0"/>
              </a:spcBef>
              <a:spcAft>
                <a:spcPts val="0"/>
              </a:spcAft>
              <a:buNone/>
            </a:pPr>
            <a:r>
              <a:rPr lang="en-US">
                <a:solidFill>
                  <a:schemeClr val="dk1"/>
                </a:solidFill>
              </a:rPr>
              <a:t> </a:t>
            </a:r>
            <a:endParaRPr>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2770e931a04_0_803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2770e931a04_0_803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When looking for orchestration solutions for the lakehouse there are different approaches including:</a:t>
            </a:r>
            <a:endParaRPr/>
          </a:p>
          <a:p>
            <a:pPr indent="-330200" lvl="0" marL="469900" rtl="0" algn="l">
              <a:spcBef>
                <a:spcPts val="0"/>
              </a:spcBef>
              <a:spcAft>
                <a:spcPts val="0"/>
              </a:spcAft>
              <a:buSzPts val="1400"/>
              <a:buChar char="-"/>
            </a:pPr>
            <a:r>
              <a:rPr lang="en-US"/>
              <a:t>In house, DIY custom solutions</a:t>
            </a:r>
            <a:endParaRPr/>
          </a:p>
          <a:p>
            <a:pPr indent="-330200" lvl="0" marL="469900" rtl="0" algn="l">
              <a:spcBef>
                <a:spcPts val="0"/>
              </a:spcBef>
              <a:spcAft>
                <a:spcPts val="0"/>
              </a:spcAft>
              <a:buSzPts val="1400"/>
              <a:buChar char="-"/>
            </a:pPr>
            <a:r>
              <a:rPr lang="en-US"/>
              <a:t>Open source solutions</a:t>
            </a:r>
            <a:endParaRPr/>
          </a:p>
          <a:p>
            <a:pPr indent="-330200" lvl="0" marL="469900" rtl="0" algn="l">
              <a:spcBef>
                <a:spcPts val="0"/>
              </a:spcBef>
              <a:spcAft>
                <a:spcPts val="0"/>
              </a:spcAft>
              <a:buSzPts val="1400"/>
              <a:buChar char="-"/>
            </a:pPr>
            <a:r>
              <a:rPr lang="en-US"/>
              <a:t>Cloud vendor specific solutions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All these solutions are external to the lakehouse and so introduce their own challenges…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2770e931a04_0_812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2770e931a04_0_812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External orchestrator are lacking when used to orchestrate a workload running on the lakehouse in one or more ways:</a:t>
            </a:r>
            <a:endParaRPr/>
          </a:p>
          <a:p>
            <a:pPr indent="0" lvl="0" marL="0" rtl="0" algn="l">
              <a:spcBef>
                <a:spcPts val="0"/>
              </a:spcBef>
              <a:spcAft>
                <a:spcPts val="0"/>
              </a:spcAft>
              <a:buNone/>
            </a:pPr>
            <a:r>
              <a:t/>
            </a:r>
            <a:endParaRPr/>
          </a:p>
          <a:p>
            <a:pPr indent="-330200" lvl="0" marL="469900" rtl="0" algn="l">
              <a:spcBef>
                <a:spcPts val="0"/>
              </a:spcBef>
              <a:spcAft>
                <a:spcPts val="0"/>
              </a:spcAft>
              <a:buSzPts val="1400"/>
              <a:buAutoNum type="arabicPeriod"/>
            </a:pPr>
            <a:r>
              <a:rPr lang="en-US"/>
              <a:t>There is a non-trivial learning curve for usage by different roles in the organization (data engineers, analysts, data scientists) which result in reduced productivity.</a:t>
            </a:r>
            <a:endParaRPr/>
          </a:p>
          <a:p>
            <a:pPr indent="-330200" lvl="0" marL="469900" rtl="0" algn="l">
              <a:spcBef>
                <a:spcPts val="0"/>
              </a:spcBef>
              <a:spcAft>
                <a:spcPts val="0"/>
              </a:spcAft>
              <a:buSzPts val="1400"/>
              <a:buAutoNum type="arabicPeriod"/>
            </a:pPr>
            <a:r>
              <a:rPr lang="en-US"/>
              <a:t>Inferior observability, limits the ability to recognize issues leading to difficult troubleshooting and lower quality data.</a:t>
            </a:r>
            <a:endParaRPr/>
          </a:p>
          <a:p>
            <a:pPr indent="-330200" lvl="0" marL="469900" rtl="0" algn="l">
              <a:spcBef>
                <a:spcPts val="0"/>
              </a:spcBef>
              <a:spcAft>
                <a:spcPts val="0"/>
              </a:spcAft>
              <a:buSzPts val="1400"/>
              <a:buAutoNum type="arabicPeriod"/>
            </a:pPr>
            <a:r>
              <a:rPr lang="en-US"/>
              <a:t>Higher maintenance burden and cost of ownership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main reason for these is that these solutions are not unified with the laekhouse.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2770e931a04_0_814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55" name="Google Shape;1855;g2770e931a04_0_814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chemeClr val="dk1"/>
                </a:solidFill>
              </a:rPr>
              <a:t>The Databricks Lakehouse platform provides unified orchestration for data, analytics and AI. </a:t>
            </a:r>
            <a:endParaRPr>
              <a:solidFill>
                <a:schemeClr val="dk1"/>
              </a:solidFill>
            </a:endParaRPr>
          </a:p>
          <a:p>
            <a:pPr indent="-241300" lvl="0" marL="469900" rtl="0" algn="l">
              <a:lnSpc>
                <a:spcPct val="115000"/>
              </a:lnSpc>
              <a:spcBef>
                <a:spcPts val="0"/>
              </a:spcBef>
              <a:spcAft>
                <a:spcPts val="0"/>
              </a:spcAft>
              <a:buClr>
                <a:schemeClr val="dk1"/>
              </a:buClr>
              <a:buSzPts val="1400"/>
              <a:buNone/>
            </a:pPr>
            <a:r>
              <a:rPr lang="en-US">
                <a:solidFill>
                  <a:schemeClr val="dk1"/>
                </a:solidFill>
              </a:rPr>
              <a:t>Databricks Workflows is the orchestrator that is deeply integrated within the Lakehouse.  </a:t>
            </a:r>
            <a:endParaRPr>
              <a:solidFill>
                <a:schemeClr val="dk1"/>
              </a:solidFill>
            </a:endParaRPr>
          </a:p>
          <a:p>
            <a:pPr indent="-241300" lvl="0" marL="469900" rtl="0" algn="l">
              <a:lnSpc>
                <a:spcPct val="115000"/>
              </a:lnSpc>
              <a:spcBef>
                <a:spcPts val="0"/>
              </a:spcBef>
              <a:spcAft>
                <a:spcPts val="0"/>
              </a:spcAft>
              <a:buClr>
                <a:schemeClr val="dk1"/>
              </a:buClr>
              <a:buSzPts val="1400"/>
              <a:buNone/>
            </a:pPr>
            <a:r>
              <a:rPr lang="en-US">
                <a:solidFill>
                  <a:schemeClr val="dk1"/>
                </a:solidFill>
              </a:rPr>
              <a:t>It’s there to reliably power all your recurring or streaming tasks – whether that’s ingestion, analysis or ML.  </a:t>
            </a:r>
            <a:endParaRPr>
              <a:solidFill>
                <a:schemeClr val="dk1"/>
              </a:solidFill>
            </a:endParaRPr>
          </a:p>
          <a:p>
            <a:pPr indent="-241300" lvl="0" marL="469900" rtl="0" algn="l">
              <a:lnSpc>
                <a:spcPct val="115000"/>
              </a:lnSpc>
              <a:spcBef>
                <a:spcPts val="0"/>
              </a:spcBef>
              <a:spcAft>
                <a:spcPts val="0"/>
              </a:spcAft>
              <a:buClr>
                <a:schemeClr val="dk1"/>
              </a:buClr>
              <a:buSzPts val="1400"/>
              <a:buNone/>
            </a:pPr>
            <a:r>
              <a:rPr lang="en-US">
                <a:solidFill>
                  <a:schemeClr val="dk1"/>
                </a:solidFill>
              </a:rPr>
              <a:t>That integration makes it easier to focus on your work - </a:t>
            </a:r>
            <a:endParaRPr>
              <a:solidFill>
                <a:schemeClr val="dk1"/>
              </a:solidFill>
            </a:endParaRPr>
          </a:p>
          <a:p>
            <a:pPr indent="-241300" lvl="0" marL="469900" rtl="0" algn="l">
              <a:lnSpc>
                <a:spcPct val="115000"/>
              </a:lnSpc>
              <a:spcBef>
                <a:spcPts val="0"/>
              </a:spcBef>
              <a:spcAft>
                <a:spcPts val="0"/>
              </a:spcAft>
              <a:buClr>
                <a:schemeClr val="dk1"/>
              </a:buClr>
              <a:buSzPts val="1400"/>
              <a:buNone/>
            </a:pPr>
            <a:r>
              <a:rPr lang="en-US">
                <a:solidFill>
                  <a:schemeClr val="dk1"/>
                </a:solidFill>
              </a:rPr>
              <a:t>we’ll take care of your jobs and workflows – they’ll compute what you need done when and how you want it.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2770e931a04_0_659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2770e931a04_0_659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Repair and Re-Run?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770e931a04_0_1354: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2770e931a04_0_1354: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Clr>
                <a:schemeClr val="dk1"/>
              </a:buClr>
              <a:buSzPts val="1100"/>
              <a:buFont typeface="Arial"/>
              <a:buNone/>
            </a:pPr>
            <a:r>
              <a:rPr lang="en-US" sz="1100">
                <a:solidFill>
                  <a:srgbClr val="212529"/>
                </a:solidFill>
                <a:highlight>
                  <a:schemeClr val="lt1"/>
                </a:highlight>
                <a:latin typeface="DM Sans"/>
                <a:ea typeface="DM Sans"/>
                <a:cs typeface="DM Sans"/>
                <a:sym typeface="DM Sans"/>
              </a:rPr>
              <a:t>But it isn’t an easy feat to achieve these outcomes when data engineering is complex. </a:t>
            </a:r>
            <a:endParaRPr sz="1100">
              <a:solidFill>
                <a:srgbClr val="21252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rgbClr val="21252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1100">
                <a:solidFill>
                  <a:srgbClr val="212529"/>
                </a:solidFill>
                <a:highlight>
                  <a:schemeClr val="lt1"/>
                </a:highlight>
                <a:latin typeface="DM Sans"/>
                <a:ea typeface="DM Sans"/>
                <a:cs typeface="DM Sans"/>
                <a:sym typeface="DM Sans"/>
              </a:rPr>
              <a:t>Turning SQL queries into production ETL pipelines typically involves a lot of tedious, complicated operational work. Even at a small scale the majority of a data practitioner's time is spent on tooling and managing infrastructure.</a:t>
            </a:r>
            <a:endParaRPr sz="1100">
              <a:solidFill>
                <a:srgbClr val="21252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rgbClr val="21252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1100">
                <a:solidFill>
                  <a:srgbClr val="212529"/>
                </a:solidFill>
                <a:highlight>
                  <a:schemeClr val="lt1"/>
                </a:highlight>
                <a:latin typeface="DM Sans"/>
                <a:ea typeface="DM Sans"/>
                <a:cs typeface="DM Sans"/>
                <a:sym typeface="DM Sans"/>
              </a:rPr>
              <a:t>This complexity lies in how data teams implement data engineering.  We’ve seen organizations use a plethora of tools, EMR, Glue, ADF, Airflow, Oozie to support data engineering activities. Each of these tools are fragmented and require specialization which turns into a spaghetti for managing, building and maintaining data pipelines. </a:t>
            </a:r>
            <a:endParaRPr sz="1100">
              <a:solidFill>
                <a:srgbClr val="21252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rgbClr val="21252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1100">
                <a:solidFill>
                  <a:srgbClr val="212529"/>
                </a:solidFill>
                <a:highlight>
                  <a:schemeClr val="lt1"/>
                </a:highlight>
                <a:latin typeface="DM Sans"/>
                <a:ea typeface="DM Sans"/>
                <a:cs typeface="DM Sans"/>
                <a:sym typeface="DM Sans"/>
              </a:rPr>
              <a:t>These data engineers need to know to know data management principles (etl, streaming, schema, table management, data security, data modelling), software engineering techniques on how to scale processing, build in error handling, or incorporate a retry strategy. Finally, these data engineers are responsible for the infrastructure.  This complexity really slows down innovation and makes it difficult for any enterprise team to manage.</a:t>
            </a:r>
            <a:endParaRPr sz="1100">
              <a:solidFill>
                <a:srgbClr val="21252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rgbClr val="21252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US" sz="1100">
                <a:solidFill>
                  <a:srgbClr val="212529"/>
                </a:solidFill>
                <a:highlight>
                  <a:schemeClr val="lt1"/>
                </a:highlight>
                <a:latin typeface="DM Sans"/>
                <a:ea typeface="DM Sans"/>
                <a:cs typeface="DM Sans"/>
                <a:sym typeface="DM Sans"/>
              </a:rPr>
              <a:t>—------------------------</a:t>
            </a:r>
            <a:endParaRPr sz="1100">
              <a:solidFill>
                <a:srgbClr val="212529"/>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a:latin typeface="Times New Roman"/>
                <a:ea typeface="Times New Roman"/>
                <a:cs typeface="Times New Roman"/>
                <a:sym typeface="Times New Roman"/>
              </a:rPr>
              <a:t>But getting data to support these initiatives is difficult. If you look at an organization's data landscape, this path isn’t straight forward. For example, just moving data to the lakehouse, they can use Fivetran, Rivery or Qlik but once they’ve moved the data, there is a lot of complexity. To standardize, transform data or even make sure the data is clean organizations implement many various tools, either cloud vendor specific, either a home-grown solution or various open-source technologies.</a:t>
            </a:r>
            <a:endParaRPr>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So how can Databricks help? </a:t>
            </a:r>
            <a:endParaRPr/>
          </a:p>
        </p:txBody>
      </p:sp>
      <p:sp>
        <p:nvSpPr>
          <p:cNvPr id="561" name="Google Shape;561;g2770e931a04_0_1354: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9" name="Shape 1949"/>
        <p:cNvGrpSpPr/>
        <p:nvPr/>
      </p:nvGrpSpPr>
      <p:grpSpPr>
        <a:xfrm>
          <a:off x="0" y="0"/>
          <a:ext cx="0" cy="0"/>
          <a:chOff x="0" y="0"/>
          <a:chExt cx="0" cy="0"/>
        </a:xfrm>
      </p:grpSpPr>
      <p:sp>
        <p:nvSpPr>
          <p:cNvPr id="1950" name="Google Shape;1950;g2770e931a04_0_661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51" name="Google Shape;1951;g2770e931a04_0_661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2770e931a04_0_6626:notes"/>
          <p:cNvSpPr/>
          <p:nvPr>
            <p:ph idx="2" type="sldImg"/>
          </p:nvPr>
        </p:nvSpPr>
        <p:spPr>
          <a:xfrm>
            <a:off x="389775"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2770e931a04_0_662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5" name="Shape 1965"/>
        <p:cNvGrpSpPr/>
        <p:nvPr/>
      </p:nvGrpSpPr>
      <p:grpSpPr>
        <a:xfrm>
          <a:off x="0" y="0"/>
          <a:ext cx="0" cy="0"/>
          <a:chOff x="0" y="0"/>
          <a:chExt cx="0" cy="0"/>
        </a:xfrm>
      </p:grpSpPr>
      <p:sp>
        <p:nvSpPr>
          <p:cNvPr id="1966" name="Google Shape;1966;g2770e931a04_0_663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67" name="Google Shape;1967;g2770e931a04_0_663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2770e931a04_0_663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2770e931a04_0_663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2770e931a04_0_665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2770e931a04_0_665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2770e931a04_0_665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2770e931a04_0_665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2770e931a04_0_666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2770e931a04_0_666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2770e931a04_0_667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10" name="Google Shape;2010;g2770e931a04_0_667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2770e931a04_0_744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2770e931a04_0_744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3" name="Shape 2023"/>
        <p:cNvGrpSpPr/>
        <p:nvPr/>
      </p:nvGrpSpPr>
      <p:grpSpPr>
        <a:xfrm>
          <a:off x="0" y="0"/>
          <a:ext cx="0" cy="0"/>
          <a:chOff x="0" y="0"/>
          <a:chExt cx="0" cy="0"/>
        </a:xfrm>
      </p:grpSpPr>
      <p:sp>
        <p:nvSpPr>
          <p:cNvPr id="2024" name="Google Shape;2024;g2770e931a04_0_744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25" name="Google Shape;2025;g2770e931a04_0_744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770e931a04_0_1466: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673" name="Google Shape;673;g2770e931a04_0_1466: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0" name="Shape 2030"/>
        <p:cNvGrpSpPr/>
        <p:nvPr/>
      </p:nvGrpSpPr>
      <p:grpSpPr>
        <a:xfrm>
          <a:off x="0" y="0"/>
          <a:ext cx="0" cy="0"/>
          <a:chOff x="0" y="0"/>
          <a:chExt cx="0" cy="0"/>
        </a:xfrm>
      </p:grpSpPr>
      <p:sp>
        <p:nvSpPr>
          <p:cNvPr id="2031" name="Google Shape;2031;g2770e931a04_0_745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2770e931a04_0_745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2770e931a04_0_8528: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2039" name="Google Shape;2039;g2770e931a04_0_8528: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3" name="Shape 2043"/>
        <p:cNvGrpSpPr/>
        <p:nvPr/>
      </p:nvGrpSpPr>
      <p:grpSpPr>
        <a:xfrm>
          <a:off x="0" y="0"/>
          <a:ext cx="0" cy="0"/>
          <a:chOff x="0" y="0"/>
          <a:chExt cx="0" cy="0"/>
        </a:xfrm>
      </p:grpSpPr>
      <p:sp>
        <p:nvSpPr>
          <p:cNvPr id="2044" name="Google Shape;2044;p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045" name="Google Shape;2045;p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g2770e931a04_0_619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50" name="Google Shape;2050;g2770e931a04_0_619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2770e931a04_0_620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2770e931a04_0_620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2770e931a04_0_6210: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2770e931a04_0_621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t>Unified search/analytics (customer engagement/sentiment). Start at the UI, dive into system tables for advanced analytics (drill-down right from the UI w/canned queries recreating the UI 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2770e931a04_0_625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2770e931a04_0_625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None/>
            </a:pPr>
            <a:r>
              <a:rPr lang="en-US">
                <a:solidFill>
                  <a:schemeClr val="dk1"/>
                </a:solidFill>
              </a:rPr>
              <a:t>Allows to unify search, simplify analytics, standardize UX on top</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2770e931a04_0_625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2770e931a04_0_625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2770e931a04_0_626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2770e931a04_0_626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g2770e931a04_0_627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132" name="Google Shape;2132;g2770e931a04_0_627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770e931a04_0_147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770e931a04_0_147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400"/>
              <a:buFont typeface="Arial"/>
              <a:buNone/>
            </a:pPr>
            <a:r>
              <a:rPr lang="en-US" sz="1200">
                <a:solidFill>
                  <a:srgbClr val="1B3139"/>
                </a:solidFill>
                <a:highlight>
                  <a:schemeClr val="lt1"/>
                </a:highlight>
                <a:latin typeface="DM Sans"/>
                <a:ea typeface="DM Sans"/>
                <a:cs typeface="DM Sans"/>
                <a:sym typeface="DM Sans"/>
              </a:rPr>
              <a:t>Delta Live Tables (DLT) is the first ETL framework that uses a simple declarative approach to building reliable data pipelines and automatically managing your infrastructure at scale so data analysts and engineers can spend less time on tooling and focus on getting value from data. With DLT, engineers are able to treat their data as code and apply modern software engineering best practices like testing, error handling, monitoring and documentation to deploy reliable pipelines at scale.</a:t>
            </a:r>
            <a:endParaRPr sz="1200">
              <a:solidFill>
                <a:srgbClr val="1B3139"/>
              </a:solidFill>
              <a:highlight>
                <a:schemeClr val="lt1"/>
              </a:highlight>
              <a:latin typeface="DM Sans"/>
              <a:ea typeface="DM Sans"/>
              <a:cs typeface="DM Sans"/>
              <a:sym typeface="DM Sans"/>
            </a:endParaRPr>
          </a:p>
          <a:p>
            <a:pPr indent="0" lvl="0" marL="0" rtl="0" algn="l">
              <a:spcBef>
                <a:spcPts val="0"/>
              </a:spcBef>
              <a:spcAft>
                <a:spcPts val="0"/>
              </a:spcAft>
              <a:buClr>
                <a:schemeClr val="dk1"/>
              </a:buClr>
              <a:buSzPts val="1400"/>
              <a:buFont typeface="Arial"/>
              <a:buNone/>
            </a:pPr>
            <a:r>
              <a:t/>
            </a:r>
            <a:endParaRPr sz="1200">
              <a:solidFill>
                <a:srgbClr val="1B3139"/>
              </a:solidFill>
              <a:highlight>
                <a:schemeClr val="lt1"/>
              </a:highlight>
              <a:latin typeface="DM Sans"/>
              <a:ea typeface="DM Sans"/>
              <a:cs typeface="DM Sans"/>
              <a:sym typeface="DM Sans"/>
            </a:endParaRPr>
          </a:p>
          <a:p>
            <a:pPr indent="-241300" lvl="0" marL="469900" rtl="0" algn="l">
              <a:lnSpc>
                <a:spcPct val="115000"/>
              </a:lnSpc>
              <a:spcBef>
                <a:spcPts val="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Accelerate ETL development:</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solutions that require you to manually hand-stitch fragments of code to build end-to-end pipelines, DLT makes it possible to declaratively express entire data flows in </a:t>
            </a:r>
            <a:r>
              <a:rPr b="1" lang="en-US" sz="1200">
                <a:solidFill>
                  <a:srgbClr val="1B3139"/>
                </a:solidFill>
                <a:highlight>
                  <a:schemeClr val="lt1"/>
                </a:highlight>
                <a:latin typeface="DM Sans"/>
                <a:ea typeface="DM Sans"/>
                <a:cs typeface="DM Sans"/>
                <a:sym typeface="DM Sans"/>
              </a:rPr>
              <a:t>SQL and Python.</a:t>
            </a:r>
            <a:endParaRPr b="1">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 In addition, DLT natively enables</a:t>
            </a:r>
            <a:r>
              <a:rPr b="1" lang="en-US" sz="1200">
                <a:solidFill>
                  <a:srgbClr val="1B3139"/>
                </a:solidFill>
                <a:highlight>
                  <a:schemeClr val="lt1"/>
                </a:highlight>
                <a:latin typeface="DM Sans"/>
                <a:ea typeface="DM Sans"/>
                <a:cs typeface="DM Sans"/>
                <a:sym typeface="DM Sans"/>
              </a:rPr>
              <a:t> modern software engineering best practices </a:t>
            </a:r>
            <a:r>
              <a:rPr lang="en-US" sz="1200">
                <a:solidFill>
                  <a:srgbClr val="1B3139"/>
                </a:solidFill>
                <a:highlight>
                  <a:schemeClr val="lt1"/>
                </a:highlight>
                <a:latin typeface="DM Sans"/>
                <a:ea typeface="DM Sans"/>
                <a:cs typeface="DM Sans"/>
                <a:sym typeface="DM Sans"/>
              </a:rPr>
              <a:t>like the ability to develop in environment(s) separate from production, the ability to easily test it before deploying, deploy and manage environments using parameterization, unit testing and documentation. As a result, you can simplify the development, testing, deployment, operations and monitoring of ETL pipelines with first-class constructs for expressing transformations, CI/CD, SLAs and quality expectations, and seamlessly handling batch and streaming in a single API.</a:t>
            </a:r>
            <a:endParaRPr sz="1200">
              <a:solidFill>
                <a:srgbClr val="1B3139"/>
              </a:solidFill>
              <a:highlight>
                <a:schemeClr val="lt1"/>
              </a:highlight>
              <a:latin typeface="DM Sans"/>
              <a:ea typeface="DM Sans"/>
              <a:cs typeface="DM Sans"/>
              <a:sym typeface="DM Sans"/>
            </a:endParaRPr>
          </a:p>
          <a:p>
            <a:pPr indent="-241300" lvl="0" marL="469900" rtl="0" algn="l">
              <a:lnSpc>
                <a:spcPct val="115000"/>
              </a:lnSpc>
              <a:spcBef>
                <a:spcPts val="31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Automatically manage infrastructure:</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b="1" lang="en-US" sz="1200">
                <a:solidFill>
                  <a:srgbClr val="1B3139"/>
                </a:solidFill>
                <a:highlight>
                  <a:schemeClr val="lt1"/>
                </a:highlight>
                <a:latin typeface="DM Sans"/>
                <a:ea typeface="DM Sans"/>
                <a:cs typeface="DM Sans"/>
                <a:sym typeface="DM Sans"/>
              </a:rPr>
              <a:t>Sizing clusters</a:t>
            </a:r>
            <a:r>
              <a:rPr lang="en-US" sz="1200">
                <a:solidFill>
                  <a:srgbClr val="1B3139"/>
                </a:solidFill>
                <a:highlight>
                  <a:schemeClr val="lt1"/>
                </a:highlight>
                <a:latin typeface="DM Sans"/>
                <a:ea typeface="DM Sans"/>
                <a:cs typeface="DM Sans"/>
                <a:sym typeface="DM Sans"/>
              </a:rPr>
              <a:t> for optimal performance given changing, unpredictable data volumes can be challenging and lead to overprovisioning. DLT automatically scales compute to meet performance SLAs by providing the user with the option to set the minimum and maximum number of instances and let DLT size up the cluster according to cluster utilization. </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b="1" lang="en-US" sz="1200">
                <a:solidFill>
                  <a:srgbClr val="1B3139"/>
                </a:solidFill>
                <a:highlight>
                  <a:schemeClr val="lt1"/>
                </a:highlight>
                <a:latin typeface="DM Sans"/>
                <a:ea typeface="DM Sans"/>
                <a:cs typeface="DM Sans"/>
                <a:sym typeface="DM Sans"/>
              </a:rPr>
              <a:t>Error handling </a:t>
            </a:r>
            <a:r>
              <a:rPr lang="en-US" sz="1200">
                <a:solidFill>
                  <a:srgbClr val="1B3139"/>
                </a:solidFill>
                <a:highlight>
                  <a:schemeClr val="lt1"/>
                </a:highlight>
                <a:latin typeface="DM Sans"/>
                <a:ea typeface="DM Sans"/>
                <a:cs typeface="DM Sans"/>
                <a:sym typeface="DM Sans"/>
              </a:rPr>
              <a:t>and recovery, and performance optimization are all handled automatically. With DLT, you can focus on data transformation instead of operations.</a:t>
            </a:r>
            <a:endParaRPr sz="1200">
              <a:solidFill>
                <a:srgbClr val="1B3139"/>
              </a:solidFill>
              <a:highlight>
                <a:schemeClr val="lt1"/>
              </a:highlight>
              <a:latin typeface="DM Sans"/>
              <a:ea typeface="DM Sans"/>
              <a:cs typeface="DM Sans"/>
              <a:sym typeface="DM Sans"/>
            </a:endParaRPr>
          </a:p>
          <a:p>
            <a:pPr indent="-241300" lvl="0" marL="469900" rtl="0" algn="l">
              <a:lnSpc>
                <a:spcPct val="115000"/>
              </a:lnSpc>
              <a:spcBef>
                <a:spcPts val="31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Data confidence:</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DLT makes it easy to create trusted data sources by including first-class support for data quality management and monitoring tools using a feature called Expectations.</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Expectations help prevent bad data from flowing into tables, track data quality over time, and provide tools to troubleshoot bad data with granular pipeline observability so you get a high-fidelity lineage diagram of your pipeline, track dependencies, and aggregate data quality metrics across all of your pipelines.</a:t>
            </a:r>
            <a:endParaRPr sz="1200">
              <a:solidFill>
                <a:srgbClr val="1B3139"/>
              </a:solidFill>
              <a:highlight>
                <a:schemeClr val="lt1"/>
              </a:highlight>
              <a:latin typeface="DM Sans"/>
              <a:ea typeface="DM Sans"/>
              <a:cs typeface="DM Sans"/>
              <a:sym typeface="DM Sans"/>
            </a:endParaRPr>
          </a:p>
          <a:p>
            <a:pPr indent="-241300" lvl="0" marL="469900" rtl="0" algn="l">
              <a:lnSpc>
                <a:spcPct val="115000"/>
              </a:lnSpc>
              <a:spcBef>
                <a:spcPts val="3100"/>
              </a:spcBef>
              <a:spcAft>
                <a:spcPts val="0"/>
              </a:spcAft>
              <a:buClr>
                <a:srgbClr val="1B3139"/>
              </a:buClr>
              <a:buSzPts val="1200"/>
              <a:buFont typeface="DM Sans"/>
              <a:buNone/>
            </a:pPr>
            <a:r>
              <a:rPr b="1" lang="en-US" sz="1200">
                <a:solidFill>
                  <a:srgbClr val="1B3139"/>
                </a:solidFill>
                <a:highlight>
                  <a:schemeClr val="lt1"/>
                </a:highlight>
                <a:latin typeface="DM Sans"/>
                <a:ea typeface="DM Sans"/>
                <a:cs typeface="DM Sans"/>
                <a:sym typeface="DM Sans"/>
              </a:rPr>
              <a:t>Simplified batch and streaming:</a:t>
            </a:r>
            <a:r>
              <a:rPr lang="en-US" sz="1200">
                <a:solidFill>
                  <a:srgbClr val="1B3139"/>
                </a:solidFill>
                <a:highlight>
                  <a:schemeClr val="lt1"/>
                </a:highlight>
                <a:latin typeface="DM Sans"/>
                <a:ea typeface="DM Sans"/>
                <a:cs typeface="DM Sans"/>
                <a:sym typeface="DM Sans"/>
              </a:rPr>
              <a:t> </a:t>
            </a:r>
            <a:endParaRPr sz="1200">
              <a:solidFill>
                <a:srgbClr val="1B3139"/>
              </a:solidFill>
              <a:highlight>
                <a:schemeClr val="lt1"/>
              </a:highlight>
              <a:latin typeface="DM Sans"/>
              <a:ea typeface="DM Sans"/>
              <a:cs typeface="DM Sans"/>
              <a:sym typeface="DM Sans"/>
            </a:endParaRPr>
          </a:p>
          <a:p>
            <a:pPr indent="-317500" lvl="1" marL="927100" rtl="0" algn="l">
              <a:lnSpc>
                <a:spcPct val="115000"/>
              </a:lnSpc>
              <a:spcBef>
                <a:spcPts val="3100"/>
              </a:spcBef>
              <a:spcAft>
                <a:spcPts val="0"/>
              </a:spcAft>
              <a:buClr>
                <a:schemeClr val="dk1"/>
              </a:buClr>
              <a:buSzPts val="1400"/>
              <a:buAutoNum type="alphaLcPeriod"/>
            </a:pPr>
            <a:r>
              <a:rPr lang="en-US" sz="1200">
                <a:solidFill>
                  <a:srgbClr val="1B3139"/>
                </a:solidFill>
                <a:highlight>
                  <a:schemeClr val="lt1"/>
                </a:highlight>
                <a:latin typeface="DM Sans"/>
                <a:ea typeface="DM Sans"/>
                <a:cs typeface="DM Sans"/>
                <a:sym typeface="DM Sans"/>
              </a:rPr>
              <a:t>Unlike other products that force you to deal with streaming and batch workloads separately, DLT supports any type of data workload with a single API so data engineers and analysts alike can build cloud-scale data pipelines faster and without needing to have advanced data engineering skills.</a:t>
            </a:r>
            <a:endParaRPr sz="1200">
              <a:solidFill>
                <a:srgbClr val="1B3139"/>
              </a:solidFill>
              <a:highlight>
                <a:schemeClr val="lt1"/>
              </a:highlight>
              <a:latin typeface="DM Sans"/>
              <a:ea typeface="DM Sans"/>
              <a:cs typeface="DM Sans"/>
              <a:sym typeface="DM Sans"/>
            </a:endParaRPr>
          </a:p>
          <a:p>
            <a:pPr indent="0" lvl="0" marL="0" rtl="0" algn="l">
              <a:spcBef>
                <a:spcPts val="3100"/>
              </a:spcBef>
              <a:spcAft>
                <a:spcPts val="0"/>
              </a:spcAft>
              <a:buClr>
                <a:schemeClr val="dk1"/>
              </a:buClr>
              <a:buSzPts val="1400"/>
              <a:buFont typeface="Arial"/>
              <a:buNone/>
            </a:pPr>
            <a:r>
              <a:t/>
            </a:r>
            <a:endParaRPr sz="1200">
              <a:solidFill>
                <a:srgbClr val="1B3139"/>
              </a:solidFill>
              <a:highlight>
                <a:schemeClr val="lt1"/>
              </a:highlight>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0" name="Shape 2140"/>
        <p:cNvGrpSpPr/>
        <p:nvPr/>
      </p:nvGrpSpPr>
      <p:grpSpPr>
        <a:xfrm>
          <a:off x="0" y="0"/>
          <a:ext cx="0" cy="0"/>
          <a:chOff x="0" y="0"/>
          <a:chExt cx="0" cy="0"/>
        </a:xfrm>
      </p:grpSpPr>
      <p:sp>
        <p:nvSpPr>
          <p:cNvPr id="2141" name="Google Shape;2141;g2770e931a04_0_628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142" name="Google Shape;2142;g2770e931a04_0_628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None/>
            </a:pPr>
            <a:r>
              <a:rPr lang="en-US">
                <a:solidFill>
                  <a:schemeClr val="dk1"/>
                </a:solidFill>
              </a:rPr>
              <a:t>Allows to unify search, simplify analytics, standardize UX on top</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p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149" name="Google Shape;2149;p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p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154" name="Google Shape;2154;p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p1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159" name="Google Shape;2159;p1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p1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164" name="Google Shape;2164;p1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p1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169" name="Google Shape;2169;p1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4" name="Shape 2174"/>
        <p:cNvGrpSpPr/>
        <p:nvPr/>
      </p:nvGrpSpPr>
      <p:grpSpPr>
        <a:xfrm>
          <a:off x="0" y="0"/>
          <a:ext cx="0" cy="0"/>
          <a:chOff x="0" y="0"/>
          <a:chExt cx="0" cy="0"/>
        </a:xfrm>
      </p:grpSpPr>
      <p:sp>
        <p:nvSpPr>
          <p:cNvPr id="2175" name="Google Shape;2175;p1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176" name="Google Shape;2176;p1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1" name="Shape 2181"/>
        <p:cNvGrpSpPr/>
        <p:nvPr/>
      </p:nvGrpSpPr>
      <p:grpSpPr>
        <a:xfrm>
          <a:off x="0" y="0"/>
          <a:ext cx="0" cy="0"/>
          <a:chOff x="0" y="0"/>
          <a:chExt cx="0" cy="0"/>
        </a:xfrm>
      </p:grpSpPr>
      <p:sp>
        <p:nvSpPr>
          <p:cNvPr id="2182" name="Google Shape;2182;p1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183" name="Google Shape;2183;p1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9" name="Shape 2189"/>
        <p:cNvGrpSpPr/>
        <p:nvPr/>
      </p:nvGrpSpPr>
      <p:grpSpPr>
        <a:xfrm>
          <a:off x="0" y="0"/>
          <a:ext cx="0" cy="0"/>
          <a:chOff x="0" y="0"/>
          <a:chExt cx="0" cy="0"/>
        </a:xfrm>
      </p:grpSpPr>
      <p:sp>
        <p:nvSpPr>
          <p:cNvPr id="2190" name="Google Shape;2190;p1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191" name="Google Shape;2191;p1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p1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00" name="Google Shape;2200;p1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770e931a04_0_0: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100"/>
              <a:buFont typeface="Arial"/>
              <a:buNone/>
            </a:pPr>
            <a:r>
              <a:rPr lang="en-US"/>
              <a:t>Let’s look at how DLT allows analysts and data engineers to easily build production-ready streaming or batch ETL pipelines in SQL and Python.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DLT captures a declarative description of the full data pipelines to understand dependencies live and automate away virtually all of the inherent operational complexity.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As a result - data engineers and analysts can concentrate on writing data transformations and expressing data quality requirements, instead of worrying about operating and maintaining pipeline.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Let’s look at how: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 DLT automatically handles error handling and automatically recovering from failures without requiring user intervention. </a:t>
            </a:r>
            <a:endParaRPr/>
          </a:p>
          <a:p>
            <a:pPr indent="0" lvl="0" marL="0" rtl="0" algn="l">
              <a:lnSpc>
                <a:spcPct val="100000"/>
              </a:lnSpc>
              <a:spcBef>
                <a:spcPts val="0"/>
              </a:spcBef>
              <a:spcAft>
                <a:spcPts val="0"/>
              </a:spcAft>
              <a:buClr>
                <a:schemeClr val="dk1"/>
              </a:buClr>
              <a:buSzPts val="1100"/>
              <a:buFont typeface="Arial"/>
              <a:buNone/>
            </a:pPr>
            <a:r>
              <a:rPr lang="en-US"/>
              <a:t>- It provides tools to troubleshoot bad data with granular pipeline observability so you get a high-fidelity lineage diagram of your pipeline, track dependencies, and aggregate data quality metrics across all of your pipelines. </a:t>
            </a:r>
            <a:endParaRPr/>
          </a:p>
          <a:p>
            <a:pPr indent="0" lvl="0" marL="0" rtl="0" algn="l">
              <a:lnSpc>
                <a:spcPct val="100000"/>
              </a:lnSpc>
              <a:spcBef>
                <a:spcPts val="0"/>
              </a:spcBef>
              <a:spcAft>
                <a:spcPts val="0"/>
              </a:spcAft>
              <a:buClr>
                <a:schemeClr val="dk1"/>
              </a:buClr>
              <a:buSzPts val="1100"/>
              <a:buFont typeface="Arial"/>
              <a:buNone/>
            </a:pPr>
            <a:r>
              <a:rPr lang="en-US"/>
              <a:t>- DLT natively enables modern software engineering best practices like the ability to develop in environment(s) separate from production, the ability to easily test it before deploying, deploy and manage environments using parameterization, unit testing and documentation.</a:t>
            </a:r>
            <a:endParaRPr/>
          </a:p>
          <a:p>
            <a:pPr indent="0" lvl="0" marL="0" rtl="0" algn="l">
              <a:lnSpc>
                <a:spcPct val="100000"/>
              </a:lnSpc>
              <a:spcBef>
                <a:spcPts val="0"/>
              </a:spcBef>
              <a:spcAft>
                <a:spcPts val="0"/>
              </a:spcAft>
              <a:buClr>
                <a:schemeClr val="dk1"/>
              </a:buClr>
              <a:buSzPts val="1100"/>
              <a:buFont typeface="Arial"/>
              <a:buNone/>
            </a:pPr>
            <a:r>
              <a:rPr lang="en-US"/>
              <a:t>- Finally, DLT is fully integrated into Databricks Lakehouse so you can schedule pipelines with a single click, or set them to ‘continuous’ mode to automatically ingest new data as it arrives.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t>In the next section, we’ll dive into these capabilities more deeply.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Calibri"/>
              <a:buNone/>
            </a:pPr>
            <a:r>
              <a:t/>
            </a:r>
            <a:endParaRPr/>
          </a:p>
        </p:txBody>
      </p:sp>
      <p:sp>
        <p:nvSpPr>
          <p:cNvPr id="693" name="Google Shape;693;g2770e931a04_0_0:notes"/>
          <p:cNvSpPr/>
          <p:nvPr>
            <p:ph idx="2" type="sldImg"/>
          </p:nvPr>
        </p:nvSpPr>
        <p:spPr>
          <a:xfrm>
            <a:off x="700310" y="1162050"/>
            <a:ext cx="56097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p1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08" name="Google Shape;2208;p1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1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16" name="Google Shape;2216;p1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p1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23" name="Google Shape;2223;p1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p2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30" name="Google Shape;2230;p2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p2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35" name="Google Shape;2235;p2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8" name="Shape 2238"/>
        <p:cNvGrpSpPr/>
        <p:nvPr/>
      </p:nvGrpSpPr>
      <p:grpSpPr>
        <a:xfrm>
          <a:off x="0" y="0"/>
          <a:ext cx="0" cy="0"/>
          <a:chOff x="0" y="0"/>
          <a:chExt cx="0" cy="0"/>
        </a:xfrm>
      </p:grpSpPr>
      <p:sp>
        <p:nvSpPr>
          <p:cNvPr id="2239" name="Google Shape;2239;p2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40" name="Google Shape;2240;p2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p2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45" name="Google Shape;2245;p2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8" name="Shape 2248"/>
        <p:cNvGrpSpPr/>
        <p:nvPr/>
      </p:nvGrpSpPr>
      <p:grpSpPr>
        <a:xfrm>
          <a:off x="0" y="0"/>
          <a:ext cx="0" cy="0"/>
          <a:chOff x="0" y="0"/>
          <a:chExt cx="0" cy="0"/>
        </a:xfrm>
      </p:grpSpPr>
      <p:sp>
        <p:nvSpPr>
          <p:cNvPr id="2249" name="Google Shape;2249;p2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50" name="Google Shape;2250;p2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3" name="Shape 2253"/>
        <p:cNvGrpSpPr/>
        <p:nvPr/>
      </p:nvGrpSpPr>
      <p:grpSpPr>
        <a:xfrm>
          <a:off x="0" y="0"/>
          <a:ext cx="0" cy="0"/>
          <a:chOff x="0" y="0"/>
          <a:chExt cx="0" cy="0"/>
        </a:xfrm>
      </p:grpSpPr>
      <p:sp>
        <p:nvSpPr>
          <p:cNvPr id="2254" name="Google Shape;2254;p2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55" name="Google Shape;2255;p2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p2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260" name="Google Shape;2260;p2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type="title">
  <p:cSld name="TITLE">
    <p:bg>
      <p:bgPr>
        <a:solidFill>
          <a:srgbClr val="C50F3C"/>
        </a:solidFill>
      </p:bgPr>
    </p:bg>
    <p:spTree>
      <p:nvGrpSpPr>
        <p:cNvPr id="13" name="Shape 13"/>
        <p:cNvGrpSpPr/>
        <p:nvPr/>
      </p:nvGrpSpPr>
      <p:grpSpPr>
        <a:xfrm>
          <a:off x="0" y="0"/>
          <a:ext cx="0" cy="0"/>
          <a:chOff x="0" y="0"/>
          <a:chExt cx="0" cy="0"/>
        </a:xfrm>
      </p:grpSpPr>
      <p:sp>
        <p:nvSpPr>
          <p:cNvPr id="14" name="Google Shape;14;p34"/>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34"/>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4"/>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7" name="Google Shape;17;p34"/>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18" name="Google Shape;18;p3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pic>
        <p:nvPicPr>
          <p:cNvPr id="19" name="Google Shape;19;p34"/>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7" showMasterSp="0">
  <p:cSld name="Divider + Photo - 7">
    <p:spTree>
      <p:nvGrpSpPr>
        <p:cNvPr id="53" name="Shape 53"/>
        <p:cNvGrpSpPr/>
        <p:nvPr/>
      </p:nvGrpSpPr>
      <p:grpSpPr>
        <a:xfrm>
          <a:off x="0" y="0"/>
          <a:ext cx="0" cy="0"/>
          <a:chOff x="0" y="0"/>
          <a:chExt cx="0" cy="0"/>
        </a:xfrm>
      </p:grpSpPr>
      <p:pic>
        <p:nvPicPr>
          <p:cNvPr id="54" name="Google Shape;54;p43"/>
          <p:cNvPicPr preferRelativeResize="0"/>
          <p:nvPr/>
        </p:nvPicPr>
        <p:blipFill rotWithShape="1">
          <a:blip r:embed="rId2">
            <a:alphaModFix/>
          </a:blip>
          <a:srcRect b="0" l="-95008" r="0" t="0"/>
          <a:stretch/>
        </p:blipFill>
        <p:spPr>
          <a:xfrm>
            <a:off x="1" y="0"/>
            <a:ext cx="12191998" cy="6858000"/>
          </a:xfrm>
          <a:prstGeom prst="rect">
            <a:avLst/>
          </a:prstGeom>
          <a:noFill/>
          <a:ln>
            <a:noFill/>
          </a:ln>
        </p:spPr>
      </p:pic>
      <p:sp>
        <p:nvSpPr>
          <p:cNvPr id="55" name="Google Shape;55;p43"/>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43"/>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8" showMasterSp="0">
  <p:cSld name="Divider + Photo - 8">
    <p:spTree>
      <p:nvGrpSpPr>
        <p:cNvPr id="57" name="Shape 57"/>
        <p:cNvGrpSpPr/>
        <p:nvPr/>
      </p:nvGrpSpPr>
      <p:grpSpPr>
        <a:xfrm>
          <a:off x="0" y="0"/>
          <a:ext cx="0" cy="0"/>
          <a:chOff x="0" y="0"/>
          <a:chExt cx="0" cy="0"/>
        </a:xfrm>
      </p:grpSpPr>
      <p:pic>
        <p:nvPicPr>
          <p:cNvPr id="58" name="Google Shape;58;p44"/>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59" name="Google Shape;59;p44"/>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4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White">
  <p:cSld name="Main Content - White">
    <p:spTree>
      <p:nvGrpSpPr>
        <p:cNvPr id="61" name="Shape 61"/>
        <p:cNvGrpSpPr/>
        <p:nvPr/>
      </p:nvGrpSpPr>
      <p:grpSpPr>
        <a:xfrm>
          <a:off x="0" y="0"/>
          <a:ext cx="0" cy="0"/>
          <a:chOff x="0" y="0"/>
          <a:chExt cx="0" cy="0"/>
        </a:xfrm>
      </p:grpSpPr>
      <p:sp>
        <p:nvSpPr>
          <p:cNvPr id="62" name="Google Shape;62;p4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 name="Google Shape;63;p4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64" name="Google Shape;64;p4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65" name="Google Shape;65;p4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66" name="Google Shape;66;p45"/>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Gray">
  <p:cSld name="Main Content - Gray">
    <p:spTree>
      <p:nvGrpSpPr>
        <p:cNvPr id="67" name="Shape 67"/>
        <p:cNvGrpSpPr/>
        <p:nvPr/>
      </p:nvGrpSpPr>
      <p:grpSpPr>
        <a:xfrm>
          <a:off x="0" y="0"/>
          <a:ext cx="0" cy="0"/>
          <a:chOff x="0" y="0"/>
          <a:chExt cx="0" cy="0"/>
        </a:xfrm>
      </p:grpSpPr>
      <p:sp>
        <p:nvSpPr>
          <p:cNvPr id="68" name="Google Shape;68;p46"/>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9" name="Google Shape;69;p4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 name="Google Shape;70;p4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71" name="Google Shape;71;p4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72" name="Google Shape;72;p4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73" name="Google Shape;73;p46"/>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White">
  <p:cSld name="2 Columns - White">
    <p:spTree>
      <p:nvGrpSpPr>
        <p:cNvPr id="74" name="Shape 74"/>
        <p:cNvGrpSpPr/>
        <p:nvPr/>
      </p:nvGrpSpPr>
      <p:grpSpPr>
        <a:xfrm>
          <a:off x="0" y="0"/>
          <a:ext cx="0" cy="0"/>
          <a:chOff x="0" y="0"/>
          <a:chExt cx="0" cy="0"/>
        </a:xfrm>
      </p:grpSpPr>
      <p:sp>
        <p:nvSpPr>
          <p:cNvPr id="75" name="Google Shape;75;p4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6" name="Google Shape;76;p4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77" name="Google Shape;77;p4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78" name="Google Shape;78;p4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79" name="Google Shape;79;p4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4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White">
  <p:cSld name="3 Columns - White">
    <p:spTree>
      <p:nvGrpSpPr>
        <p:cNvPr id="81" name="Shape 81"/>
        <p:cNvGrpSpPr/>
        <p:nvPr/>
      </p:nvGrpSpPr>
      <p:grpSpPr>
        <a:xfrm>
          <a:off x="0" y="0"/>
          <a:ext cx="0" cy="0"/>
          <a:chOff x="0" y="0"/>
          <a:chExt cx="0" cy="0"/>
        </a:xfrm>
      </p:grpSpPr>
      <p:sp>
        <p:nvSpPr>
          <p:cNvPr id="82" name="Google Shape;82;p4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3" name="Google Shape;83;p4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84" name="Google Shape;84;p4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85" name="Google Shape;85;p4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86" name="Google Shape;86;p4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4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White">
  <p:cSld name="Content Left - White">
    <p:spTree>
      <p:nvGrpSpPr>
        <p:cNvPr id="89" name="Shape 89"/>
        <p:cNvGrpSpPr/>
        <p:nvPr/>
      </p:nvGrpSpPr>
      <p:grpSpPr>
        <a:xfrm>
          <a:off x="0" y="0"/>
          <a:ext cx="0" cy="0"/>
          <a:chOff x="0" y="0"/>
          <a:chExt cx="0" cy="0"/>
        </a:xfrm>
      </p:grpSpPr>
      <p:sp>
        <p:nvSpPr>
          <p:cNvPr id="90" name="Google Shape;90;p49"/>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1" name="Google Shape;91;p4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92" name="Google Shape;92;p4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93" name="Google Shape;93;p4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94" name="Google Shape;94;p49"/>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Gray">
  <p:cSld name="Content Left - Gray">
    <p:spTree>
      <p:nvGrpSpPr>
        <p:cNvPr id="95" name="Shape 95"/>
        <p:cNvGrpSpPr/>
        <p:nvPr/>
      </p:nvGrpSpPr>
      <p:grpSpPr>
        <a:xfrm>
          <a:off x="0" y="0"/>
          <a:ext cx="0" cy="0"/>
          <a:chOff x="0" y="0"/>
          <a:chExt cx="0" cy="0"/>
        </a:xfrm>
      </p:grpSpPr>
      <p:sp>
        <p:nvSpPr>
          <p:cNvPr id="96" name="Google Shape;96;p50"/>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7" name="Google Shape;97;p50"/>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8" name="Google Shape;98;p5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99" name="Google Shape;99;p5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100" name="Google Shape;100;p50"/>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01" name="Google Shape;101;p50"/>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showMasterSp="0">
  <p:cSld name="Content - Side By Side">
    <p:bg>
      <p:bgPr>
        <a:solidFill>
          <a:schemeClr val="lt1"/>
        </a:solidFill>
      </p:bgPr>
    </p:bg>
    <p:spTree>
      <p:nvGrpSpPr>
        <p:cNvPr id="102" name="Shape 102"/>
        <p:cNvGrpSpPr/>
        <p:nvPr/>
      </p:nvGrpSpPr>
      <p:grpSpPr>
        <a:xfrm>
          <a:off x="0" y="0"/>
          <a:ext cx="0" cy="0"/>
          <a:chOff x="0" y="0"/>
          <a:chExt cx="0" cy="0"/>
        </a:xfrm>
      </p:grpSpPr>
      <p:sp>
        <p:nvSpPr>
          <p:cNvPr id="103" name="Google Shape;103;p51"/>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51"/>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51"/>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06" name="Google Shape;106;p5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107" name="Google Shape;107;p51"/>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108" name="Google Shape;108;p5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09" name="Google Shape;109;p51"/>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Grey" showMasterSp="0">
  <p:cSld name="Content - Side By Side Grey">
    <p:spTree>
      <p:nvGrpSpPr>
        <p:cNvPr id="110" name="Shape 110"/>
        <p:cNvGrpSpPr/>
        <p:nvPr/>
      </p:nvGrpSpPr>
      <p:grpSpPr>
        <a:xfrm>
          <a:off x="0" y="0"/>
          <a:ext cx="0" cy="0"/>
          <a:chOff x="0" y="0"/>
          <a:chExt cx="0" cy="0"/>
        </a:xfrm>
      </p:grpSpPr>
      <p:sp>
        <p:nvSpPr>
          <p:cNvPr id="111" name="Google Shape;111;p52"/>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2" name="Google Shape;112;p52"/>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5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14" name="Google Shape;114;p5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115" name="Google Shape;115;p52"/>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116" name="Google Shape;116;p5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17" name="Google Shape;117;p52"/>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ay">
  <p:cSld name="Title Only - Gray">
    <p:spTree>
      <p:nvGrpSpPr>
        <p:cNvPr id="20" name="Shape 20"/>
        <p:cNvGrpSpPr/>
        <p:nvPr/>
      </p:nvGrpSpPr>
      <p:grpSpPr>
        <a:xfrm>
          <a:off x="0" y="0"/>
          <a:ext cx="0" cy="0"/>
          <a:chOff x="0" y="0"/>
          <a:chExt cx="0" cy="0"/>
        </a:xfrm>
      </p:grpSpPr>
      <p:sp>
        <p:nvSpPr>
          <p:cNvPr id="21" name="Google Shape;21;p35"/>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3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 name="Google Shape;23;p3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 name="Google Shape;24;p3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5" name="Google Shape;25;p3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p:cSld name="Key Point - Red">
    <p:spTree>
      <p:nvGrpSpPr>
        <p:cNvPr id="118" name="Shape 118"/>
        <p:cNvGrpSpPr/>
        <p:nvPr/>
      </p:nvGrpSpPr>
      <p:grpSpPr>
        <a:xfrm>
          <a:off x="0" y="0"/>
          <a:ext cx="0" cy="0"/>
          <a:chOff x="0" y="0"/>
          <a:chExt cx="0" cy="0"/>
        </a:xfrm>
      </p:grpSpPr>
      <p:sp>
        <p:nvSpPr>
          <p:cNvPr id="119" name="Google Shape;119;p53"/>
          <p:cNvSpPr/>
          <p:nvPr/>
        </p:nvSpPr>
        <p:spPr>
          <a:xfrm>
            <a:off x="1" y="1"/>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 name="Google Shape;120;p53"/>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1" name="Google Shape;121;p53"/>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122" name="Google Shape;122;p53"/>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
  <p:cSld name="Key Point - Blue ">
    <p:spTree>
      <p:nvGrpSpPr>
        <p:cNvPr id="123" name="Shape 123"/>
        <p:cNvGrpSpPr/>
        <p:nvPr/>
      </p:nvGrpSpPr>
      <p:grpSpPr>
        <a:xfrm>
          <a:off x="0" y="0"/>
          <a:ext cx="0" cy="0"/>
          <a:chOff x="0" y="0"/>
          <a:chExt cx="0" cy="0"/>
        </a:xfrm>
      </p:grpSpPr>
      <p:sp>
        <p:nvSpPr>
          <p:cNvPr id="124" name="Google Shape;124;p54"/>
          <p:cNvSpPr/>
          <p:nvPr/>
        </p:nvSpPr>
        <p:spPr>
          <a:xfrm>
            <a:off x="1" y="1"/>
            <a:ext cx="12192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5" name="Google Shape;125;p54"/>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6" name="Google Shape;126;p54"/>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127" name="Google Shape;127;p54"/>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p:cSld name="Key Point - Red Text">
    <p:spTree>
      <p:nvGrpSpPr>
        <p:cNvPr id="128" name="Shape 128"/>
        <p:cNvGrpSpPr/>
        <p:nvPr/>
      </p:nvGrpSpPr>
      <p:grpSpPr>
        <a:xfrm>
          <a:off x="0" y="0"/>
          <a:ext cx="0" cy="0"/>
          <a:chOff x="0" y="0"/>
          <a:chExt cx="0" cy="0"/>
        </a:xfrm>
      </p:grpSpPr>
      <p:sp>
        <p:nvSpPr>
          <p:cNvPr id="129" name="Google Shape;129;p55"/>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55"/>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1" name="Google Shape;131;p5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32" name="Google Shape;132;p5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Text">
  <p:cSld name="Key Point - Blue Text">
    <p:spTree>
      <p:nvGrpSpPr>
        <p:cNvPr id="133" name="Shape 133"/>
        <p:cNvGrpSpPr/>
        <p:nvPr/>
      </p:nvGrpSpPr>
      <p:grpSpPr>
        <a:xfrm>
          <a:off x="0" y="0"/>
          <a:ext cx="0" cy="0"/>
          <a:chOff x="0" y="0"/>
          <a:chExt cx="0" cy="0"/>
        </a:xfrm>
      </p:grpSpPr>
      <p:sp>
        <p:nvSpPr>
          <p:cNvPr id="134" name="Google Shape;134;p56"/>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 name="Google Shape;135;p56"/>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6" name="Google Shape;136;p5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37" name="Google Shape;137;p5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Grey">
  <p:cSld name="Key Point - Red Text Grey">
    <p:spTree>
      <p:nvGrpSpPr>
        <p:cNvPr id="138" name="Shape 138"/>
        <p:cNvGrpSpPr/>
        <p:nvPr/>
      </p:nvGrpSpPr>
      <p:grpSpPr>
        <a:xfrm>
          <a:off x="0" y="0"/>
          <a:ext cx="0" cy="0"/>
          <a:chOff x="0" y="0"/>
          <a:chExt cx="0" cy="0"/>
        </a:xfrm>
      </p:grpSpPr>
      <p:sp>
        <p:nvSpPr>
          <p:cNvPr id="139" name="Google Shape;139;p5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0" name="Google Shape;140;p57"/>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1" name="Google Shape;141;p5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42" name="Google Shape;142;p5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 Point - Blue Text Grey">
  <p:cSld name="1_Key Point - Blue Text Grey">
    <p:spTree>
      <p:nvGrpSpPr>
        <p:cNvPr id="143" name="Shape 143"/>
        <p:cNvGrpSpPr/>
        <p:nvPr/>
      </p:nvGrpSpPr>
      <p:grpSpPr>
        <a:xfrm>
          <a:off x="0" y="0"/>
          <a:ext cx="0" cy="0"/>
          <a:chOff x="0" y="0"/>
          <a:chExt cx="0" cy="0"/>
        </a:xfrm>
      </p:grpSpPr>
      <p:sp>
        <p:nvSpPr>
          <p:cNvPr id="144" name="Google Shape;144;p5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58"/>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6" name="Google Shape;146;p5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47" name="Google Shape;147;p5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showMasterSp="0">
  <p:cSld name="Key Comparison">
    <p:spTree>
      <p:nvGrpSpPr>
        <p:cNvPr id="148" name="Shape 148"/>
        <p:cNvGrpSpPr/>
        <p:nvPr/>
      </p:nvGrpSpPr>
      <p:grpSpPr>
        <a:xfrm>
          <a:off x="0" y="0"/>
          <a:ext cx="0" cy="0"/>
          <a:chOff x="0" y="0"/>
          <a:chExt cx="0" cy="0"/>
        </a:xfrm>
      </p:grpSpPr>
      <p:sp>
        <p:nvSpPr>
          <p:cNvPr id="149" name="Google Shape;149;p59"/>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50" name="Google Shape;150;p59"/>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rgbClr val="C50F3C"/>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5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152" name="Google Shape;152;p5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53" name="Google Shape;153;p59"/>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59"/>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extLst>
    <p:ext uri="{DCECCB84-F9BA-43D5-87BE-67443E8EF086}">
      <p15:sldGuideLst>
        <p15:guide id="1" pos="3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Blue" showMasterSp="0">
  <p:cSld name="Key Comparison - Blue">
    <p:spTree>
      <p:nvGrpSpPr>
        <p:cNvPr id="155" name="Shape 155"/>
        <p:cNvGrpSpPr/>
        <p:nvPr/>
      </p:nvGrpSpPr>
      <p:grpSpPr>
        <a:xfrm>
          <a:off x="0" y="0"/>
          <a:ext cx="0" cy="0"/>
          <a:chOff x="0" y="0"/>
          <a:chExt cx="0" cy="0"/>
        </a:xfrm>
      </p:grpSpPr>
      <p:sp>
        <p:nvSpPr>
          <p:cNvPr id="156" name="Google Shape;156;p60"/>
          <p:cNvSpPr/>
          <p:nvPr/>
        </p:nvSpPr>
        <p:spPr>
          <a:xfrm>
            <a:off x="0" y="0"/>
            <a:ext cx="6096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57" name="Google Shape;157;p60"/>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6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159" name="Google Shape;159;p6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60" name="Google Shape;160;p60"/>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60"/>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plit" showMasterSp="0">
  <p:cSld name="Picture Split">
    <p:spTree>
      <p:nvGrpSpPr>
        <p:cNvPr id="162" name="Shape 162"/>
        <p:cNvGrpSpPr/>
        <p:nvPr/>
      </p:nvGrpSpPr>
      <p:grpSpPr>
        <a:xfrm>
          <a:off x="0" y="0"/>
          <a:ext cx="0" cy="0"/>
          <a:chOff x="0" y="0"/>
          <a:chExt cx="0" cy="0"/>
        </a:xfrm>
      </p:grpSpPr>
      <p:sp>
        <p:nvSpPr>
          <p:cNvPr id="163" name="Google Shape;163;p61"/>
          <p:cNvSpPr/>
          <p:nvPr>
            <p:ph idx="2" type="pic"/>
          </p:nvPr>
        </p:nvSpPr>
        <p:spPr>
          <a:xfrm>
            <a:off x="6095999" y="0"/>
            <a:ext cx="6095999" cy="6858000"/>
          </a:xfrm>
          <a:prstGeom prst="rect">
            <a:avLst/>
          </a:prstGeom>
          <a:noFill/>
          <a:ln>
            <a:noFill/>
          </a:ln>
        </p:spPr>
      </p:sp>
      <p:sp>
        <p:nvSpPr>
          <p:cNvPr id="164" name="Google Shape;164;p61"/>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65" name="Google Shape;165;p61"/>
          <p:cNvSpPr txBox="1"/>
          <p:nvPr>
            <p:ph idx="12" type="sldNum"/>
          </p:nvPr>
        </p:nvSpPr>
        <p:spPr>
          <a:xfrm>
            <a:off x="211014" y="6400799"/>
            <a:ext cx="745915"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166" name="Google Shape;166;p61"/>
          <p:cNvSpPr txBox="1"/>
          <p:nvPr/>
        </p:nvSpPr>
        <p:spPr>
          <a:xfrm>
            <a:off x="1707493"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pic>
        <p:nvPicPr>
          <p:cNvPr id="167" name="Google Shape;167;p61"/>
          <p:cNvPicPr preferRelativeResize="0"/>
          <p:nvPr/>
        </p:nvPicPr>
        <p:blipFill rotWithShape="1">
          <a:blip r:embed="rId2">
            <a:alphaModFix/>
          </a:blip>
          <a:srcRect b="0" l="0" r="0" t="0"/>
          <a:stretch/>
        </p:blipFill>
        <p:spPr>
          <a:xfrm>
            <a:off x="5594406" y="6408817"/>
            <a:ext cx="206592" cy="275456"/>
          </a:xfrm>
          <a:prstGeom prst="rect">
            <a:avLst/>
          </a:prstGeom>
          <a:noFill/>
          <a:ln>
            <a:noFill/>
          </a:ln>
        </p:spPr>
      </p:pic>
      <p:sp>
        <p:nvSpPr>
          <p:cNvPr id="168" name="Google Shape;168;p61"/>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Blue">
  <p:cSld name="Large Call Out + Image Blue">
    <p:spTree>
      <p:nvGrpSpPr>
        <p:cNvPr id="169" name="Shape 169"/>
        <p:cNvGrpSpPr/>
        <p:nvPr/>
      </p:nvGrpSpPr>
      <p:grpSpPr>
        <a:xfrm>
          <a:off x="0" y="0"/>
          <a:ext cx="0" cy="0"/>
          <a:chOff x="0" y="0"/>
          <a:chExt cx="0" cy="0"/>
        </a:xfrm>
      </p:grpSpPr>
      <p:pic>
        <p:nvPicPr>
          <p:cNvPr id="170" name="Google Shape;170;p62"/>
          <p:cNvPicPr preferRelativeResize="0"/>
          <p:nvPr/>
        </p:nvPicPr>
        <p:blipFill rotWithShape="1">
          <a:blip r:embed="rId2">
            <a:alphaModFix/>
          </a:blip>
          <a:srcRect b="0" l="0" r="0" t="0"/>
          <a:stretch/>
        </p:blipFill>
        <p:spPr>
          <a:xfrm>
            <a:off x="0" y="-10766"/>
            <a:ext cx="12191999" cy="6868766"/>
          </a:xfrm>
          <a:prstGeom prst="rect">
            <a:avLst/>
          </a:prstGeom>
          <a:noFill/>
          <a:ln>
            <a:noFill/>
          </a:ln>
        </p:spPr>
      </p:pic>
      <p:sp>
        <p:nvSpPr>
          <p:cNvPr id="171" name="Google Shape;171;p62"/>
          <p:cNvSpPr/>
          <p:nvPr/>
        </p:nvSpPr>
        <p:spPr>
          <a:xfrm>
            <a:off x="0" y="3896139"/>
            <a:ext cx="10980751"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 name="Google Shape;172;p62"/>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White" type="blank">
  <p:cSld name="BLANK">
    <p:spTree>
      <p:nvGrpSpPr>
        <p:cNvPr id="26" name="Shape 26"/>
        <p:cNvGrpSpPr/>
        <p:nvPr/>
      </p:nvGrpSpPr>
      <p:grpSpPr>
        <a:xfrm>
          <a:off x="0" y="0"/>
          <a:ext cx="0" cy="0"/>
          <a:chOff x="0" y="0"/>
          <a:chExt cx="0" cy="0"/>
        </a:xfrm>
      </p:grpSpPr>
      <p:sp>
        <p:nvSpPr>
          <p:cNvPr id="27" name="Google Shape;27;p3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rgbClr val="B8BABE"/>
                </a:solidFill>
                <a:latin typeface="Trebuchet MS"/>
                <a:ea typeface="Trebuchet MS"/>
                <a:cs typeface="Trebuchet MS"/>
                <a:sym typeface="Trebuchet MS"/>
              </a:defRPr>
            </a:lvl1pPr>
            <a:lvl2pPr indent="0" lvl="1" marL="0" algn="l">
              <a:spcBef>
                <a:spcPts val="0"/>
              </a:spcBef>
              <a:buNone/>
              <a:defRPr b="0" i="0" sz="800" u="none" cap="none" strike="noStrike">
                <a:solidFill>
                  <a:srgbClr val="B8BABE"/>
                </a:solidFill>
                <a:latin typeface="Trebuchet MS"/>
                <a:ea typeface="Trebuchet MS"/>
                <a:cs typeface="Trebuchet MS"/>
                <a:sym typeface="Trebuchet MS"/>
              </a:defRPr>
            </a:lvl2pPr>
            <a:lvl3pPr indent="0" lvl="2" marL="0" algn="l">
              <a:spcBef>
                <a:spcPts val="0"/>
              </a:spcBef>
              <a:buNone/>
              <a:defRPr b="0" i="0" sz="800" u="none" cap="none" strike="noStrike">
                <a:solidFill>
                  <a:srgbClr val="B8BABE"/>
                </a:solidFill>
                <a:latin typeface="Trebuchet MS"/>
                <a:ea typeface="Trebuchet MS"/>
                <a:cs typeface="Trebuchet MS"/>
                <a:sym typeface="Trebuchet MS"/>
              </a:defRPr>
            </a:lvl3pPr>
            <a:lvl4pPr indent="0" lvl="3" marL="0" algn="l">
              <a:spcBef>
                <a:spcPts val="0"/>
              </a:spcBef>
              <a:buNone/>
              <a:defRPr b="0" i="0" sz="800" u="none" cap="none" strike="noStrike">
                <a:solidFill>
                  <a:srgbClr val="B8BABE"/>
                </a:solidFill>
                <a:latin typeface="Trebuchet MS"/>
                <a:ea typeface="Trebuchet MS"/>
                <a:cs typeface="Trebuchet MS"/>
                <a:sym typeface="Trebuchet MS"/>
              </a:defRPr>
            </a:lvl4pPr>
            <a:lvl5pPr indent="0" lvl="4" marL="0" algn="l">
              <a:spcBef>
                <a:spcPts val="0"/>
              </a:spcBef>
              <a:buNone/>
              <a:defRPr b="0" i="0" sz="800" u="none" cap="none" strike="noStrike">
                <a:solidFill>
                  <a:srgbClr val="B8BABE"/>
                </a:solidFill>
                <a:latin typeface="Trebuchet MS"/>
                <a:ea typeface="Trebuchet MS"/>
                <a:cs typeface="Trebuchet MS"/>
                <a:sym typeface="Trebuchet MS"/>
              </a:defRPr>
            </a:lvl5pPr>
            <a:lvl6pPr indent="0" lvl="5" marL="0" algn="l">
              <a:spcBef>
                <a:spcPts val="0"/>
              </a:spcBef>
              <a:buNone/>
              <a:defRPr b="0" i="0" sz="800" u="none" cap="none" strike="noStrike">
                <a:solidFill>
                  <a:srgbClr val="B8BABE"/>
                </a:solidFill>
                <a:latin typeface="Trebuchet MS"/>
                <a:ea typeface="Trebuchet MS"/>
                <a:cs typeface="Trebuchet MS"/>
                <a:sym typeface="Trebuchet MS"/>
              </a:defRPr>
            </a:lvl6pPr>
            <a:lvl7pPr indent="0" lvl="6" marL="0" algn="l">
              <a:spcBef>
                <a:spcPts val="0"/>
              </a:spcBef>
              <a:buNone/>
              <a:defRPr b="0" i="0" sz="800" u="none" cap="none" strike="noStrike">
                <a:solidFill>
                  <a:srgbClr val="B8BABE"/>
                </a:solidFill>
                <a:latin typeface="Trebuchet MS"/>
                <a:ea typeface="Trebuchet MS"/>
                <a:cs typeface="Trebuchet MS"/>
                <a:sym typeface="Trebuchet MS"/>
              </a:defRPr>
            </a:lvl7pPr>
            <a:lvl8pPr indent="0" lvl="7" marL="0" algn="l">
              <a:spcBef>
                <a:spcPts val="0"/>
              </a:spcBef>
              <a:buNone/>
              <a:defRPr b="0" i="0" sz="800" u="none" cap="none" strike="noStrike">
                <a:solidFill>
                  <a:srgbClr val="B8BABE"/>
                </a:solidFill>
                <a:latin typeface="Trebuchet MS"/>
                <a:ea typeface="Trebuchet MS"/>
                <a:cs typeface="Trebuchet MS"/>
                <a:sym typeface="Trebuchet MS"/>
              </a:defRPr>
            </a:lvl8pPr>
            <a:lvl9pPr indent="0" lvl="8" marL="0" algn="l">
              <a:spcBef>
                <a:spcPts val="0"/>
              </a:spcBef>
              <a:buNone/>
              <a:defRPr b="0" i="0" sz="800" u="none" cap="none" strike="noStrike">
                <a:solidFill>
                  <a:srgbClr val="B8BABE"/>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8" name="Google Shape;28;p3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Red">
  <p:cSld name="Large Call Out + Image Red">
    <p:spTree>
      <p:nvGrpSpPr>
        <p:cNvPr id="173" name="Shape 173"/>
        <p:cNvGrpSpPr/>
        <p:nvPr/>
      </p:nvGrpSpPr>
      <p:grpSpPr>
        <a:xfrm>
          <a:off x="0" y="0"/>
          <a:ext cx="0" cy="0"/>
          <a:chOff x="0" y="0"/>
          <a:chExt cx="0" cy="0"/>
        </a:xfrm>
      </p:grpSpPr>
      <p:pic>
        <p:nvPicPr>
          <p:cNvPr id="174" name="Google Shape;174;p63"/>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175" name="Google Shape;175;p63"/>
          <p:cNvSpPr/>
          <p:nvPr/>
        </p:nvSpPr>
        <p:spPr>
          <a:xfrm>
            <a:off x="0" y="3896139"/>
            <a:ext cx="10980751"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6" name="Google Shape;176;p63"/>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lue">
  <p:cSld name="Thank You Blue">
    <p:spTree>
      <p:nvGrpSpPr>
        <p:cNvPr id="177" name="Shape 177"/>
        <p:cNvGrpSpPr/>
        <p:nvPr/>
      </p:nvGrpSpPr>
      <p:grpSpPr>
        <a:xfrm>
          <a:off x="0" y="0"/>
          <a:ext cx="0" cy="0"/>
          <a:chOff x="0" y="0"/>
          <a:chExt cx="0" cy="0"/>
        </a:xfrm>
      </p:grpSpPr>
      <p:pic>
        <p:nvPicPr>
          <p:cNvPr id="178" name="Google Shape;178;p64"/>
          <p:cNvPicPr preferRelativeResize="0"/>
          <p:nvPr/>
        </p:nvPicPr>
        <p:blipFill rotWithShape="1">
          <a:blip r:embed="rId2">
            <a:alphaModFix/>
          </a:blip>
          <a:srcRect b="0" l="0" r="0" t="0"/>
          <a:stretch/>
        </p:blipFill>
        <p:spPr>
          <a:xfrm>
            <a:off x="0" y="-10766"/>
            <a:ext cx="12192000" cy="6868766"/>
          </a:xfrm>
          <a:prstGeom prst="rect">
            <a:avLst/>
          </a:prstGeom>
          <a:noFill/>
          <a:ln>
            <a:noFill/>
          </a:ln>
        </p:spPr>
      </p:pic>
      <p:sp>
        <p:nvSpPr>
          <p:cNvPr id="179" name="Google Shape;179;p64"/>
          <p:cNvSpPr/>
          <p:nvPr/>
        </p:nvSpPr>
        <p:spPr>
          <a:xfrm>
            <a:off x="0" y="3896139"/>
            <a:ext cx="5709037"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0" name="Google Shape;180;p64"/>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5400" u="none" cap="none" strike="noStrike">
                <a:solidFill>
                  <a:schemeClr val="lt1"/>
                </a:solidFill>
                <a:latin typeface="Trebuchet MS"/>
                <a:ea typeface="Trebuchet MS"/>
                <a:cs typeface="Trebuchet MS"/>
                <a:sym typeface="Trebuchet MS"/>
              </a:rPr>
              <a:t>Thank You</a:t>
            </a:r>
            <a:endParaRPr/>
          </a:p>
        </p:txBody>
      </p:sp>
      <p:sp>
        <p:nvSpPr>
          <p:cNvPr id="181" name="Google Shape;181;p64"/>
          <p:cNvSpPr/>
          <p:nvPr/>
        </p:nvSpPr>
        <p:spPr>
          <a:xfrm>
            <a:off x="10893287" y="-10766"/>
            <a:ext cx="1305813"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2" name="Google Shape;182;p64"/>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Red">
  <p:cSld name="Thank You Red">
    <p:spTree>
      <p:nvGrpSpPr>
        <p:cNvPr id="183" name="Shape 183"/>
        <p:cNvGrpSpPr/>
        <p:nvPr/>
      </p:nvGrpSpPr>
      <p:grpSpPr>
        <a:xfrm>
          <a:off x="0" y="0"/>
          <a:ext cx="0" cy="0"/>
          <a:chOff x="0" y="0"/>
          <a:chExt cx="0" cy="0"/>
        </a:xfrm>
      </p:grpSpPr>
      <p:pic>
        <p:nvPicPr>
          <p:cNvPr id="184" name="Google Shape;184;p65"/>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185" name="Google Shape;185;p65"/>
          <p:cNvSpPr/>
          <p:nvPr/>
        </p:nvSpPr>
        <p:spPr>
          <a:xfrm>
            <a:off x="0" y="3896139"/>
            <a:ext cx="5709037"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 name="Google Shape;186;p65"/>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lt1"/>
                </a:solidFill>
                <a:latin typeface="Trebuchet MS"/>
                <a:ea typeface="Trebuchet MS"/>
                <a:cs typeface="Trebuchet MS"/>
                <a:sym typeface="Trebuchet MS"/>
              </a:rPr>
              <a:t>Thank You</a:t>
            </a:r>
            <a:endParaRPr/>
          </a:p>
        </p:txBody>
      </p:sp>
      <p:sp>
        <p:nvSpPr>
          <p:cNvPr id="187" name="Google Shape;187;p65"/>
          <p:cNvSpPr/>
          <p:nvPr/>
        </p:nvSpPr>
        <p:spPr>
          <a:xfrm>
            <a:off x="10893287" y="-10766"/>
            <a:ext cx="1305813"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8" name="Google Shape;188;p65"/>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 Slide Red">
    <p:bg>
      <p:bgPr>
        <a:solidFill>
          <a:srgbClr val="C50F3C"/>
        </a:solidFill>
      </p:bgPr>
    </p:bg>
    <p:spTree>
      <p:nvGrpSpPr>
        <p:cNvPr id="189" name="Shape 189"/>
        <p:cNvGrpSpPr/>
        <p:nvPr/>
      </p:nvGrpSpPr>
      <p:grpSpPr>
        <a:xfrm>
          <a:off x="0" y="0"/>
          <a:ext cx="0" cy="0"/>
          <a:chOff x="0" y="0"/>
          <a:chExt cx="0" cy="0"/>
        </a:xfrm>
      </p:grpSpPr>
      <p:sp>
        <p:nvSpPr>
          <p:cNvPr id="190" name="Google Shape;190;p6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66"/>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66"/>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3" name="Google Shape;193;p66"/>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194" name="Google Shape;194;p66"/>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930A2D"/>
                </a:solidFill>
                <a:latin typeface="Trebuchet MS"/>
                <a:ea typeface="Trebuchet MS"/>
                <a:cs typeface="Trebuchet MS"/>
                <a:sym typeface="Trebuchet MS"/>
              </a:rPr>
              <a:t>Confidential – Internal Use Only</a:t>
            </a:r>
            <a:endParaRPr/>
          </a:p>
        </p:txBody>
      </p:sp>
      <p:pic>
        <p:nvPicPr>
          <p:cNvPr id="195" name="Google Shape;195;p66"/>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Red">
  <p:cSld name="Speaker Red">
    <p:bg>
      <p:bgPr>
        <a:solidFill>
          <a:srgbClr val="C50F3C"/>
        </a:solidFill>
      </p:bgPr>
    </p:bg>
    <p:spTree>
      <p:nvGrpSpPr>
        <p:cNvPr id="196" name="Shape 196"/>
        <p:cNvGrpSpPr/>
        <p:nvPr/>
      </p:nvGrpSpPr>
      <p:grpSpPr>
        <a:xfrm>
          <a:off x="0" y="0"/>
          <a:ext cx="0" cy="0"/>
          <a:chOff x="0" y="0"/>
          <a:chExt cx="0" cy="0"/>
        </a:xfrm>
      </p:grpSpPr>
      <p:sp>
        <p:nvSpPr>
          <p:cNvPr id="197" name="Google Shape;197;p67"/>
          <p:cNvSpPr/>
          <p:nvPr/>
        </p:nvSpPr>
        <p:spPr>
          <a:xfrm>
            <a:off x="10893287" y="5548152"/>
            <a:ext cx="1298714"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67"/>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67"/>
          <p:cNvSpPr/>
          <p:nvPr>
            <p:ph idx="2" type="pic"/>
          </p:nvPr>
        </p:nvSpPr>
        <p:spPr>
          <a:xfrm>
            <a:off x="7126778" y="1226241"/>
            <a:ext cx="2840182" cy="2840182"/>
          </a:xfrm>
          <a:prstGeom prst="ellipse">
            <a:avLst/>
          </a:prstGeom>
          <a:noFill/>
          <a:ln>
            <a:noFill/>
          </a:ln>
        </p:spPr>
      </p:sp>
      <p:sp>
        <p:nvSpPr>
          <p:cNvPr id="200" name="Google Shape;200;p67"/>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67"/>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67"/>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67"/>
          <p:cNvPicPr preferRelativeResize="0"/>
          <p:nvPr/>
        </p:nvPicPr>
        <p:blipFill rotWithShape="1">
          <a:blip r:embed="rId2">
            <a:alphaModFix/>
          </a:blip>
          <a:srcRect b="0" l="0" r="78432" t="0"/>
          <a:stretch/>
        </p:blipFill>
        <p:spPr>
          <a:xfrm>
            <a:off x="11422788" y="6061745"/>
            <a:ext cx="320473" cy="411477"/>
          </a:xfrm>
          <a:prstGeom prst="rect">
            <a:avLst/>
          </a:prstGeom>
          <a:noFill/>
          <a:ln>
            <a:noFill/>
          </a:ln>
        </p:spPr>
      </p:pic>
      <p:sp>
        <p:nvSpPr>
          <p:cNvPr id="204" name="Google Shape;204;p67"/>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5" name="Google Shape;205;p67"/>
          <p:cNvPicPr preferRelativeResize="0"/>
          <p:nvPr/>
        </p:nvPicPr>
        <p:blipFill rotWithShape="1">
          <a:blip r:embed="rId3">
            <a:alphaModFix/>
          </a:blip>
          <a:srcRect b="0" l="0" r="0" t="0"/>
          <a:stretch/>
        </p:blipFill>
        <p:spPr>
          <a:xfrm>
            <a:off x="733279" y="637899"/>
            <a:ext cx="1793826" cy="496752"/>
          </a:xfrm>
          <a:prstGeom prst="rect">
            <a:avLst/>
          </a:prstGeom>
          <a:noFill/>
          <a:ln>
            <a:noFill/>
          </a:ln>
        </p:spPr>
      </p:pic>
      <p:sp>
        <p:nvSpPr>
          <p:cNvPr id="206" name="Google Shape;206;p67"/>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67"/>
          <p:cNvSpPr/>
          <p:nvPr/>
        </p:nvSpPr>
        <p:spPr>
          <a:xfrm flipH="1">
            <a:off x="4973584" y="6012180"/>
            <a:ext cx="1109661" cy="84582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Blue">
  <p:cSld name="Speaker Blue">
    <p:bg>
      <p:bgPr>
        <a:solidFill>
          <a:schemeClr val="accent1"/>
        </a:solidFill>
      </p:bgPr>
    </p:bg>
    <p:spTree>
      <p:nvGrpSpPr>
        <p:cNvPr id="208" name="Shape 208"/>
        <p:cNvGrpSpPr/>
        <p:nvPr/>
      </p:nvGrpSpPr>
      <p:grpSpPr>
        <a:xfrm>
          <a:off x="0" y="0"/>
          <a:ext cx="0" cy="0"/>
          <a:chOff x="0" y="0"/>
          <a:chExt cx="0" cy="0"/>
        </a:xfrm>
      </p:grpSpPr>
      <p:sp>
        <p:nvSpPr>
          <p:cNvPr id="209" name="Google Shape;209;p68"/>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0" name="Google Shape;210;p68"/>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211" name="Google Shape;211;p68"/>
          <p:cNvSpPr/>
          <p:nvPr>
            <p:ph idx="2" type="pic"/>
          </p:nvPr>
        </p:nvSpPr>
        <p:spPr>
          <a:xfrm>
            <a:off x="7126778" y="1226241"/>
            <a:ext cx="2840182" cy="2840182"/>
          </a:xfrm>
          <a:prstGeom prst="ellipse">
            <a:avLst/>
          </a:prstGeom>
          <a:noFill/>
          <a:ln>
            <a:noFill/>
          </a:ln>
        </p:spPr>
      </p:sp>
      <p:sp>
        <p:nvSpPr>
          <p:cNvPr id="212" name="Google Shape;212;p68"/>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68"/>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68"/>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68"/>
          <p:cNvSpPr/>
          <p:nvPr/>
        </p:nvSpPr>
        <p:spPr>
          <a:xfrm flipH="1">
            <a:off x="4973584" y="6012180"/>
            <a:ext cx="1109661" cy="8458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68"/>
          <p:cNvSpPr/>
          <p:nvPr/>
        </p:nvSpPr>
        <p:spPr>
          <a:xfrm>
            <a:off x="10905299" y="5548152"/>
            <a:ext cx="1286701"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7" name="Google Shape;217;p68"/>
          <p:cNvPicPr preferRelativeResize="0"/>
          <p:nvPr/>
        </p:nvPicPr>
        <p:blipFill rotWithShape="1">
          <a:blip r:embed="rId3">
            <a:alphaModFix/>
          </a:blip>
          <a:srcRect b="0" l="0" r="78432" t="0"/>
          <a:stretch/>
        </p:blipFill>
        <p:spPr>
          <a:xfrm>
            <a:off x="11422788" y="6061745"/>
            <a:ext cx="320473" cy="411477"/>
          </a:xfrm>
          <a:prstGeom prst="rect">
            <a:avLst/>
          </a:prstGeom>
          <a:noFill/>
          <a:ln>
            <a:noFill/>
          </a:ln>
        </p:spPr>
      </p:pic>
      <p:sp>
        <p:nvSpPr>
          <p:cNvPr id="218" name="Google Shape;218;p68"/>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9" name="Google Shape;219;p68"/>
          <p:cNvPicPr preferRelativeResize="0"/>
          <p:nvPr/>
        </p:nvPicPr>
        <p:blipFill rotWithShape="1">
          <a:blip r:embed="rId4">
            <a:alphaModFix/>
          </a:blip>
          <a:srcRect b="0" l="0" r="0" t="0"/>
          <a:stretch/>
        </p:blipFill>
        <p:spPr>
          <a:xfrm>
            <a:off x="733279" y="637899"/>
            <a:ext cx="1793826" cy="496752"/>
          </a:xfrm>
          <a:prstGeom prst="rect">
            <a:avLst/>
          </a:prstGeom>
          <a:noFill/>
          <a:ln>
            <a:noFill/>
          </a:ln>
        </p:spPr>
      </p:pic>
      <p:sp>
        <p:nvSpPr>
          <p:cNvPr id="220" name="Google Shape;220;p68"/>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White Background">
  <p:cSld name="List Red with White Background">
    <p:spTree>
      <p:nvGrpSpPr>
        <p:cNvPr id="221" name="Shape 221"/>
        <p:cNvGrpSpPr/>
        <p:nvPr/>
      </p:nvGrpSpPr>
      <p:grpSpPr>
        <a:xfrm>
          <a:off x="0" y="0"/>
          <a:ext cx="0" cy="0"/>
          <a:chOff x="0" y="0"/>
          <a:chExt cx="0" cy="0"/>
        </a:xfrm>
      </p:grpSpPr>
      <p:sp>
        <p:nvSpPr>
          <p:cNvPr id="222" name="Google Shape;222;p69"/>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69"/>
          <p:cNvSpPr txBox="1"/>
          <p:nvPr>
            <p:ph idx="1"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24" name="Google Shape;224;p6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25" name="Google Shape;225;p69"/>
          <p:cNvSpPr txBox="1"/>
          <p:nvPr>
            <p:ph idx="2"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69"/>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White Background">
  <p:cSld name="List Blue with White Background">
    <p:spTree>
      <p:nvGrpSpPr>
        <p:cNvPr id="227" name="Shape 227"/>
        <p:cNvGrpSpPr/>
        <p:nvPr/>
      </p:nvGrpSpPr>
      <p:grpSpPr>
        <a:xfrm>
          <a:off x="0" y="0"/>
          <a:ext cx="0" cy="0"/>
          <a:chOff x="0" y="0"/>
          <a:chExt cx="0" cy="0"/>
        </a:xfrm>
      </p:grpSpPr>
      <p:sp>
        <p:nvSpPr>
          <p:cNvPr id="228" name="Google Shape;228;p70"/>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id="229" name="Google Shape;229;p7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0" name="Google Shape;230;p70"/>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70"/>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32" name="Google Shape;232;p70"/>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Grey Background">
  <p:cSld name="List Red with Grey Background">
    <p:spTree>
      <p:nvGrpSpPr>
        <p:cNvPr id="233" name="Shape 233"/>
        <p:cNvGrpSpPr/>
        <p:nvPr/>
      </p:nvGrpSpPr>
      <p:grpSpPr>
        <a:xfrm>
          <a:off x="0" y="0"/>
          <a:ext cx="0" cy="0"/>
          <a:chOff x="0" y="0"/>
          <a:chExt cx="0" cy="0"/>
        </a:xfrm>
      </p:grpSpPr>
      <p:sp>
        <p:nvSpPr>
          <p:cNvPr id="234" name="Google Shape;234;p71"/>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71"/>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6" name="Google Shape;236;p7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7" name="Google Shape;237;p71"/>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7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39" name="Google Shape;239;p71"/>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Grey Background">
  <p:cSld name="List Blue with Grey Background">
    <p:spTree>
      <p:nvGrpSpPr>
        <p:cNvPr id="240" name="Shape 240"/>
        <p:cNvGrpSpPr/>
        <p:nvPr/>
      </p:nvGrpSpPr>
      <p:grpSpPr>
        <a:xfrm>
          <a:off x="0" y="0"/>
          <a:ext cx="0" cy="0"/>
          <a:chOff x="0" y="0"/>
          <a:chExt cx="0" cy="0"/>
        </a:xfrm>
      </p:grpSpPr>
      <p:sp>
        <p:nvSpPr>
          <p:cNvPr id="241" name="Google Shape;241;p72"/>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72"/>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id="243" name="Google Shape;243;p7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4" name="Google Shape;244;p72"/>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7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46" name="Google Shape;246;p72"/>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1" showMasterSp="0">
  <p:cSld name="Divider + Photo - 1">
    <p:spTree>
      <p:nvGrpSpPr>
        <p:cNvPr id="29" name="Shape 29"/>
        <p:cNvGrpSpPr/>
        <p:nvPr/>
      </p:nvGrpSpPr>
      <p:grpSpPr>
        <a:xfrm>
          <a:off x="0" y="0"/>
          <a:ext cx="0" cy="0"/>
          <a:chOff x="0" y="0"/>
          <a:chExt cx="0" cy="0"/>
        </a:xfrm>
      </p:grpSpPr>
      <p:pic>
        <p:nvPicPr>
          <p:cNvPr id="30" name="Google Shape;30;p37"/>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31" name="Google Shape;31;p37"/>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7"/>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Red" showMasterSp="0">
  <p:cSld name="Divider - Add Picture Red">
    <p:spTree>
      <p:nvGrpSpPr>
        <p:cNvPr id="247" name="Shape 247"/>
        <p:cNvGrpSpPr/>
        <p:nvPr/>
      </p:nvGrpSpPr>
      <p:grpSpPr>
        <a:xfrm>
          <a:off x="0" y="0"/>
          <a:ext cx="0" cy="0"/>
          <a:chOff x="0" y="0"/>
          <a:chExt cx="0" cy="0"/>
        </a:xfrm>
      </p:grpSpPr>
      <p:sp>
        <p:nvSpPr>
          <p:cNvPr id="248" name="Google Shape;248;p73"/>
          <p:cNvSpPr/>
          <p:nvPr>
            <p:ph idx="2" type="pic"/>
          </p:nvPr>
        </p:nvSpPr>
        <p:spPr>
          <a:xfrm>
            <a:off x="1" y="0"/>
            <a:ext cx="12191998" cy="6858000"/>
          </a:xfrm>
          <a:prstGeom prst="rect">
            <a:avLst/>
          </a:prstGeom>
          <a:noFill/>
          <a:ln>
            <a:noFill/>
          </a:ln>
        </p:spPr>
      </p:sp>
      <p:sp>
        <p:nvSpPr>
          <p:cNvPr id="249" name="Google Shape;249;p73"/>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73"/>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Blue" showMasterSp="0">
  <p:cSld name="Divider - Add Picture Blue">
    <p:spTree>
      <p:nvGrpSpPr>
        <p:cNvPr id="251" name="Shape 251"/>
        <p:cNvGrpSpPr/>
        <p:nvPr/>
      </p:nvGrpSpPr>
      <p:grpSpPr>
        <a:xfrm>
          <a:off x="0" y="0"/>
          <a:ext cx="0" cy="0"/>
          <a:chOff x="0" y="0"/>
          <a:chExt cx="0" cy="0"/>
        </a:xfrm>
      </p:grpSpPr>
      <p:sp>
        <p:nvSpPr>
          <p:cNvPr id="252" name="Google Shape;252;p74"/>
          <p:cNvSpPr/>
          <p:nvPr>
            <p:ph idx="2" type="pic"/>
          </p:nvPr>
        </p:nvSpPr>
        <p:spPr>
          <a:xfrm>
            <a:off x="1" y="0"/>
            <a:ext cx="12191998" cy="6858000"/>
          </a:xfrm>
          <a:prstGeom prst="rect">
            <a:avLst/>
          </a:prstGeom>
          <a:noFill/>
          <a:ln>
            <a:noFill/>
          </a:ln>
        </p:spPr>
      </p:sp>
      <p:sp>
        <p:nvSpPr>
          <p:cNvPr id="253" name="Google Shape;253;p74"/>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7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Red" showMasterSp="0">
  <p:cSld name="Key Comparison - Red">
    <p:spTree>
      <p:nvGrpSpPr>
        <p:cNvPr id="255" name="Shape 255"/>
        <p:cNvGrpSpPr/>
        <p:nvPr/>
      </p:nvGrpSpPr>
      <p:grpSpPr>
        <a:xfrm>
          <a:off x="0" y="0"/>
          <a:ext cx="0" cy="0"/>
          <a:chOff x="0" y="0"/>
          <a:chExt cx="0" cy="0"/>
        </a:xfrm>
      </p:grpSpPr>
      <p:sp>
        <p:nvSpPr>
          <p:cNvPr id="256" name="Google Shape;256;p75"/>
          <p:cNvSpPr/>
          <p:nvPr/>
        </p:nvSpPr>
        <p:spPr>
          <a:xfrm>
            <a:off x="0" y="0"/>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roxima Nova"/>
              <a:ea typeface="Proxima Nova"/>
              <a:cs typeface="Proxima Nova"/>
              <a:sym typeface="Proxima Nova"/>
            </a:endParaRPr>
          </a:p>
        </p:txBody>
      </p:sp>
      <p:sp>
        <p:nvSpPr>
          <p:cNvPr id="257" name="Google Shape;257;p75"/>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7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59" name="Google Shape;259;p7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60" name="Google Shape;260;p75"/>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75"/>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hite">
  <p:cSld name="Title Only - White">
    <p:spTree>
      <p:nvGrpSpPr>
        <p:cNvPr id="262" name="Shape 262"/>
        <p:cNvGrpSpPr/>
        <p:nvPr/>
      </p:nvGrpSpPr>
      <p:grpSpPr>
        <a:xfrm>
          <a:off x="0" y="0"/>
          <a:ext cx="0" cy="0"/>
          <a:chOff x="0" y="0"/>
          <a:chExt cx="0" cy="0"/>
        </a:xfrm>
      </p:grpSpPr>
      <p:sp>
        <p:nvSpPr>
          <p:cNvPr id="263" name="Google Shape;263;p7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4" name="Google Shape;264;p7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65" name="Google Shape;265;p7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66" name="Google Shape;266;p7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Gray">
  <p:cSld name="2 Columns - Gray">
    <p:spTree>
      <p:nvGrpSpPr>
        <p:cNvPr id="267" name="Shape 267"/>
        <p:cNvGrpSpPr/>
        <p:nvPr/>
      </p:nvGrpSpPr>
      <p:grpSpPr>
        <a:xfrm>
          <a:off x="0" y="0"/>
          <a:ext cx="0" cy="0"/>
          <a:chOff x="0" y="0"/>
          <a:chExt cx="0" cy="0"/>
        </a:xfrm>
      </p:grpSpPr>
      <p:sp>
        <p:nvSpPr>
          <p:cNvPr id="268" name="Google Shape;268;p7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7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0" name="Google Shape;270;p7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71" name="Google Shape;271;p7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72" name="Google Shape;272;p7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73" name="Google Shape;273;p7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7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Gray">
  <p:cSld name="3 Columns - Gray">
    <p:spTree>
      <p:nvGrpSpPr>
        <p:cNvPr id="275" name="Shape 275"/>
        <p:cNvGrpSpPr/>
        <p:nvPr/>
      </p:nvGrpSpPr>
      <p:grpSpPr>
        <a:xfrm>
          <a:off x="0" y="0"/>
          <a:ext cx="0" cy="0"/>
          <a:chOff x="0" y="0"/>
          <a:chExt cx="0" cy="0"/>
        </a:xfrm>
      </p:grpSpPr>
      <p:sp>
        <p:nvSpPr>
          <p:cNvPr id="276" name="Google Shape;276;p7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7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8" name="Google Shape;278;p7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79" name="Google Shape;279;p7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80" name="Google Shape;280;p7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81" name="Google Shape;281;p7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7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7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Gray">
  <p:cSld name="Just Footer - Gray">
    <p:spTree>
      <p:nvGrpSpPr>
        <p:cNvPr id="284" name="Shape 284"/>
        <p:cNvGrpSpPr/>
        <p:nvPr/>
      </p:nvGrpSpPr>
      <p:grpSpPr>
        <a:xfrm>
          <a:off x="0" y="0"/>
          <a:ext cx="0" cy="0"/>
          <a:chOff x="0" y="0"/>
          <a:chExt cx="0" cy="0"/>
        </a:xfrm>
      </p:grpSpPr>
      <p:sp>
        <p:nvSpPr>
          <p:cNvPr id="285" name="Google Shape;285;p79"/>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6" name="Google Shape;286;p7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87" name="Google Shape;287;p7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88" name="Google Shape;288;p7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Red Background">
    <p:bg>
      <p:bgPr>
        <a:solidFill>
          <a:srgbClr val="C50F3C"/>
        </a:solidFill>
      </p:bgPr>
    </p:bg>
    <p:spTree>
      <p:nvGrpSpPr>
        <p:cNvPr id="289" name="Shape 289"/>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Blue Background">
    <p:bg>
      <p:bgPr>
        <a:solidFill>
          <a:schemeClr val="accent1"/>
        </a:solidFill>
      </p:bgPr>
    </p:bg>
    <p:spTree>
      <p:nvGrpSpPr>
        <p:cNvPr id="290" name="Shape 290"/>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Background">
  <p:cSld name="Black Background">
    <p:bg>
      <p:bgPr>
        <a:solidFill>
          <a:schemeClr val="accent6"/>
        </a:solidFill>
      </p:bgPr>
    </p:bg>
    <p:spTree>
      <p:nvGrpSpPr>
        <p:cNvPr id="291" name="Shape 2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2" showMasterSp="0">
  <p:cSld name="Divider + Photo - 2">
    <p:spTree>
      <p:nvGrpSpPr>
        <p:cNvPr id="33" name="Shape 33"/>
        <p:cNvGrpSpPr/>
        <p:nvPr/>
      </p:nvGrpSpPr>
      <p:grpSpPr>
        <a:xfrm>
          <a:off x="0" y="0"/>
          <a:ext cx="0" cy="0"/>
          <a:chOff x="0" y="0"/>
          <a:chExt cx="0" cy="0"/>
        </a:xfrm>
      </p:grpSpPr>
      <p:pic>
        <p:nvPicPr>
          <p:cNvPr id="34" name="Google Shape;34;p38"/>
          <p:cNvPicPr preferRelativeResize="0"/>
          <p:nvPr/>
        </p:nvPicPr>
        <p:blipFill rotWithShape="1">
          <a:blip r:embed="rId2">
            <a:alphaModFix/>
          </a:blip>
          <a:srcRect b="0" l="-7037" r="0" t="0"/>
          <a:stretch/>
        </p:blipFill>
        <p:spPr>
          <a:xfrm>
            <a:off x="1908053" y="0"/>
            <a:ext cx="10283947" cy="6858000"/>
          </a:xfrm>
          <a:prstGeom prst="rect">
            <a:avLst/>
          </a:prstGeom>
          <a:noFill/>
          <a:ln>
            <a:noFill/>
          </a:ln>
        </p:spPr>
      </p:pic>
      <p:sp>
        <p:nvSpPr>
          <p:cNvPr id="35" name="Google Shape;35;p38"/>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8"/>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bg>
      <p:bgPr>
        <a:solidFill>
          <a:schemeClr val="lt1"/>
        </a:solidFill>
      </p:bgPr>
    </p:bg>
    <p:spTree>
      <p:nvGrpSpPr>
        <p:cNvPr id="292" name="Shape 292"/>
        <p:cNvGrpSpPr/>
        <p:nvPr/>
      </p:nvGrpSpPr>
      <p:grpSpPr>
        <a:xfrm>
          <a:off x="0" y="0"/>
          <a:ext cx="0" cy="0"/>
          <a:chOff x="0" y="0"/>
          <a:chExt cx="0" cy="0"/>
        </a:xfrm>
      </p:grpSpPr>
      <p:sp>
        <p:nvSpPr>
          <p:cNvPr id="293" name="Google Shape;293;p83"/>
          <p:cNvSpPr/>
          <p:nvPr/>
        </p:nvSpPr>
        <p:spPr>
          <a:xfrm>
            <a:off x="0" y="5927834"/>
            <a:ext cx="12192000" cy="9301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294" name="Shape 294"/>
        <p:cNvGrpSpPr/>
        <p:nvPr/>
      </p:nvGrpSpPr>
      <p:grpSpPr>
        <a:xfrm>
          <a:off x="0" y="0"/>
          <a:ext cx="0" cy="0"/>
          <a:chOff x="0" y="0"/>
          <a:chExt cx="0" cy="0"/>
        </a:xfrm>
      </p:grpSpPr>
      <p:sp>
        <p:nvSpPr>
          <p:cNvPr id="295" name="Google Shape;295;g2770e931a04_0_1288"/>
          <p:cNvSpPr txBox="1"/>
          <p:nvPr>
            <p:ph type="title"/>
          </p:nvPr>
        </p:nvSpPr>
        <p:spPr>
          <a:xfrm>
            <a:off x="460979" y="365125"/>
            <a:ext cx="11259900" cy="992100"/>
          </a:xfrm>
          <a:prstGeom prst="rect">
            <a:avLst/>
          </a:prstGeom>
          <a:noFill/>
          <a:ln>
            <a:noFill/>
          </a:ln>
        </p:spPr>
        <p:txBody>
          <a:bodyPr anchorCtr="0" anchor="ctr"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96" name="Google Shape;296;g2770e931a04_0_1288"/>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rmAutofit/>
          </a:bodyPr>
          <a:lstStyle>
            <a:lvl1pPr indent="-361950" lvl="0" marL="457200" rtl="0" algn="l">
              <a:lnSpc>
                <a:spcPct val="90000"/>
              </a:lnSpc>
              <a:spcBef>
                <a:spcPts val="1100"/>
              </a:spcBef>
              <a:spcAft>
                <a:spcPts val="0"/>
              </a:spcAft>
              <a:buClr>
                <a:schemeClr val="accent2"/>
              </a:buClr>
              <a:buSzPts val="2100"/>
              <a:buFont typeface="Noto Sans Symbols"/>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3">
    <p:bg>
      <p:bgPr>
        <a:solidFill>
          <a:schemeClr val="lt1"/>
        </a:solidFill>
      </p:bgPr>
    </p:bg>
    <p:spTree>
      <p:nvGrpSpPr>
        <p:cNvPr id="297" name="Shape 297"/>
        <p:cNvGrpSpPr/>
        <p:nvPr/>
      </p:nvGrpSpPr>
      <p:grpSpPr>
        <a:xfrm>
          <a:off x="0" y="0"/>
          <a:ext cx="0" cy="0"/>
          <a:chOff x="0" y="0"/>
          <a:chExt cx="0" cy="0"/>
        </a:xfrm>
      </p:grpSpPr>
      <p:sp>
        <p:nvSpPr>
          <p:cNvPr id="298" name="Google Shape;298;g2770e931a04_0_129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99" name="Google Shape;299;g2770e931a04_0_1291"/>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00" name="Google Shape;300;g2770e931a04_0_129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01" name="Google Shape;301;g2770e931a04_0_1291"/>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302" name="Shape 302"/>
        <p:cNvGrpSpPr/>
        <p:nvPr/>
      </p:nvGrpSpPr>
      <p:grpSpPr>
        <a:xfrm>
          <a:off x="0" y="0"/>
          <a:ext cx="0" cy="0"/>
          <a:chOff x="0" y="0"/>
          <a:chExt cx="0" cy="0"/>
        </a:xfrm>
      </p:grpSpPr>
      <p:sp>
        <p:nvSpPr>
          <p:cNvPr id="303" name="Google Shape;303;g2770e931a04_0_129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400"/>
              <a:buFont typeface="DM Sans Medium"/>
              <a:buNone/>
              <a:defRPr i="0" sz="4266"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800"/>
              <a:buNone/>
              <a:defRPr sz="1866"/>
            </a:lvl2pPr>
            <a:lvl3pPr lvl="2" rtl="0" algn="l">
              <a:lnSpc>
                <a:spcPct val="100000"/>
              </a:lnSpc>
              <a:spcBef>
                <a:spcPts val="0"/>
              </a:spcBef>
              <a:spcAft>
                <a:spcPts val="0"/>
              </a:spcAft>
              <a:buSzPts val="800"/>
              <a:buNone/>
              <a:defRPr sz="1866"/>
            </a:lvl3pPr>
            <a:lvl4pPr lvl="3" rtl="0" algn="l">
              <a:lnSpc>
                <a:spcPct val="100000"/>
              </a:lnSpc>
              <a:spcBef>
                <a:spcPts val="0"/>
              </a:spcBef>
              <a:spcAft>
                <a:spcPts val="0"/>
              </a:spcAft>
              <a:buSzPts val="800"/>
              <a:buNone/>
              <a:defRPr sz="1866"/>
            </a:lvl4pPr>
            <a:lvl5pPr lvl="4" rtl="0" algn="l">
              <a:lnSpc>
                <a:spcPct val="100000"/>
              </a:lnSpc>
              <a:spcBef>
                <a:spcPts val="0"/>
              </a:spcBef>
              <a:spcAft>
                <a:spcPts val="0"/>
              </a:spcAft>
              <a:buSzPts val="800"/>
              <a:buNone/>
              <a:defRPr sz="1866"/>
            </a:lvl5pPr>
            <a:lvl6pPr lvl="5" rtl="0" algn="l">
              <a:lnSpc>
                <a:spcPct val="100000"/>
              </a:lnSpc>
              <a:spcBef>
                <a:spcPts val="0"/>
              </a:spcBef>
              <a:spcAft>
                <a:spcPts val="0"/>
              </a:spcAft>
              <a:buSzPts val="800"/>
              <a:buNone/>
              <a:defRPr sz="1866"/>
            </a:lvl6pPr>
            <a:lvl7pPr lvl="6" rtl="0" algn="l">
              <a:lnSpc>
                <a:spcPct val="100000"/>
              </a:lnSpc>
              <a:spcBef>
                <a:spcPts val="0"/>
              </a:spcBef>
              <a:spcAft>
                <a:spcPts val="0"/>
              </a:spcAft>
              <a:buSzPts val="800"/>
              <a:buNone/>
              <a:defRPr sz="1866"/>
            </a:lvl7pPr>
            <a:lvl8pPr lvl="7" rtl="0" algn="l">
              <a:lnSpc>
                <a:spcPct val="100000"/>
              </a:lnSpc>
              <a:spcBef>
                <a:spcPts val="0"/>
              </a:spcBef>
              <a:spcAft>
                <a:spcPts val="0"/>
              </a:spcAft>
              <a:buSzPts val="800"/>
              <a:buNone/>
              <a:defRPr sz="1866"/>
            </a:lvl8pPr>
            <a:lvl9pPr lvl="8" rtl="0" algn="l">
              <a:lnSpc>
                <a:spcPct val="100000"/>
              </a:lnSpc>
              <a:spcBef>
                <a:spcPts val="0"/>
              </a:spcBef>
              <a:spcAft>
                <a:spcPts val="0"/>
              </a:spcAft>
              <a:buSzPts val="800"/>
              <a:buNone/>
              <a:defRPr sz="1866"/>
            </a:lvl9pPr>
          </a:lstStyle>
          <a:p/>
        </p:txBody>
      </p:sp>
      <p:sp>
        <p:nvSpPr>
          <p:cNvPr id="304" name="Google Shape;304;g2770e931a04_0_1296"/>
          <p:cNvSpPr txBox="1"/>
          <p:nvPr>
            <p:ph idx="1" type="body"/>
          </p:nvPr>
        </p:nvSpPr>
        <p:spPr>
          <a:xfrm>
            <a:off x="749432" y="1334053"/>
            <a:ext cx="10674600" cy="48048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066"/>
              </a:spcBef>
              <a:spcAft>
                <a:spcPts val="0"/>
              </a:spcAft>
              <a:buClr>
                <a:schemeClr val="accent1"/>
              </a:buClr>
              <a:buSzPts val="1500"/>
              <a:buFont typeface="DM Sans"/>
              <a:buChar char="•"/>
              <a:defRPr i="0" sz="2666" u="none" cap="none" strike="noStrike">
                <a:solidFill>
                  <a:schemeClr val="dk1"/>
                </a:solidFill>
                <a:latin typeface="DM Sans"/>
                <a:ea typeface="DM Sans"/>
                <a:cs typeface="DM Sans"/>
                <a:sym typeface="DM Sans"/>
              </a:defRPr>
            </a:lvl1pPr>
            <a:lvl2pPr indent="-304800" lvl="1" marL="914400" marR="0" rtl="0" algn="l">
              <a:lnSpc>
                <a:spcPct val="115000"/>
              </a:lnSpc>
              <a:spcBef>
                <a:spcPts val="533"/>
              </a:spcBef>
              <a:spcAft>
                <a:spcPts val="0"/>
              </a:spcAft>
              <a:buClr>
                <a:schemeClr val="accent4"/>
              </a:buClr>
              <a:buSzPts val="1200"/>
              <a:buFont typeface="DM Sans"/>
              <a:buChar char="•"/>
              <a:defRPr i="0" sz="2133" u="none" cap="none" strike="noStrike">
                <a:solidFill>
                  <a:schemeClr val="dk1"/>
                </a:solidFill>
                <a:latin typeface="DM Sans"/>
                <a:ea typeface="DM Sans"/>
                <a:cs typeface="DM Sans"/>
                <a:sym typeface="DM Sans"/>
              </a:defRPr>
            </a:lvl2pPr>
            <a:lvl3pPr indent="-285750" lvl="2" marL="1371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33"/>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9pPr>
          </a:lstStyle>
          <a:p/>
        </p:txBody>
      </p:sp>
      <p:sp>
        <p:nvSpPr>
          <p:cNvPr id="305" name="Google Shape;305;g2770e931a04_0_1296"/>
          <p:cNvSpPr txBox="1"/>
          <p:nvPr>
            <p:ph idx="12" type="sldNum"/>
          </p:nvPr>
        </p:nvSpPr>
        <p:spPr>
          <a:xfrm>
            <a:off x="10869183" y="6351635"/>
            <a:ext cx="666900" cy="524700"/>
          </a:xfrm>
          <a:prstGeom prst="rect">
            <a:avLst/>
          </a:prstGeom>
          <a:noFill/>
          <a:ln>
            <a:noFill/>
          </a:ln>
        </p:spPr>
        <p:txBody>
          <a:bodyPr anchorCtr="0" anchor="t" bIns="68575" lIns="68575" spcFirstLastPara="1" rIns="68575" wrap="square" tIns="68575">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7 Content A - Basic 2">
    <p:bg>
      <p:bgPr>
        <a:solidFill>
          <a:schemeClr val="lt1"/>
        </a:solidFill>
      </p:bgPr>
    </p:bg>
    <p:spTree>
      <p:nvGrpSpPr>
        <p:cNvPr id="306" name="Shape 306"/>
        <p:cNvGrpSpPr/>
        <p:nvPr/>
      </p:nvGrpSpPr>
      <p:grpSpPr>
        <a:xfrm>
          <a:off x="0" y="0"/>
          <a:ext cx="0" cy="0"/>
          <a:chOff x="0" y="0"/>
          <a:chExt cx="0" cy="0"/>
        </a:xfrm>
      </p:grpSpPr>
      <p:sp>
        <p:nvSpPr>
          <p:cNvPr id="307" name="Google Shape;307;g2770e931a04_0_130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24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800"/>
              <a:buNone/>
              <a:defRPr sz="1900"/>
            </a:lvl2pPr>
            <a:lvl3pPr lvl="2" rtl="0" algn="l">
              <a:lnSpc>
                <a:spcPct val="100000"/>
              </a:lnSpc>
              <a:spcBef>
                <a:spcPts val="0"/>
              </a:spcBef>
              <a:spcAft>
                <a:spcPts val="0"/>
              </a:spcAft>
              <a:buSzPts val="800"/>
              <a:buNone/>
              <a:defRPr sz="1900"/>
            </a:lvl3pPr>
            <a:lvl4pPr lvl="3" rtl="0" algn="l">
              <a:lnSpc>
                <a:spcPct val="100000"/>
              </a:lnSpc>
              <a:spcBef>
                <a:spcPts val="0"/>
              </a:spcBef>
              <a:spcAft>
                <a:spcPts val="0"/>
              </a:spcAft>
              <a:buSzPts val="800"/>
              <a:buNone/>
              <a:defRPr sz="1900"/>
            </a:lvl4pPr>
            <a:lvl5pPr lvl="4" rtl="0" algn="l">
              <a:lnSpc>
                <a:spcPct val="100000"/>
              </a:lnSpc>
              <a:spcBef>
                <a:spcPts val="0"/>
              </a:spcBef>
              <a:spcAft>
                <a:spcPts val="0"/>
              </a:spcAft>
              <a:buSzPts val="800"/>
              <a:buNone/>
              <a:defRPr sz="1900"/>
            </a:lvl5pPr>
            <a:lvl6pPr lvl="5" rtl="0" algn="l">
              <a:lnSpc>
                <a:spcPct val="100000"/>
              </a:lnSpc>
              <a:spcBef>
                <a:spcPts val="0"/>
              </a:spcBef>
              <a:spcAft>
                <a:spcPts val="0"/>
              </a:spcAft>
              <a:buSzPts val="800"/>
              <a:buNone/>
              <a:defRPr sz="1900"/>
            </a:lvl6pPr>
            <a:lvl7pPr lvl="6" rtl="0" algn="l">
              <a:lnSpc>
                <a:spcPct val="100000"/>
              </a:lnSpc>
              <a:spcBef>
                <a:spcPts val="0"/>
              </a:spcBef>
              <a:spcAft>
                <a:spcPts val="0"/>
              </a:spcAft>
              <a:buSzPts val="800"/>
              <a:buNone/>
              <a:defRPr sz="1900"/>
            </a:lvl7pPr>
            <a:lvl8pPr lvl="7" rtl="0" algn="l">
              <a:lnSpc>
                <a:spcPct val="100000"/>
              </a:lnSpc>
              <a:spcBef>
                <a:spcPts val="0"/>
              </a:spcBef>
              <a:spcAft>
                <a:spcPts val="0"/>
              </a:spcAft>
              <a:buSzPts val="800"/>
              <a:buNone/>
              <a:defRPr sz="1900"/>
            </a:lvl8pPr>
            <a:lvl9pPr lvl="8" rtl="0" algn="l">
              <a:lnSpc>
                <a:spcPct val="100000"/>
              </a:lnSpc>
              <a:spcBef>
                <a:spcPts val="0"/>
              </a:spcBef>
              <a:spcAft>
                <a:spcPts val="0"/>
              </a:spcAft>
              <a:buSzPts val="800"/>
              <a:buNone/>
              <a:defRPr sz="1900"/>
            </a:lvl9pPr>
          </a:lstStyle>
          <a:p/>
        </p:txBody>
      </p:sp>
      <p:sp>
        <p:nvSpPr>
          <p:cNvPr id="308" name="Google Shape;308;g2770e931a04_0_1300"/>
          <p:cNvSpPr txBox="1"/>
          <p:nvPr>
            <p:ph idx="1" type="body"/>
          </p:nvPr>
        </p:nvSpPr>
        <p:spPr>
          <a:xfrm>
            <a:off x="749432" y="1334053"/>
            <a:ext cx="10674600" cy="48048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1100"/>
              </a:spcBef>
              <a:spcAft>
                <a:spcPts val="0"/>
              </a:spcAft>
              <a:buClr>
                <a:schemeClr val="accent1"/>
              </a:buClr>
              <a:buSzPts val="1500"/>
              <a:buFont typeface="DM Sans"/>
              <a:buChar char="•"/>
              <a:defRPr i="0" sz="27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21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500"/>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500"/>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500"/>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500"/>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500"/>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500"/>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500"/>
              </a:spcBef>
              <a:spcAft>
                <a:spcPts val="0"/>
              </a:spcAft>
              <a:buClr>
                <a:schemeClr val="dk1"/>
              </a:buClr>
              <a:buSzPts val="900"/>
              <a:buFont typeface="DM Sans"/>
              <a:buChar char="•"/>
              <a:defRPr i="0" sz="1600" u="none" cap="none" strike="noStrike">
                <a:solidFill>
                  <a:schemeClr val="dk1"/>
                </a:solidFill>
                <a:latin typeface="DM Sans"/>
                <a:ea typeface="DM Sans"/>
                <a:cs typeface="DM Sans"/>
                <a:sym typeface="DM Sans"/>
              </a:defRPr>
            </a:lvl9pPr>
          </a:lstStyle>
          <a:p/>
        </p:txBody>
      </p:sp>
      <p:sp>
        <p:nvSpPr>
          <p:cNvPr id="309" name="Google Shape;309;g2770e931a04_0_1300"/>
          <p:cNvSpPr txBox="1"/>
          <p:nvPr>
            <p:ph idx="12" type="sldNum"/>
          </p:nvPr>
        </p:nvSpPr>
        <p:spPr>
          <a:xfrm>
            <a:off x="10869183" y="6351635"/>
            <a:ext cx="666900" cy="524700"/>
          </a:xfrm>
          <a:prstGeom prst="rect">
            <a:avLst/>
          </a:prstGeom>
          <a:noFill/>
          <a:ln>
            <a:noFill/>
          </a:ln>
        </p:spPr>
        <p:txBody>
          <a:bodyPr anchorCtr="0" anchor="t" bIns="68600" lIns="68600" spcFirstLastPara="1" rIns="68600" wrap="square" tIns="68600">
            <a:noAutofit/>
          </a:bodyPr>
          <a:lstStyle>
            <a:lvl1pPr indent="0" lvl="0" marL="0" marR="0" rtl="0" algn="r">
              <a:lnSpc>
                <a:spcPct val="100000"/>
              </a:lnSpc>
              <a:spcBef>
                <a:spcPts val="0"/>
              </a:spcBef>
              <a:spcAft>
                <a:spcPts val="0"/>
              </a:spcAft>
              <a:buClr>
                <a:srgbClr val="000000"/>
              </a:buClr>
              <a:buSzPts val="8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7 Content A - Basic_2">
    <p:bg>
      <p:bgPr>
        <a:solidFill>
          <a:schemeClr val="lt1"/>
        </a:solidFill>
      </p:bgPr>
    </p:bg>
    <p:spTree>
      <p:nvGrpSpPr>
        <p:cNvPr id="310" name="Shape 310"/>
        <p:cNvGrpSpPr/>
        <p:nvPr/>
      </p:nvGrpSpPr>
      <p:grpSpPr>
        <a:xfrm>
          <a:off x="0" y="0"/>
          <a:ext cx="0" cy="0"/>
          <a:chOff x="0" y="0"/>
          <a:chExt cx="0" cy="0"/>
        </a:xfrm>
      </p:grpSpPr>
      <p:sp>
        <p:nvSpPr>
          <p:cNvPr id="311" name="Google Shape;311;g2770e931a04_0_1304"/>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999"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312" name="Google Shape;312;g2770e931a04_0_1304"/>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313" name="Google Shape;313;g2770e931a04_0_1304"/>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1">
  <p:cSld name="OBJECT_3">
    <p:spTree>
      <p:nvGrpSpPr>
        <p:cNvPr id="314" name="Shape 314"/>
        <p:cNvGrpSpPr/>
        <p:nvPr/>
      </p:nvGrpSpPr>
      <p:grpSpPr>
        <a:xfrm>
          <a:off x="0" y="0"/>
          <a:ext cx="0" cy="0"/>
          <a:chOff x="0" y="0"/>
          <a:chExt cx="0" cy="0"/>
        </a:xfrm>
      </p:grpSpPr>
      <p:sp>
        <p:nvSpPr>
          <p:cNvPr id="315" name="Google Shape;315;g2770e931a04_0_1308"/>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6" name="Google Shape;316;g2770e931a04_0_1308"/>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0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2900" lvl="3" marL="1828800" marR="0" rtl="0" algn="l">
              <a:lnSpc>
                <a:spcPct val="90000"/>
              </a:lnSpc>
              <a:spcBef>
                <a:spcPts val="500"/>
              </a:spcBef>
              <a:spcAft>
                <a:spcPts val="0"/>
              </a:spcAft>
              <a:buClr>
                <a:schemeClr val="accent2"/>
              </a:buClr>
              <a:buSzPts val="1800"/>
              <a:buFont typeface="Barlow"/>
              <a:buChar char="▪"/>
              <a:defRPr i="0" sz="18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accent1"/>
        </a:solidFill>
      </p:bgPr>
    </p:bg>
    <p:spTree>
      <p:nvGrpSpPr>
        <p:cNvPr id="317" name="Shape 317"/>
        <p:cNvGrpSpPr/>
        <p:nvPr/>
      </p:nvGrpSpPr>
      <p:grpSpPr>
        <a:xfrm>
          <a:off x="0" y="0"/>
          <a:ext cx="0" cy="0"/>
          <a:chOff x="0" y="0"/>
          <a:chExt cx="0" cy="0"/>
        </a:xfrm>
      </p:grpSpPr>
      <p:sp>
        <p:nvSpPr>
          <p:cNvPr id="318" name="Google Shape;318;g2770e931a04_0_1784"/>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19" name="Google Shape;319;g2770e931a04_0_1784"/>
          <p:cNvSpPr txBox="1"/>
          <p:nvPr>
            <p:ph idx="12" type="sldNum"/>
          </p:nvPr>
        </p:nvSpPr>
        <p:spPr>
          <a:xfrm>
            <a:off x="10869183"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320" name="Google Shape;320;g2770e931a04_0_1784"/>
          <p:cNvPicPr preferRelativeResize="0"/>
          <p:nvPr/>
        </p:nvPicPr>
        <p:blipFill rotWithShape="1">
          <a:blip r:embed="rId2">
            <a:alphaModFix/>
          </a:blip>
          <a:srcRect b="0" l="0" r="0" t="0"/>
          <a:stretch/>
        </p:blipFill>
        <p:spPr>
          <a:xfrm>
            <a:off x="10669156" y="6474098"/>
            <a:ext cx="188418" cy="188418"/>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OBJECT_1_2">
    <p:bg>
      <p:bgPr>
        <a:solidFill>
          <a:schemeClr val="lt1"/>
        </a:solidFill>
      </p:bgPr>
    </p:bg>
    <p:spTree>
      <p:nvGrpSpPr>
        <p:cNvPr id="321" name="Shape 321"/>
        <p:cNvGrpSpPr/>
        <p:nvPr/>
      </p:nvGrpSpPr>
      <p:grpSpPr>
        <a:xfrm>
          <a:off x="0" y="0"/>
          <a:ext cx="0" cy="0"/>
          <a:chOff x="0" y="0"/>
          <a:chExt cx="0" cy="0"/>
        </a:xfrm>
      </p:grpSpPr>
      <p:sp>
        <p:nvSpPr>
          <p:cNvPr id="322" name="Google Shape;322;g2770e931a04_0_178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23" name="Google Shape;323;g2770e931a04_0_1788"/>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24" name="Google Shape;324;g2770e931a04_0_1788"/>
          <p:cNvSpPr txBox="1"/>
          <p:nvPr>
            <p:ph idx="12" type="sldNum"/>
          </p:nvPr>
        </p:nvSpPr>
        <p:spPr>
          <a:xfrm>
            <a:off x="10869183"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25" name="Shape 325"/>
        <p:cNvGrpSpPr/>
        <p:nvPr/>
      </p:nvGrpSpPr>
      <p:grpSpPr>
        <a:xfrm>
          <a:off x="0" y="0"/>
          <a:ext cx="0" cy="0"/>
          <a:chOff x="0" y="0"/>
          <a:chExt cx="0" cy="0"/>
        </a:xfrm>
      </p:grpSpPr>
      <p:sp>
        <p:nvSpPr>
          <p:cNvPr id="326" name="Google Shape;326;g2770e931a04_0_1792"/>
          <p:cNvSpPr txBox="1"/>
          <p:nvPr>
            <p:ph type="title"/>
          </p:nvPr>
        </p:nvSpPr>
        <p:spPr>
          <a:xfrm>
            <a:off x="460979" y="365127"/>
            <a:ext cx="11259900" cy="992100"/>
          </a:xfrm>
          <a:prstGeom prst="rect">
            <a:avLst/>
          </a:prstGeom>
          <a:noFill/>
          <a:ln>
            <a:noFill/>
          </a:ln>
        </p:spPr>
        <p:txBody>
          <a:bodyPr anchorCtr="0" anchor="ctr" bIns="34275" lIns="0" spcFirstLastPara="1" rIns="0"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7" name="Google Shape;327;g2770e931a04_0_1792"/>
          <p:cNvSpPr txBox="1"/>
          <p:nvPr>
            <p:ph idx="1" type="body"/>
          </p:nvPr>
        </p:nvSpPr>
        <p:spPr>
          <a:xfrm>
            <a:off x="460547" y="1567543"/>
            <a:ext cx="11259900" cy="4311000"/>
          </a:xfrm>
          <a:prstGeom prst="rect">
            <a:avLst/>
          </a:prstGeom>
          <a:noFill/>
          <a:ln>
            <a:noFill/>
          </a:ln>
        </p:spPr>
        <p:txBody>
          <a:bodyPr anchorCtr="0" anchor="t" bIns="34275" lIns="68575" spcFirstLastPara="1" rIns="68575" wrap="square" tIns="34275">
            <a:normAutofit/>
          </a:bodyPr>
          <a:lstStyle>
            <a:lvl1pPr indent="-298450" lvl="0" marL="457200" rtl="0" algn="l">
              <a:lnSpc>
                <a:spcPct val="115000"/>
              </a:lnSpc>
              <a:spcBef>
                <a:spcPts val="0"/>
              </a:spcBef>
              <a:spcAft>
                <a:spcPts val="0"/>
              </a:spcAft>
              <a:buSzPts val="1100"/>
              <a:buFont typeface="DM Sans"/>
              <a:buChar char="•"/>
              <a:defRPr>
                <a:latin typeface="DM Sans"/>
                <a:ea typeface="DM Sans"/>
                <a:cs typeface="DM Sans"/>
                <a:sym typeface="DM Sans"/>
              </a:defRPr>
            </a:lvl1pPr>
            <a:lvl2pPr indent="-298450" lvl="1" marL="914400" rtl="0" algn="l">
              <a:lnSpc>
                <a:spcPct val="115000"/>
              </a:lnSpc>
              <a:spcBef>
                <a:spcPts val="1066"/>
              </a:spcBef>
              <a:spcAft>
                <a:spcPts val="0"/>
              </a:spcAft>
              <a:buSzPts val="1100"/>
              <a:buFont typeface="DM Sans"/>
              <a:buChar char="•"/>
              <a:defRPr>
                <a:latin typeface="DM Sans"/>
                <a:ea typeface="DM Sans"/>
                <a:cs typeface="DM Sans"/>
                <a:sym typeface="DM Sans"/>
              </a:defRPr>
            </a:lvl2pPr>
            <a:lvl3pPr indent="-298450" lvl="2" marL="1371600" rtl="0" algn="l">
              <a:lnSpc>
                <a:spcPct val="115000"/>
              </a:lnSpc>
              <a:spcBef>
                <a:spcPts val="1066"/>
              </a:spcBef>
              <a:spcAft>
                <a:spcPts val="0"/>
              </a:spcAft>
              <a:buSzPts val="1100"/>
              <a:buFont typeface="DM Sans"/>
              <a:buChar char="•"/>
              <a:defRPr>
                <a:latin typeface="DM Sans"/>
                <a:ea typeface="DM Sans"/>
                <a:cs typeface="DM Sans"/>
                <a:sym typeface="DM Sans"/>
              </a:defRPr>
            </a:lvl3pPr>
            <a:lvl4pPr indent="-298450" lvl="3" marL="1828800" rtl="0" algn="l">
              <a:lnSpc>
                <a:spcPct val="115000"/>
              </a:lnSpc>
              <a:spcBef>
                <a:spcPts val="0"/>
              </a:spcBef>
              <a:spcAft>
                <a:spcPts val="0"/>
              </a:spcAft>
              <a:buSzPts val="1100"/>
              <a:buFont typeface="DM Sans"/>
              <a:buChar char="•"/>
              <a:defRPr>
                <a:latin typeface="DM Sans"/>
                <a:ea typeface="DM Sans"/>
                <a:cs typeface="DM Sans"/>
                <a:sym typeface="DM Sans"/>
              </a:defRPr>
            </a:lvl4pPr>
            <a:lvl5pPr indent="-298450" lvl="4" marL="2286000" rtl="0" algn="l">
              <a:lnSpc>
                <a:spcPct val="115000"/>
              </a:lnSpc>
              <a:spcBef>
                <a:spcPts val="0"/>
              </a:spcBef>
              <a:spcAft>
                <a:spcPts val="0"/>
              </a:spcAft>
              <a:buSzPts val="1100"/>
              <a:buFont typeface="DM Sans"/>
              <a:buChar char="•"/>
              <a:defRPr>
                <a:latin typeface="DM Sans"/>
                <a:ea typeface="DM Sans"/>
                <a:cs typeface="DM Sans"/>
                <a:sym typeface="DM Sans"/>
              </a:defRPr>
            </a:lvl5pPr>
            <a:lvl6pPr indent="-228600" lvl="5" marL="2743200" rtl="0" algn="l">
              <a:lnSpc>
                <a:spcPct val="115000"/>
              </a:lnSpc>
              <a:spcBef>
                <a:spcPts val="0"/>
              </a:spcBef>
              <a:spcAft>
                <a:spcPts val="0"/>
              </a:spcAft>
              <a:buSzPts val="1100"/>
              <a:buFont typeface="DM Sans"/>
              <a:buNone/>
              <a:defRPr>
                <a:latin typeface="DM Sans"/>
                <a:ea typeface="DM Sans"/>
                <a:cs typeface="DM Sans"/>
                <a:sym typeface="DM Sans"/>
              </a:defRPr>
            </a:lvl6pPr>
            <a:lvl7pPr indent="-228600" lvl="6" marL="3200400" rtl="0" algn="l">
              <a:lnSpc>
                <a:spcPct val="115000"/>
              </a:lnSpc>
              <a:spcBef>
                <a:spcPts val="0"/>
              </a:spcBef>
              <a:spcAft>
                <a:spcPts val="0"/>
              </a:spcAft>
              <a:buSzPts val="1100"/>
              <a:buFont typeface="DM Sans"/>
              <a:buNone/>
              <a:defRPr>
                <a:latin typeface="DM Sans"/>
                <a:ea typeface="DM Sans"/>
                <a:cs typeface="DM Sans"/>
                <a:sym typeface="DM Sans"/>
              </a:defRPr>
            </a:lvl7pPr>
            <a:lvl8pPr indent="-228600" lvl="7" marL="3657600" rtl="0" algn="l">
              <a:lnSpc>
                <a:spcPct val="115000"/>
              </a:lnSpc>
              <a:spcBef>
                <a:spcPts val="0"/>
              </a:spcBef>
              <a:spcAft>
                <a:spcPts val="0"/>
              </a:spcAft>
              <a:buSzPts val="1100"/>
              <a:buFont typeface="DM Sans"/>
              <a:buNone/>
              <a:defRPr>
                <a:latin typeface="DM Sans"/>
                <a:ea typeface="DM Sans"/>
                <a:cs typeface="DM Sans"/>
                <a:sym typeface="DM Sans"/>
              </a:defRPr>
            </a:lvl8pPr>
            <a:lvl9pPr indent="-228600" lvl="8" marL="4114800" rtl="0" algn="l">
              <a:lnSpc>
                <a:spcPct val="115000"/>
              </a:lnSpc>
              <a:spcBef>
                <a:spcPts val="0"/>
              </a:spcBef>
              <a:spcAft>
                <a:spcPts val="0"/>
              </a:spcAft>
              <a:buSzPts val="1100"/>
              <a:buFont typeface="DM Sans"/>
              <a:buNone/>
              <a:defRPr>
                <a:latin typeface="DM Sans"/>
                <a:ea typeface="DM Sans"/>
                <a:cs typeface="DM Sans"/>
                <a:sym typeface="DM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3" showMasterSp="0">
  <p:cSld name="Divider + Photo - 3">
    <p:spTree>
      <p:nvGrpSpPr>
        <p:cNvPr id="37" name="Shape 37"/>
        <p:cNvGrpSpPr/>
        <p:nvPr/>
      </p:nvGrpSpPr>
      <p:grpSpPr>
        <a:xfrm>
          <a:off x="0" y="0"/>
          <a:ext cx="0" cy="0"/>
          <a:chOff x="0" y="0"/>
          <a:chExt cx="0" cy="0"/>
        </a:xfrm>
      </p:grpSpPr>
      <p:sp>
        <p:nvSpPr>
          <p:cNvPr id="38" name="Google Shape;38;p39"/>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9" name="Google Shape;39;p39"/>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0" name="Google Shape;40;p39"/>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_2">
    <p:bg>
      <p:bgPr>
        <a:solidFill>
          <a:schemeClr val="accent4"/>
        </a:solidFill>
      </p:bgPr>
    </p:bg>
    <p:spTree>
      <p:nvGrpSpPr>
        <p:cNvPr id="328" name="Shape 328"/>
        <p:cNvGrpSpPr/>
        <p:nvPr/>
      </p:nvGrpSpPr>
      <p:grpSpPr>
        <a:xfrm>
          <a:off x="0" y="0"/>
          <a:ext cx="0" cy="0"/>
          <a:chOff x="0" y="0"/>
          <a:chExt cx="0" cy="0"/>
        </a:xfrm>
      </p:grpSpPr>
      <p:sp>
        <p:nvSpPr>
          <p:cNvPr id="329" name="Google Shape;329;g2770e931a04_0_1795"/>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300"/>
              <a:buFont typeface="DM Sans Medium"/>
              <a:buNone/>
              <a:defRPr i="0" sz="43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30" name="Google Shape;330;g2770e931a04_0_1795"/>
          <p:cNvSpPr txBox="1"/>
          <p:nvPr>
            <p:ph idx="12" type="sldNum"/>
          </p:nvPr>
        </p:nvSpPr>
        <p:spPr>
          <a:xfrm>
            <a:off x="10869183"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31" name="Shape 331"/>
        <p:cNvGrpSpPr/>
        <p:nvPr/>
      </p:nvGrpSpPr>
      <p:grpSpPr>
        <a:xfrm>
          <a:off x="0" y="0"/>
          <a:ext cx="0" cy="0"/>
          <a:chOff x="0" y="0"/>
          <a:chExt cx="0" cy="0"/>
        </a:xfrm>
      </p:grpSpPr>
      <p:sp>
        <p:nvSpPr>
          <p:cNvPr id="332" name="Google Shape;332;g2770e931a04_0_5543"/>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33" name="Google Shape;333;g2770e931a04_0_5543"/>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g2770e931a04_0_5543"/>
          <p:cNvSpPr txBox="1"/>
          <p:nvPr>
            <p:ph idx="12" type="sldNum"/>
          </p:nvPr>
        </p:nvSpPr>
        <p:spPr>
          <a:xfrm>
            <a:off x="11100446"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35" name="Google Shape;335;g2770e931a04_0_5543"/>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2770e931a04_0_5543"/>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2770e931a04_0_5543"/>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2770e931a04_0_5543"/>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339" name="Google Shape;339;g2770e931a04_0_5543"/>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2770e931a04_0_5543"/>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2770e931a04_0_5543"/>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_4">
    <p:bg>
      <p:bgPr>
        <a:solidFill>
          <a:schemeClr val="lt1"/>
        </a:solidFill>
      </p:bgPr>
    </p:bg>
    <p:spTree>
      <p:nvGrpSpPr>
        <p:cNvPr id="342" name="Shape 342"/>
        <p:cNvGrpSpPr/>
        <p:nvPr/>
      </p:nvGrpSpPr>
      <p:grpSpPr>
        <a:xfrm>
          <a:off x="0" y="0"/>
          <a:ext cx="0" cy="0"/>
          <a:chOff x="0" y="0"/>
          <a:chExt cx="0" cy="0"/>
        </a:xfrm>
      </p:grpSpPr>
      <p:sp>
        <p:nvSpPr>
          <p:cNvPr id="343" name="Google Shape;343;g2770e931a04_0_555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44" name="Google Shape;344;g2770e931a04_0_5554"/>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45" name="Google Shape;345;g2770e931a04_0_555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46" name="Google Shape;346;g2770e931a04_0_5554"/>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5">
    <p:bg>
      <p:bgPr>
        <a:solidFill>
          <a:schemeClr val="lt1"/>
        </a:solidFill>
      </p:bgPr>
    </p:bg>
    <p:spTree>
      <p:nvGrpSpPr>
        <p:cNvPr id="347" name="Shape 347"/>
        <p:cNvGrpSpPr/>
        <p:nvPr/>
      </p:nvGrpSpPr>
      <p:grpSpPr>
        <a:xfrm>
          <a:off x="0" y="0"/>
          <a:ext cx="0" cy="0"/>
          <a:chOff x="0" y="0"/>
          <a:chExt cx="0" cy="0"/>
        </a:xfrm>
      </p:grpSpPr>
      <p:sp>
        <p:nvSpPr>
          <p:cNvPr id="348" name="Google Shape;348;g2770e931a04_0_555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49" name="Google Shape;349;g2770e931a04_0_5559"/>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50" name="Google Shape;350;g2770e931a04_0_5559"/>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1" name="Google Shape;351;g2770e931a04_0_5559"/>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352" name="Shape 352"/>
        <p:cNvGrpSpPr/>
        <p:nvPr/>
      </p:nvGrpSpPr>
      <p:grpSpPr>
        <a:xfrm>
          <a:off x="0" y="0"/>
          <a:ext cx="0" cy="0"/>
          <a:chOff x="0" y="0"/>
          <a:chExt cx="0" cy="0"/>
        </a:xfrm>
      </p:grpSpPr>
      <p:sp>
        <p:nvSpPr>
          <p:cNvPr id="353" name="Google Shape;353;g2770e931a04_0_556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4" name="Google Shape;354;g2770e931a04_0_5564"/>
          <p:cNvSpPr txBox="1"/>
          <p:nvPr>
            <p:ph idx="1" type="body"/>
          </p:nvPr>
        </p:nvSpPr>
        <p:spPr>
          <a:xfrm>
            <a:off x="7620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6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55" name="Google Shape;355;g2770e931a04_0_5564"/>
          <p:cNvSpPr txBox="1"/>
          <p:nvPr>
            <p:ph idx="2"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56" name="Google Shape;356;g2770e931a04_0_5564"/>
          <p:cNvSpPr txBox="1"/>
          <p:nvPr>
            <p:ph idx="3" type="body"/>
          </p:nvPr>
        </p:nvSpPr>
        <p:spPr>
          <a:xfrm>
            <a:off x="44836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6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57" name="Google Shape;357;g2770e931a04_0_5564"/>
          <p:cNvSpPr txBox="1"/>
          <p:nvPr>
            <p:ph idx="4" type="subTitle"/>
          </p:nvPr>
        </p:nvSpPr>
        <p:spPr>
          <a:xfrm>
            <a:off x="786267" y="3126633"/>
            <a:ext cx="3200400" cy="6432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2000"/>
              <a:buNone/>
              <a:defRPr b="1" sz="2000"/>
            </a:lvl1pPr>
            <a:lvl2pPr lvl="1" rtl="0">
              <a:lnSpc>
                <a:spcPct val="115000"/>
              </a:lnSpc>
              <a:spcBef>
                <a:spcPts val="600"/>
              </a:spcBef>
              <a:spcAft>
                <a:spcPts val="0"/>
              </a:spcAft>
              <a:buSzPts val="1400"/>
              <a:buNone/>
              <a:defRPr/>
            </a:lvl2pPr>
            <a:lvl3pPr lvl="2" rtl="0">
              <a:lnSpc>
                <a:spcPct val="115000"/>
              </a:lnSpc>
              <a:spcBef>
                <a:spcPts val="600"/>
              </a:spcBef>
              <a:spcAft>
                <a:spcPts val="0"/>
              </a:spcAft>
              <a:buSzPts val="2000"/>
              <a:buNone/>
              <a:defRPr sz="2000"/>
            </a:lvl3pPr>
            <a:lvl4pPr lvl="3" rtl="0">
              <a:lnSpc>
                <a:spcPct val="115000"/>
              </a:lnSpc>
              <a:spcBef>
                <a:spcPts val="600"/>
              </a:spcBef>
              <a:spcAft>
                <a:spcPts val="0"/>
              </a:spcAft>
              <a:buSzPts val="2000"/>
              <a:buNone/>
              <a:defRPr sz="2000"/>
            </a:lvl4pPr>
            <a:lvl5pPr lvl="4" rtl="0">
              <a:lnSpc>
                <a:spcPct val="115000"/>
              </a:lnSpc>
              <a:spcBef>
                <a:spcPts val="600"/>
              </a:spcBef>
              <a:spcAft>
                <a:spcPts val="0"/>
              </a:spcAft>
              <a:buSzPts val="2000"/>
              <a:buNone/>
              <a:defRPr sz="2000"/>
            </a:lvl5pPr>
            <a:lvl6pPr lvl="5" rtl="0">
              <a:lnSpc>
                <a:spcPct val="115000"/>
              </a:lnSpc>
              <a:spcBef>
                <a:spcPts val="6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58" name="Google Shape;358;g2770e931a04_0_5564"/>
          <p:cNvSpPr txBox="1"/>
          <p:nvPr>
            <p:ph idx="5" type="subTitle"/>
          </p:nvPr>
        </p:nvSpPr>
        <p:spPr>
          <a:xfrm>
            <a:off x="4495800" y="3126633"/>
            <a:ext cx="3200400" cy="6432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2000"/>
              <a:buNone/>
              <a:defRPr b="1" sz="2000"/>
            </a:lvl1pPr>
            <a:lvl2pPr lvl="1" rtl="0">
              <a:lnSpc>
                <a:spcPct val="115000"/>
              </a:lnSpc>
              <a:spcBef>
                <a:spcPts val="600"/>
              </a:spcBef>
              <a:spcAft>
                <a:spcPts val="0"/>
              </a:spcAft>
              <a:buSzPts val="1400"/>
              <a:buNone/>
              <a:defRPr/>
            </a:lvl2pPr>
            <a:lvl3pPr lvl="2" rtl="0">
              <a:lnSpc>
                <a:spcPct val="115000"/>
              </a:lnSpc>
              <a:spcBef>
                <a:spcPts val="600"/>
              </a:spcBef>
              <a:spcAft>
                <a:spcPts val="0"/>
              </a:spcAft>
              <a:buSzPts val="2000"/>
              <a:buNone/>
              <a:defRPr sz="2000"/>
            </a:lvl3pPr>
            <a:lvl4pPr lvl="3" rtl="0">
              <a:lnSpc>
                <a:spcPct val="115000"/>
              </a:lnSpc>
              <a:spcBef>
                <a:spcPts val="600"/>
              </a:spcBef>
              <a:spcAft>
                <a:spcPts val="0"/>
              </a:spcAft>
              <a:buSzPts val="2000"/>
              <a:buNone/>
              <a:defRPr sz="2000"/>
            </a:lvl4pPr>
            <a:lvl5pPr lvl="4" rtl="0">
              <a:lnSpc>
                <a:spcPct val="115000"/>
              </a:lnSpc>
              <a:spcBef>
                <a:spcPts val="600"/>
              </a:spcBef>
              <a:spcAft>
                <a:spcPts val="0"/>
              </a:spcAft>
              <a:buSzPts val="2000"/>
              <a:buNone/>
              <a:defRPr sz="2000"/>
            </a:lvl5pPr>
            <a:lvl6pPr lvl="5" rtl="0">
              <a:lnSpc>
                <a:spcPct val="115000"/>
              </a:lnSpc>
              <a:spcBef>
                <a:spcPts val="6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359" name="Google Shape;359;g2770e931a04_0_5564"/>
          <p:cNvSpPr txBox="1"/>
          <p:nvPr>
            <p:ph idx="6" type="body"/>
          </p:nvPr>
        </p:nvSpPr>
        <p:spPr>
          <a:xfrm>
            <a:off x="8169800"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6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6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60" name="Google Shape;360;g2770e931a04_0_5564"/>
          <p:cNvSpPr txBox="1"/>
          <p:nvPr>
            <p:ph idx="7" type="subTitle"/>
          </p:nvPr>
        </p:nvSpPr>
        <p:spPr>
          <a:xfrm>
            <a:off x="8182000" y="3126636"/>
            <a:ext cx="3200400" cy="6432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2000"/>
              <a:buNone/>
              <a:defRPr b="1" sz="2000"/>
            </a:lvl1pPr>
            <a:lvl2pPr lvl="1" rtl="0">
              <a:lnSpc>
                <a:spcPct val="115000"/>
              </a:lnSpc>
              <a:spcBef>
                <a:spcPts val="600"/>
              </a:spcBef>
              <a:spcAft>
                <a:spcPts val="0"/>
              </a:spcAft>
              <a:buSzPts val="1400"/>
              <a:buNone/>
              <a:defRPr/>
            </a:lvl2pPr>
            <a:lvl3pPr lvl="2" rtl="0">
              <a:lnSpc>
                <a:spcPct val="115000"/>
              </a:lnSpc>
              <a:spcBef>
                <a:spcPts val="600"/>
              </a:spcBef>
              <a:spcAft>
                <a:spcPts val="0"/>
              </a:spcAft>
              <a:buSzPts val="2000"/>
              <a:buNone/>
              <a:defRPr sz="2000"/>
            </a:lvl3pPr>
            <a:lvl4pPr lvl="3" rtl="0">
              <a:lnSpc>
                <a:spcPct val="115000"/>
              </a:lnSpc>
              <a:spcBef>
                <a:spcPts val="600"/>
              </a:spcBef>
              <a:spcAft>
                <a:spcPts val="0"/>
              </a:spcAft>
              <a:buSzPts val="2000"/>
              <a:buNone/>
              <a:defRPr sz="2000"/>
            </a:lvl4pPr>
            <a:lvl5pPr lvl="4" rtl="0">
              <a:lnSpc>
                <a:spcPct val="115000"/>
              </a:lnSpc>
              <a:spcBef>
                <a:spcPts val="600"/>
              </a:spcBef>
              <a:spcAft>
                <a:spcPts val="0"/>
              </a:spcAft>
              <a:buSzPts val="2000"/>
              <a:buNone/>
              <a:defRPr sz="2000"/>
            </a:lvl5pPr>
            <a:lvl6pPr lvl="5" rtl="0">
              <a:lnSpc>
                <a:spcPct val="115000"/>
              </a:lnSpc>
              <a:spcBef>
                <a:spcPts val="6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361" name="Google Shape;361;g2770e931a04_0_5564"/>
          <p:cNvCxnSpPr/>
          <p:nvPr/>
        </p:nvCxnSpPr>
        <p:spPr>
          <a:xfrm>
            <a:off x="7935881"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362" name="Google Shape;362;g2770e931a04_0_5564"/>
          <p:cNvCxnSpPr/>
          <p:nvPr/>
        </p:nvCxnSpPr>
        <p:spPr>
          <a:xfrm>
            <a:off x="42376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63" name="Google Shape;363;g2770e931a04_0_5564"/>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6">
    <p:bg>
      <p:bgPr>
        <a:solidFill>
          <a:schemeClr val="lt1"/>
        </a:solidFill>
      </p:bgPr>
    </p:bg>
    <p:spTree>
      <p:nvGrpSpPr>
        <p:cNvPr id="364" name="Shape 364"/>
        <p:cNvGrpSpPr/>
        <p:nvPr/>
      </p:nvGrpSpPr>
      <p:grpSpPr>
        <a:xfrm>
          <a:off x="0" y="0"/>
          <a:ext cx="0" cy="0"/>
          <a:chOff x="0" y="0"/>
          <a:chExt cx="0" cy="0"/>
        </a:xfrm>
      </p:grpSpPr>
      <p:sp>
        <p:nvSpPr>
          <p:cNvPr id="365" name="Google Shape;365;g2770e931a04_0_557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6" name="Google Shape;366;g2770e931a04_0_5576"/>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67" name="Google Shape;367;g2770e931a04_0_557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68" name="Google Shape;368;g2770e931a04_0_5576"/>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OBJECT_1_7">
    <p:bg>
      <p:bgPr>
        <a:solidFill>
          <a:schemeClr val="lt1"/>
        </a:solidFill>
      </p:bgPr>
    </p:bg>
    <p:spTree>
      <p:nvGrpSpPr>
        <p:cNvPr id="369" name="Shape 369"/>
        <p:cNvGrpSpPr/>
        <p:nvPr/>
      </p:nvGrpSpPr>
      <p:grpSpPr>
        <a:xfrm>
          <a:off x="0" y="0"/>
          <a:ext cx="0" cy="0"/>
          <a:chOff x="0" y="0"/>
          <a:chExt cx="0" cy="0"/>
        </a:xfrm>
      </p:grpSpPr>
      <p:sp>
        <p:nvSpPr>
          <p:cNvPr id="370" name="Google Shape;370;g2770e931a04_0_558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71" name="Google Shape;371;g2770e931a04_0_5581"/>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72" name="Google Shape;372;g2770e931a04_0_558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73" name="Google Shape;373;g2770e931a04_0_5581"/>
          <p:cNvSpPr txBox="1"/>
          <p:nvPr>
            <p:ph idx="12" type="sldNum"/>
          </p:nvPr>
        </p:nvSpPr>
        <p:spPr>
          <a:xfrm>
            <a:off x="11100447"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1">
  <p:cSld name="OBJECT_2_1_1_2_1_1_1_1_1_1_1_2_1">
    <p:bg>
      <p:bgPr>
        <a:solidFill>
          <a:schemeClr val="dk1"/>
        </a:solidFill>
      </p:bgPr>
    </p:bg>
    <p:spTree>
      <p:nvGrpSpPr>
        <p:cNvPr id="374" name="Shape 374"/>
        <p:cNvGrpSpPr/>
        <p:nvPr/>
      </p:nvGrpSpPr>
      <p:grpSpPr>
        <a:xfrm>
          <a:off x="0" y="0"/>
          <a:ext cx="0" cy="0"/>
          <a:chOff x="0" y="0"/>
          <a:chExt cx="0" cy="0"/>
        </a:xfrm>
      </p:grpSpPr>
      <p:sp>
        <p:nvSpPr>
          <p:cNvPr id="375" name="Google Shape;375;g2770e931a04_0_5586"/>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76" name="Google Shape;376;g2770e931a04_0_5586"/>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2770e931a04_0_5586"/>
          <p:cNvSpPr txBox="1"/>
          <p:nvPr>
            <p:ph idx="12" type="sldNum"/>
          </p:nvPr>
        </p:nvSpPr>
        <p:spPr>
          <a:xfrm>
            <a:off x="10869183"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78" name="Google Shape;378;g2770e931a04_0_5586"/>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2770e931a04_0_5586"/>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2770e931a04_0_5586"/>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2770e931a04_0_5586"/>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382" name="Google Shape;382;g2770e931a04_0_5586"/>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2770e931a04_0_5586"/>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2770e931a04_0_5586"/>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OBJECT_1_8">
    <p:bg>
      <p:bgPr>
        <a:solidFill>
          <a:schemeClr val="lt1"/>
        </a:solidFill>
      </p:bgPr>
    </p:bg>
    <p:spTree>
      <p:nvGrpSpPr>
        <p:cNvPr id="385" name="Shape 385"/>
        <p:cNvGrpSpPr/>
        <p:nvPr/>
      </p:nvGrpSpPr>
      <p:grpSpPr>
        <a:xfrm>
          <a:off x="0" y="0"/>
          <a:ext cx="0" cy="0"/>
          <a:chOff x="0" y="0"/>
          <a:chExt cx="0" cy="0"/>
        </a:xfrm>
      </p:grpSpPr>
      <p:sp>
        <p:nvSpPr>
          <p:cNvPr id="386" name="Google Shape;386;g2770e931a04_0_559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87" name="Google Shape;387;g2770e931a04_0_5597"/>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88" name="Google Shape;388;g2770e931a04_0_559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89" name="Google Shape;389;g2770e931a04_0_559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1">
  <p:cSld name="OBJECT_1_7_1">
    <p:bg>
      <p:bgPr>
        <a:solidFill>
          <a:schemeClr val="lt1"/>
        </a:solidFill>
      </p:bgPr>
    </p:bg>
    <p:spTree>
      <p:nvGrpSpPr>
        <p:cNvPr id="390" name="Shape 390"/>
        <p:cNvGrpSpPr/>
        <p:nvPr/>
      </p:nvGrpSpPr>
      <p:grpSpPr>
        <a:xfrm>
          <a:off x="0" y="0"/>
          <a:ext cx="0" cy="0"/>
          <a:chOff x="0" y="0"/>
          <a:chExt cx="0" cy="0"/>
        </a:xfrm>
      </p:grpSpPr>
      <p:sp>
        <p:nvSpPr>
          <p:cNvPr id="391" name="Google Shape;391;g2770e931a04_0_560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2" name="Google Shape;392;g2770e931a04_0_5602"/>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93" name="Google Shape;393;g2770e931a04_0_5602"/>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94" name="Google Shape;394;g2770e931a04_0_5602"/>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4" showMasterSp="0">
  <p:cSld name="Divider + Photo - 4">
    <p:spTree>
      <p:nvGrpSpPr>
        <p:cNvPr id="41" name="Shape 41"/>
        <p:cNvGrpSpPr/>
        <p:nvPr/>
      </p:nvGrpSpPr>
      <p:grpSpPr>
        <a:xfrm>
          <a:off x="0" y="0"/>
          <a:ext cx="0" cy="0"/>
          <a:chOff x="0" y="0"/>
          <a:chExt cx="0" cy="0"/>
        </a:xfrm>
      </p:grpSpPr>
      <p:sp>
        <p:nvSpPr>
          <p:cNvPr id="42" name="Google Shape;42;p40"/>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3" name="Google Shape;43;p40"/>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4" name="Google Shape;44;p40"/>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395" name="Shape 395"/>
        <p:cNvGrpSpPr/>
        <p:nvPr/>
      </p:nvGrpSpPr>
      <p:grpSpPr>
        <a:xfrm>
          <a:off x="0" y="0"/>
          <a:ext cx="0" cy="0"/>
          <a:chOff x="0" y="0"/>
          <a:chExt cx="0" cy="0"/>
        </a:xfrm>
      </p:grpSpPr>
      <p:sp>
        <p:nvSpPr>
          <p:cNvPr id="396" name="Google Shape;396;g2770e931a04_0_560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97" name="Google Shape;397;g2770e931a04_0_5607"/>
          <p:cNvSpPr txBox="1"/>
          <p:nvPr>
            <p:ph idx="1" type="body"/>
          </p:nvPr>
        </p:nvSpPr>
        <p:spPr>
          <a:xfrm>
            <a:off x="460979" y="2280402"/>
            <a:ext cx="5399700" cy="38967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SzPts val="1800"/>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98" name="Google Shape;398;g2770e931a04_0_5607"/>
          <p:cNvSpPr txBox="1"/>
          <p:nvPr>
            <p:ph idx="2" type="body"/>
          </p:nvPr>
        </p:nvSpPr>
        <p:spPr>
          <a:xfrm>
            <a:off x="6321123" y="2282025"/>
            <a:ext cx="5399700" cy="38949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1000"/>
              </a:spcBef>
              <a:spcAft>
                <a:spcPts val="0"/>
              </a:spcAft>
              <a:buSzPts val="1800"/>
              <a:buChar char="▪"/>
              <a:defRPr sz="2400"/>
            </a:lvl1pPr>
            <a:lvl2pPr indent="-323850" lvl="1" marL="914400" rtl="0" algn="l">
              <a:lnSpc>
                <a:spcPct val="90000"/>
              </a:lnSpc>
              <a:spcBef>
                <a:spcPts val="500"/>
              </a:spcBef>
              <a:spcAft>
                <a:spcPts val="0"/>
              </a:spcAft>
              <a:buSzPts val="1500"/>
              <a:buChar char="▪"/>
              <a:defRPr sz="2000"/>
            </a:lvl2pPr>
            <a:lvl3pPr indent="-314325" lvl="2" marL="1371600" rtl="0" algn="l">
              <a:lnSpc>
                <a:spcPct val="90000"/>
              </a:lnSpc>
              <a:spcBef>
                <a:spcPts val="500"/>
              </a:spcBef>
              <a:spcAft>
                <a:spcPts val="0"/>
              </a:spcAft>
              <a:buSzPts val="1350"/>
              <a:buChar char="▪"/>
              <a:defRPr sz="1800"/>
            </a:lvl3pPr>
            <a:lvl4pPr indent="-304800" lvl="3" marL="1828800" rtl="0" algn="l">
              <a:lnSpc>
                <a:spcPct val="90000"/>
              </a:lnSpc>
              <a:spcBef>
                <a:spcPts val="500"/>
              </a:spcBef>
              <a:spcAft>
                <a:spcPts val="0"/>
              </a:spcAft>
              <a:buSzPts val="1200"/>
              <a:buChar char="▪"/>
              <a:defRPr sz="1600"/>
            </a:lvl4pPr>
            <a:lvl5pPr indent="-304800" lvl="4" marL="2286000" rtl="0" algn="l">
              <a:lnSpc>
                <a:spcPct val="90000"/>
              </a:lnSpc>
              <a:spcBef>
                <a:spcPts val="500"/>
              </a:spcBef>
              <a:spcAft>
                <a:spcPts val="0"/>
              </a:spcAft>
              <a:buSzPts val="1200"/>
              <a:buChar char="▪"/>
              <a:defRPr sz="16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cxnSp>
        <p:nvCxnSpPr>
          <p:cNvPr id="399" name="Google Shape;399;g2770e931a04_0_5607"/>
          <p:cNvCxnSpPr/>
          <p:nvPr/>
        </p:nvCxnSpPr>
        <p:spPr>
          <a:xfrm>
            <a:off x="5968778" y="1585913"/>
            <a:ext cx="0" cy="4590300"/>
          </a:xfrm>
          <a:prstGeom prst="straightConnector1">
            <a:avLst/>
          </a:prstGeom>
          <a:noFill/>
          <a:ln cap="flat" cmpd="sng" w="12700">
            <a:solidFill>
              <a:schemeClr val="accent5"/>
            </a:solidFill>
            <a:prstDash val="solid"/>
            <a:miter lim="800000"/>
            <a:headEnd len="sm" w="sm" type="none"/>
            <a:tailEnd len="sm" w="sm" type="none"/>
          </a:ln>
        </p:spPr>
      </p:cxnSp>
      <p:sp>
        <p:nvSpPr>
          <p:cNvPr id="400" name="Google Shape;400;g2770e931a04_0_5607"/>
          <p:cNvSpPr txBox="1"/>
          <p:nvPr>
            <p:ph idx="3" type="body"/>
          </p:nvPr>
        </p:nvSpPr>
        <p:spPr>
          <a:xfrm>
            <a:off x="6321123" y="1587535"/>
            <a:ext cx="53997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2100"/>
              <a:buNone/>
              <a:defRPr sz="2800">
                <a:solidFill>
                  <a:schemeClr val="accent5"/>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401" name="Google Shape;401;g2770e931a04_0_5607"/>
          <p:cNvSpPr txBox="1"/>
          <p:nvPr>
            <p:ph idx="4" type="body"/>
          </p:nvPr>
        </p:nvSpPr>
        <p:spPr>
          <a:xfrm>
            <a:off x="460978" y="1587535"/>
            <a:ext cx="5399700" cy="584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1000"/>
              </a:spcBef>
              <a:spcAft>
                <a:spcPts val="0"/>
              </a:spcAft>
              <a:buSzPts val="2100"/>
              <a:buNone/>
              <a:defRPr sz="2800">
                <a:solidFill>
                  <a:schemeClr val="accent5"/>
                </a:solidFill>
                <a:latin typeface="Barlow"/>
                <a:ea typeface="Barlow"/>
                <a:cs typeface="Barlow"/>
                <a:sym typeface="Barlow"/>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OBJECT_1_9">
    <p:bg>
      <p:bgPr>
        <a:solidFill>
          <a:schemeClr val="lt1"/>
        </a:solidFill>
      </p:bgPr>
    </p:bg>
    <p:spTree>
      <p:nvGrpSpPr>
        <p:cNvPr id="402" name="Shape 402"/>
        <p:cNvGrpSpPr/>
        <p:nvPr/>
      </p:nvGrpSpPr>
      <p:grpSpPr>
        <a:xfrm>
          <a:off x="0" y="0"/>
          <a:ext cx="0" cy="0"/>
          <a:chOff x="0" y="0"/>
          <a:chExt cx="0" cy="0"/>
        </a:xfrm>
      </p:grpSpPr>
      <p:sp>
        <p:nvSpPr>
          <p:cNvPr id="403" name="Google Shape;403;g2770e931a04_0_561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04" name="Google Shape;404;g2770e931a04_0_5614"/>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05" name="Google Shape;405;g2770e931a04_0_561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06" name="Google Shape;406;g2770e931a04_0_5614"/>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407" name="Shape 407"/>
        <p:cNvGrpSpPr/>
        <p:nvPr/>
      </p:nvGrpSpPr>
      <p:grpSpPr>
        <a:xfrm>
          <a:off x="0" y="0"/>
          <a:ext cx="0" cy="0"/>
          <a:chOff x="0" y="0"/>
          <a:chExt cx="0" cy="0"/>
        </a:xfrm>
      </p:grpSpPr>
      <p:sp>
        <p:nvSpPr>
          <p:cNvPr id="408" name="Google Shape;408;g2770e931a04_0_5619"/>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09" name="Google Shape;409;g2770e931a04_0_5619"/>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0" name="Google Shape;410;g2770e931a04_0_5619"/>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1" name="Google Shape;411;g2770e931a04_0_5619"/>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12" name="Google Shape;412;g2770e931a04_0_561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13" name="Google Shape;413;g2770e931a04_0_5619"/>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14" name="Google Shape;414;g2770e931a04_0_5619"/>
          <p:cNvSpPr txBox="1"/>
          <p:nvPr>
            <p:ph idx="2" type="subTitle"/>
          </p:nvPr>
        </p:nvSpPr>
        <p:spPr>
          <a:xfrm>
            <a:off x="764900" y="1988833"/>
            <a:ext cx="5112000" cy="17853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1600"/>
              <a:buNone/>
              <a:defRPr sz="1600"/>
            </a:lvl1pPr>
            <a:lvl2pPr lvl="1" rtl="0">
              <a:lnSpc>
                <a:spcPct val="115000"/>
              </a:lnSpc>
              <a:spcBef>
                <a:spcPts val="600"/>
              </a:spcBef>
              <a:spcAft>
                <a:spcPts val="0"/>
              </a:spcAft>
              <a:buClr>
                <a:schemeClr val="dk1"/>
              </a:buClr>
              <a:buSzPts val="1600"/>
              <a:buNone/>
              <a:defRPr sz="1600"/>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sp>
        <p:nvSpPr>
          <p:cNvPr id="415" name="Google Shape;415;g2770e931a04_0_5619"/>
          <p:cNvSpPr txBox="1"/>
          <p:nvPr>
            <p:ph idx="3" type="subTitle"/>
          </p:nvPr>
        </p:nvSpPr>
        <p:spPr>
          <a:xfrm>
            <a:off x="6315100" y="1988833"/>
            <a:ext cx="5112000" cy="17853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1600"/>
              <a:buNone/>
              <a:defRPr sz="1600"/>
            </a:lvl1pPr>
            <a:lvl2pPr lvl="1" rtl="0">
              <a:lnSpc>
                <a:spcPct val="115000"/>
              </a:lnSpc>
              <a:spcBef>
                <a:spcPts val="600"/>
              </a:spcBef>
              <a:spcAft>
                <a:spcPts val="0"/>
              </a:spcAft>
              <a:buClr>
                <a:schemeClr val="dk1"/>
              </a:buClr>
              <a:buSzPts val="1600"/>
              <a:buNone/>
              <a:defRPr sz="1600"/>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sp>
        <p:nvSpPr>
          <p:cNvPr id="416" name="Google Shape;416;g2770e931a04_0_5619"/>
          <p:cNvSpPr txBox="1"/>
          <p:nvPr>
            <p:ph idx="4" type="subTitle"/>
          </p:nvPr>
        </p:nvSpPr>
        <p:spPr>
          <a:xfrm>
            <a:off x="764900" y="4302068"/>
            <a:ext cx="5112000" cy="17853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1600"/>
              <a:buNone/>
              <a:defRPr sz="1600"/>
            </a:lvl1pPr>
            <a:lvl2pPr lvl="1" rtl="0">
              <a:lnSpc>
                <a:spcPct val="115000"/>
              </a:lnSpc>
              <a:spcBef>
                <a:spcPts val="600"/>
              </a:spcBef>
              <a:spcAft>
                <a:spcPts val="0"/>
              </a:spcAft>
              <a:buClr>
                <a:schemeClr val="dk1"/>
              </a:buClr>
              <a:buSzPts val="1600"/>
              <a:buNone/>
              <a:defRPr sz="1600"/>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sp>
        <p:nvSpPr>
          <p:cNvPr id="417" name="Google Shape;417;g2770e931a04_0_5619"/>
          <p:cNvSpPr txBox="1"/>
          <p:nvPr>
            <p:ph idx="5" type="subTitle"/>
          </p:nvPr>
        </p:nvSpPr>
        <p:spPr>
          <a:xfrm>
            <a:off x="6315100" y="4302068"/>
            <a:ext cx="5112000" cy="17853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1600"/>
              <a:buNone/>
              <a:defRPr sz="1600"/>
            </a:lvl1pPr>
            <a:lvl2pPr lvl="1" rtl="0">
              <a:lnSpc>
                <a:spcPct val="115000"/>
              </a:lnSpc>
              <a:spcBef>
                <a:spcPts val="600"/>
              </a:spcBef>
              <a:spcAft>
                <a:spcPts val="0"/>
              </a:spcAft>
              <a:buClr>
                <a:schemeClr val="dk1"/>
              </a:buClr>
              <a:buSzPts val="1600"/>
              <a:buNone/>
              <a:defRPr sz="1600"/>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sp>
        <p:nvSpPr>
          <p:cNvPr id="418" name="Google Shape;418;g2770e931a04_0_5619"/>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p:cSld name="OBJECT_1_5_1">
    <p:bg>
      <p:bgPr>
        <a:solidFill>
          <a:schemeClr val="lt1"/>
        </a:solidFill>
      </p:bgPr>
    </p:bg>
    <p:spTree>
      <p:nvGrpSpPr>
        <p:cNvPr id="419" name="Shape 419"/>
        <p:cNvGrpSpPr/>
        <p:nvPr/>
      </p:nvGrpSpPr>
      <p:grpSpPr>
        <a:xfrm>
          <a:off x="0" y="0"/>
          <a:ext cx="0" cy="0"/>
          <a:chOff x="0" y="0"/>
          <a:chExt cx="0" cy="0"/>
        </a:xfrm>
      </p:grpSpPr>
      <p:sp>
        <p:nvSpPr>
          <p:cNvPr id="420" name="Google Shape;420;g2770e931a04_0_563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21" name="Google Shape;421;g2770e931a04_0_5631"/>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22" name="Google Shape;422;g2770e931a04_0_563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23" name="Google Shape;423;g2770e931a04_0_5631"/>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4" name="Shape 424"/>
        <p:cNvGrpSpPr/>
        <p:nvPr/>
      </p:nvGrpSpPr>
      <p:grpSpPr>
        <a:xfrm>
          <a:off x="0" y="0"/>
          <a:ext cx="0" cy="0"/>
          <a:chOff x="0" y="0"/>
          <a:chExt cx="0" cy="0"/>
        </a:xfrm>
      </p:grpSpPr>
      <p:sp>
        <p:nvSpPr>
          <p:cNvPr id="425" name="Google Shape;425;g2770e931a04_0_5636"/>
          <p:cNvSpPr txBox="1"/>
          <p:nvPr>
            <p:ph type="title"/>
          </p:nvPr>
        </p:nvSpPr>
        <p:spPr>
          <a:xfrm>
            <a:off x="415600" y="593367"/>
            <a:ext cx="11360700" cy="763500"/>
          </a:xfrm>
          <a:prstGeom prst="rect">
            <a:avLst/>
          </a:prstGeom>
        </p:spPr>
        <p:txBody>
          <a:bodyPr anchorCtr="0" anchor="b" bIns="45700" lIns="91425" spcFirstLastPara="1" rIns="91425" wrap="square" tIns="45700">
            <a:noAutofit/>
          </a:bodyPr>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6" name="Google Shape;426;g2770e931a04_0_5636"/>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lvl1pPr indent="-311150" lvl="0" marL="457200" rtl="0">
              <a:spcBef>
                <a:spcPts val="0"/>
              </a:spcBef>
              <a:spcAft>
                <a:spcPts val="0"/>
              </a:spcAft>
              <a:buSzPts val="1300"/>
              <a:buChar char="⎻"/>
              <a:defRPr/>
            </a:lvl1pPr>
            <a:lvl2pPr indent="-317500" lvl="1" marL="914400" rtl="0">
              <a:spcBef>
                <a:spcPts val="600"/>
              </a:spcBef>
              <a:spcAft>
                <a:spcPts val="0"/>
              </a:spcAft>
              <a:buSzPts val="1400"/>
              <a:buChar char="•"/>
              <a:defRPr/>
            </a:lvl2pPr>
            <a:lvl3pPr indent="-295275" lvl="2" marL="1371600" rtl="0">
              <a:spcBef>
                <a:spcPts val="600"/>
              </a:spcBef>
              <a:spcAft>
                <a:spcPts val="0"/>
              </a:spcAft>
              <a:buSzPts val="1050"/>
              <a:buChar char="o"/>
              <a:defRPr/>
            </a:lvl3pPr>
            <a:lvl4pPr indent="-295275" lvl="3" marL="1828800" rtl="0">
              <a:spcBef>
                <a:spcPts val="600"/>
              </a:spcBef>
              <a:spcAft>
                <a:spcPts val="0"/>
              </a:spcAft>
              <a:buSzPts val="1050"/>
              <a:buChar char="▪"/>
              <a:defRPr/>
            </a:lvl4pPr>
            <a:lvl5pPr indent="-295275" lvl="4" marL="2286000" rtl="0">
              <a:spcBef>
                <a:spcPts val="600"/>
              </a:spcBef>
              <a:spcAft>
                <a:spcPts val="0"/>
              </a:spcAft>
              <a:buSzPts val="1050"/>
              <a:buChar char="⎺"/>
              <a:defRPr/>
            </a:lvl5pPr>
            <a:lvl6pPr indent="-295275" lvl="5" marL="2743200" rtl="0">
              <a:spcBef>
                <a:spcPts val="600"/>
              </a:spcBef>
              <a:spcAft>
                <a:spcPts val="0"/>
              </a:spcAft>
              <a:buSzPts val="105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427" name="Google Shape;427;g2770e931a04_0_56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7 Content A - Basic_3">
    <p:bg>
      <p:bgPr>
        <a:solidFill>
          <a:schemeClr val="lt1"/>
        </a:solidFill>
      </p:bgPr>
    </p:bg>
    <p:spTree>
      <p:nvGrpSpPr>
        <p:cNvPr id="428" name="Shape 428"/>
        <p:cNvGrpSpPr/>
        <p:nvPr/>
      </p:nvGrpSpPr>
      <p:grpSpPr>
        <a:xfrm>
          <a:off x="0" y="0"/>
          <a:ext cx="0" cy="0"/>
          <a:chOff x="0" y="0"/>
          <a:chExt cx="0" cy="0"/>
        </a:xfrm>
      </p:grpSpPr>
      <p:sp>
        <p:nvSpPr>
          <p:cNvPr id="429" name="Google Shape;429;g2770e931a04_0_564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999"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430" name="Google Shape;430;g2770e931a04_0_5640"/>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431" name="Google Shape;431;g2770e931a04_0_564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OBJECT_1_10">
    <p:bg>
      <p:bgPr>
        <a:solidFill>
          <a:schemeClr val="lt1"/>
        </a:solidFill>
      </p:bgPr>
    </p:bg>
    <p:spTree>
      <p:nvGrpSpPr>
        <p:cNvPr id="432" name="Shape 432"/>
        <p:cNvGrpSpPr/>
        <p:nvPr/>
      </p:nvGrpSpPr>
      <p:grpSpPr>
        <a:xfrm>
          <a:off x="0" y="0"/>
          <a:ext cx="0" cy="0"/>
          <a:chOff x="0" y="0"/>
          <a:chExt cx="0" cy="0"/>
        </a:xfrm>
      </p:grpSpPr>
      <p:sp>
        <p:nvSpPr>
          <p:cNvPr id="433" name="Google Shape;433;g2770e931a04_0_659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34" name="Google Shape;434;g2770e931a04_0_6592"/>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35" name="Google Shape;435;g2770e931a04_0_6592"/>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36" name="Google Shape;436;g2770e931a04_0_6592"/>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51">
    <p:bg>
      <p:bgPr>
        <a:solidFill>
          <a:schemeClr val="lt1"/>
        </a:solidFill>
      </p:bgPr>
    </p:bg>
    <p:spTree>
      <p:nvGrpSpPr>
        <p:cNvPr id="437" name="Shape 437"/>
        <p:cNvGrpSpPr/>
        <p:nvPr/>
      </p:nvGrpSpPr>
      <p:grpSpPr>
        <a:xfrm>
          <a:off x="0" y="0"/>
          <a:ext cx="0" cy="0"/>
          <a:chOff x="0" y="0"/>
          <a:chExt cx="0" cy="0"/>
        </a:xfrm>
      </p:grpSpPr>
      <p:sp>
        <p:nvSpPr>
          <p:cNvPr id="438" name="Google Shape;438;g2770e931a04_0_742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9" name="Google Shape;439;g2770e931a04_0_7422"/>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40" name="Google Shape;440;g2770e931a04_0_7422"/>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41" name="Google Shape;441;g2770e931a04_0_7422"/>
          <p:cNvSpPr txBox="1"/>
          <p:nvPr>
            <p:ph idx="12" type="sldNum"/>
          </p:nvPr>
        </p:nvSpPr>
        <p:spPr>
          <a:xfrm>
            <a:off x="10869182" y="6351634"/>
            <a:ext cx="666900" cy="524700"/>
          </a:xfrm>
          <a:prstGeom prst="rect">
            <a:avLst/>
          </a:prstGeom>
        </p:spPr>
        <p:txBody>
          <a:bodyPr anchorCtr="0" anchor="t" bIns="91425" lIns="91425" spcFirstLastPara="1" rIns="91425" wrap="square" tIns="91425">
            <a:noAutofit/>
          </a:bodyPr>
          <a:lstStyle>
            <a:lvl1pPr lvl="0" rtl="0">
              <a:buNone/>
              <a:defRPr sz="1500"/>
            </a:lvl1pPr>
            <a:lvl2pPr lvl="1" rtl="0">
              <a:buNone/>
              <a:defRPr sz="1500"/>
            </a:lvl2pPr>
            <a:lvl3pPr lvl="2" rtl="0">
              <a:buNone/>
              <a:defRPr sz="1500"/>
            </a:lvl3pPr>
            <a:lvl4pPr lvl="3" rtl="0">
              <a:buNone/>
              <a:defRPr sz="1500"/>
            </a:lvl4pPr>
            <a:lvl5pPr lvl="4" rtl="0">
              <a:buNone/>
              <a:defRPr sz="1500"/>
            </a:lvl5pPr>
            <a:lvl6pPr lvl="5" rtl="0">
              <a:buNone/>
              <a:defRPr sz="1500"/>
            </a:lvl6pPr>
            <a:lvl7pPr lvl="6" rtl="0">
              <a:buNone/>
              <a:defRPr sz="1500"/>
            </a:lvl7pPr>
            <a:lvl8pPr lvl="7" rtl="0">
              <a:buNone/>
              <a:defRPr sz="1500"/>
            </a:lvl8pPr>
            <a:lvl9pPr lvl="8" rtl="0">
              <a:buNone/>
              <a:defRPr sz="15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2">
  <p:cSld name="OBJECT_1_52">
    <p:bg>
      <p:bgPr>
        <a:solidFill>
          <a:schemeClr val="lt1"/>
        </a:solidFill>
      </p:bgPr>
    </p:bg>
    <p:spTree>
      <p:nvGrpSpPr>
        <p:cNvPr id="442" name="Shape 442"/>
        <p:cNvGrpSpPr/>
        <p:nvPr/>
      </p:nvGrpSpPr>
      <p:grpSpPr>
        <a:xfrm>
          <a:off x="0" y="0"/>
          <a:ext cx="0" cy="0"/>
          <a:chOff x="0" y="0"/>
          <a:chExt cx="0" cy="0"/>
        </a:xfrm>
      </p:grpSpPr>
      <p:sp>
        <p:nvSpPr>
          <p:cNvPr id="443" name="Google Shape;443;g2770e931a04_0_742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44" name="Google Shape;444;g2770e931a04_0_7427"/>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45" name="Google Shape;445;g2770e931a04_0_742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46" name="Google Shape;446;g2770e931a04_0_7427"/>
          <p:cNvSpPr txBox="1"/>
          <p:nvPr>
            <p:ph idx="12" type="sldNum"/>
          </p:nvPr>
        </p:nvSpPr>
        <p:spPr>
          <a:xfrm>
            <a:off x="11100446" y="6473300"/>
            <a:ext cx="324300" cy="1863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p:cSld name="OBJECT_7">
    <p:spTree>
      <p:nvGrpSpPr>
        <p:cNvPr id="447" name="Shape 447"/>
        <p:cNvGrpSpPr/>
        <p:nvPr/>
      </p:nvGrpSpPr>
      <p:grpSpPr>
        <a:xfrm>
          <a:off x="0" y="0"/>
          <a:ext cx="0" cy="0"/>
          <a:chOff x="0" y="0"/>
          <a:chExt cx="0" cy="0"/>
        </a:xfrm>
      </p:grpSpPr>
      <p:sp>
        <p:nvSpPr>
          <p:cNvPr id="448" name="Google Shape;448;g2770e931a04_0_743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49" name="Google Shape;449;g2770e931a04_0_7432"/>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50" name="Google Shape;450;g2770e931a04_0_7432"/>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5" showMasterSp="0">
  <p:cSld name="Divider + Photo - 5">
    <p:spTree>
      <p:nvGrpSpPr>
        <p:cNvPr id="45" name="Shape 45"/>
        <p:cNvGrpSpPr/>
        <p:nvPr/>
      </p:nvGrpSpPr>
      <p:grpSpPr>
        <a:xfrm>
          <a:off x="0" y="0"/>
          <a:ext cx="0" cy="0"/>
          <a:chOff x="0" y="0"/>
          <a:chExt cx="0" cy="0"/>
        </a:xfrm>
      </p:grpSpPr>
      <p:sp>
        <p:nvSpPr>
          <p:cNvPr id="46" name="Google Shape;46;p41"/>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 name="Google Shape;47;p41"/>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8" name="Google Shape;48;p41"/>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5 1">
  <p:cSld name="OBJECT_7_1">
    <p:spTree>
      <p:nvGrpSpPr>
        <p:cNvPr id="451" name="Shape 451"/>
        <p:cNvGrpSpPr/>
        <p:nvPr/>
      </p:nvGrpSpPr>
      <p:grpSpPr>
        <a:xfrm>
          <a:off x="0" y="0"/>
          <a:ext cx="0" cy="0"/>
          <a:chOff x="0" y="0"/>
          <a:chExt cx="0" cy="0"/>
        </a:xfrm>
      </p:grpSpPr>
      <p:sp>
        <p:nvSpPr>
          <p:cNvPr id="452" name="Google Shape;452;g2770e931a04_0_7436"/>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53" name="Google Shape;453;g2770e931a04_0_7436"/>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54" name="Google Shape;454;g2770e931a04_0_7436"/>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3">
  <p:cSld name="OBJECT_1_53">
    <p:bg>
      <p:bgPr>
        <a:solidFill>
          <a:schemeClr val="lt1"/>
        </a:solidFill>
      </p:bgPr>
    </p:bg>
    <p:spTree>
      <p:nvGrpSpPr>
        <p:cNvPr id="455" name="Shape 455"/>
        <p:cNvGrpSpPr/>
        <p:nvPr/>
      </p:nvGrpSpPr>
      <p:grpSpPr>
        <a:xfrm>
          <a:off x="0" y="0"/>
          <a:ext cx="0" cy="0"/>
          <a:chOff x="0" y="0"/>
          <a:chExt cx="0" cy="0"/>
        </a:xfrm>
      </p:grpSpPr>
      <p:sp>
        <p:nvSpPr>
          <p:cNvPr id="456" name="Google Shape;456;g2770e931a04_0_851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57" name="Google Shape;457;g2770e931a04_0_8518"/>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58" name="Google Shape;458;g2770e931a04_0_8518"/>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59" name="Google Shape;459;g2770e931a04_0_851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p:cSld name="7 Content A - Basic_4">
    <p:spTree>
      <p:nvGrpSpPr>
        <p:cNvPr id="460" name="Shape 460"/>
        <p:cNvGrpSpPr/>
        <p:nvPr/>
      </p:nvGrpSpPr>
      <p:grpSpPr>
        <a:xfrm>
          <a:off x="0" y="0"/>
          <a:ext cx="0" cy="0"/>
          <a:chOff x="0" y="0"/>
          <a:chExt cx="0" cy="0"/>
        </a:xfrm>
      </p:grpSpPr>
      <p:sp>
        <p:nvSpPr>
          <p:cNvPr id="461" name="Google Shape;461;g2770e931a04_0_852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462" name="Google Shape;462;g2770e931a04_0_8523"/>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463" name="Google Shape;463;g2770e931a04_0_8523"/>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464" name="Google Shape;464;g2770e931a04_0_852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6" showMasterSp="0">
  <p:cSld name="Divider + Photo - 6">
    <p:spTree>
      <p:nvGrpSpPr>
        <p:cNvPr id="49" name="Shape 49"/>
        <p:cNvGrpSpPr/>
        <p:nvPr/>
      </p:nvGrpSpPr>
      <p:grpSpPr>
        <a:xfrm>
          <a:off x="0" y="0"/>
          <a:ext cx="0" cy="0"/>
          <a:chOff x="0" y="0"/>
          <a:chExt cx="0" cy="0"/>
        </a:xfrm>
      </p:grpSpPr>
      <p:sp>
        <p:nvSpPr>
          <p:cNvPr id="50" name="Google Shape;50;p42"/>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 name="Google Shape;51;p42"/>
          <p:cNvPicPr preferRelativeResize="0"/>
          <p:nvPr/>
        </p:nvPicPr>
        <p:blipFill rotWithShape="1">
          <a:blip r:embed="rId2">
            <a:alphaModFix/>
          </a:blip>
          <a:srcRect b="0" l="0" r="0" t="0"/>
          <a:stretch/>
        </p:blipFill>
        <p:spPr>
          <a:xfrm>
            <a:off x="5886450" y="-1"/>
            <a:ext cx="6305550" cy="6858001"/>
          </a:xfrm>
          <a:prstGeom prst="rect">
            <a:avLst/>
          </a:prstGeom>
          <a:noFill/>
          <a:ln>
            <a:noFill/>
          </a:ln>
        </p:spPr>
      </p:pic>
      <p:sp>
        <p:nvSpPr>
          <p:cNvPr id="52" name="Google Shape;52;p42"/>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3" Type="http://schemas.openxmlformats.org/officeDocument/2006/relationships/theme" Target="../theme/theme1.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609600" y="365126"/>
            <a:ext cx="10924674" cy="967564"/>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accent1"/>
              </a:buClr>
              <a:buSzPts val="3600"/>
              <a:buFont typeface="Trebuchet MS"/>
              <a:buNone/>
              <a:defRPr b="1" i="0" sz="3600" u="none" cap="none" strike="noStrike">
                <a:solidFill>
                  <a:schemeClr val="accen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609600" y="1942677"/>
            <a:ext cx="10924674" cy="4234286"/>
          </a:xfrm>
          <a:prstGeom prst="rect">
            <a:avLst/>
          </a:prstGeom>
          <a:noFill/>
          <a:ln>
            <a:noFill/>
          </a:ln>
        </p:spPr>
        <p:txBody>
          <a:bodyPr anchorCtr="0" anchor="t" bIns="45700" lIns="91425" spcFirstLastPara="1" rIns="91425" wrap="square" tIns="45700">
            <a:noAutofit/>
          </a:bodyPr>
          <a:lstStyle>
            <a:lvl1pPr indent="-311150" lvl="0" marL="457200" marR="0" rtl="0" algn="l">
              <a:lnSpc>
                <a:spcPct val="114000"/>
              </a:lnSpc>
              <a:spcBef>
                <a:spcPts val="0"/>
              </a:spcBef>
              <a:spcAft>
                <a:spcPts val="0"/>
              </a:spcAft>
              <a:buClr>
                <a:schemeClr val="dk2"/>
              </a:buClr>
              <a:buSzPts val="1300"/>
              <a:buFont typeface="Arial"/>
              <a:buChar char="⎻"/>
              <a:defRPr b="0" i="0" sz="2000" u="none" cap="none" strike="noStrike">
                <a:solidFill>
                  <a:schemeClr val="dk1"/>
                </a:solidFill>
                <a:latin typeface="Trebuchet MS"/>
                <a:ea typeface="Trebuchet MS"/>
                <a:cs typeface="Trebuchet MS"/>
                <a:sym typeface="Trebuchet MS"/>
              </a:defRPr>
            </a:lvl1pPr>
            <a:lvl2pPr indent="-317500" lvl="1" marL="914400" marR="0" rtl="0" algn="l">
              <a:lnSpc>
                <a:spcPct val="114000"/>
              </a:lnSpc>
              <a:spcBef>
                <a:spcPts val="600"/>
              </a:spcBef>
              <a:spcAft>
                <a:spcPts val="0"/>
              </a:spcAft>
              <a:buClr>
                <a:schemeClr val="dk2"/>
              </a:buClr>
              <a:buSzPts val="1400"/>
              <a:buFont typeface="Arial"/>
              <a:buChar char="•"/>
              <a:defRPr b="0" i="1" sz="1400" u="none" cap="none" strike="noStrike">
                <a:solidFill>
                  <a:schemeClr val="dk1"/>
                </a:solidFill>
                <a:latin typeface="Georgia"/>
                <a:ea typeface="Georgia"/>
                <a:cs typeface="Georgia"/>
                <a:sym typeface="Georgia"/>
              </a:defRPr>
            </a:lvl2pPr>
            <a:lvl3pPr indent="-295275" lvl="2" marL="1371600" marR="0" rtl="0" algn="l">
              <a:lnSpc>
                <a:spcPct val="114000"/>
              </a:lnSpc>
              <a:spcBef>
                <a:spcPts val="600"/>
              </a:spcBef>
              <a:spcAft>
                <a:spcPts val="0"/>
              </a:spcAft>
              <a:buClr>
                <a:schemeClr val="dk2"/>
              </a:buClr>
              <a:buSzPts val="1050"/>
              <a:buFont typeface="Courier New"/>
              <a:buChar char="o"/>
              <a:defRPr b="0" i="0" sz="1050" u="none" cap="none" strike="noStrike">
                <a:solidFill>
                  <a:schemeClr val="dk1"/>
                </a:solidFill>
                <a:latin typeface="Trebuchet MS"/>
                <a:ea typeface="Trebuchet MS"/>
                <a:cs typeface="Trebuchet MS"/>
                <a:sym typeface="Trebuchet MS"/>
              </a:defRPr>
            </a:lvl3pPr>
            <a:lvl4pPr indent="-295275" lvl="3" marL="1828800" marR="0" rtl="0" algn="l">
              <a:lnSpc>
                <a:spcPct val="114000"/>
              </a:lnSpc>
              <a:spcBef>
                <a:spcPts val="600"/>
              </a:spcBef>
              <a:spcAft>
                <a:spcPts val="0"/>
              </a:spcAft>
              <a:buClr>
                <a:srgbClr val="C50E3C"/>
              </a:buClr>
              <a:buSzPts val="1050"/>
              <a:buFont typeface="Noto Sans Symbols"/>
              <a:buChar char="▪"/>
              <a:defRPr b="0" i="0" sz="1050" u="none" cap="none" strike="noStrike">
                <a:solidFill>
                  <a:schemeClr val="dk1"/>
                </a:solidFill>
                <a:latin typeface="Trebuchet MS"/>
                <a:ea typeface="Trebuchet MS"/>
                <a:cs typeface="Trebuchet MS"/>
                <a:sym typeface="Trebuchet MS"/>
              </a:defRPr>
            </a:lvl4pPr>
            <a:lvl5pPr indent="-295275" lvl="4" marL="2286000" marR="0" rtl="0" algn="l">
              <a:lnSpc>
                <a:spcPct val="114000"/>
              </a:lnSpc>
              <a:spcBef>
                <a:spcPts val="600"/>
              </a:spcBef>
              <a:spcAft>
                <a:spcPts val="0"/>
              </a:spcAft>
              <a:buClr>
                <a:schemeClr val="dk2"/>
              </a:buClr>
              <a:buSzPts val="1050"/>
              <a:buFont typeface="Noto Sans Symbols"/>
              <a:buChar char="⎺"/>
              <a:defRPr b="0" i="0" sz="1050" u="none" cap="none" strike="noStrike">
                <a:solidFill>
                  <a:schemeClr val="dk1"/>
                </a:solidFill>
                <a:latin typeface="Georgia"/>
                <a:ea typeface="Georgia"/>
                <a:cs typeface="Georgia"/>
                <a:sym typeface="Georgia"/>
              </a:defRPr>
            </a:lvl5pPr>
            <a:lvl6pPr indent="-295275" lvl="5" marL="2743200" marR="0" rtl="0" algn="l">
              <a:lnSpc>
                <a:spcPct val="90000"/>
              </a:lnSpc>
              <a:spcBef>
                <a:spcPts val="600"/>
              </a:spcBef>
              <a:spcAft>
                <a:spcPts val="0"/>
              </a:spcAft>
              <a:buClr>
                <a:schemeClr val="dk2"/>
              </a:buClr>
              <a:buSzPts val="1050"/>
              <a:buFont typeface="Noto Sans Symbols"/>
              <a:buChar char="⎺"/>
              <a:defRPr b="0" i="1" sz="1050" u="none" cap="none" strike="noStrike">
                <a:solidFill>
                  <a:schemeClr val="dk1"/>
                </a:solidFill>
                <a:latin typeface="Georgia"/>
                <a:ea typeface="Georgia"/>
                <a:cs typeface="Georgia"/>
                <a:sym typeface="Georg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3"/>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marR="0" rt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marR="0" rt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marR="0" rt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marR="0" rt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marR="0" rt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marR="0" rt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marR="0" rt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marR="0" rt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4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1.xml"/><Relationship Id="rId3" Type="http://schemas.openxmlformats.org/officeDocument/2006/relationships/chart" Target="../charts/char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 Id="rId3" Type="http://schemas.openxmlformats.org/officeDocument/2006/relationships/image" Target="../media/image65.png"/><Relationship Id="rId4" Type="http://schemas.openxmlformats.org/officeDocument/2006/relationships/image" Target="../media/image9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4.xml"/><Relationship Id="rId3" Type="http://schemas.openxmlformats.org/officeDocument/2006/relationships/image" Target="../media/image6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5.xml"/><Relationship Id="rId3" Type="http://schemas.openxmlformats.org/officeDocument/2006/relationships/image" Target="../media/image69.jpg"/><Relationship Id="rId4" Type="http://schemas.openxmlformats.org/officeDocument/2006/relationships/image" Target="../media/image66.png"/><Relationship Id="rId5"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6.xml"/><Relationship Id="rId3" Type="http://schemas.openxmlformats.org/officeDocument/2006/relationships/image" Target="../media/image70.png"/><Relationship Id="rId4" Type="http://schemas.openxmlformats.org/officeDocument/2006/relationships/image" Target="../media/image73.png"/><Relationship Id="rId5"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7.xml"/><Relationship Id="rId3" Type="http://schemas.openxmlformats.org/officeDocument/2006/relationships/image" Target="../media/image95.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xml"/><Relationship Id="rId3"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9.xml"/><Relationship Id="rId3" Type="http://schemas.openxmlformats.org/officeDocument/2006/relationships/image" Target="../media/image84.png"/><Relationship Id="rId4" Type="http://schemas.openxmlformats.org/officeDocument/2006/relationships/image" Target="../media/image78.png"/><Relationship Id="rId5" Type="http://schemas.openxmlformats.org/officeDocument/2006/relationships/image" Target="../media/image83.png"/><Relationship Id="rId6"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3.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2.png"/><Relationship Id="rId6" Type="http://schemas.openxmlformats.org/officeDocument/2006/relationships/image" Target="../media/image89.png"/><Relationship Id="rId7" Type="http://schemas.openxmlformats.org/officeDocument/2006/relationships/image" Target="../media/image86.png"/><Relationship Id="rId8" Type="http://schemas.openxmlformats.org/officeDocument/2006/relationships/image" Target="../media/image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4.xml"/><Relationship Id="rId3" Type="http://schemas.openxmlformats.org/officeDocument/2006/relationships/image" Target="../media/image87.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5.xml"/><Relationship Id="rId3" Type="http://schemas.openxmlformats.org/officeDocument/2006/relationships/image" Target="../media/image253.png"/><Relationship Id="rId4" Type="http://schemas.openxmlformats.org/officeDocument/2006/relationships/image" Target="../media/image92.png"/><Relationship Id="rId9" Type="http://schemas.openxmlformats.org/officeDocument/2006/relationships/image" Target="../media/image106.png"/><Relationship Id="rId5" Type="http://schemas.openxmlformats.org/officeDocument/2006/relationships/image" Target="../media/image100.png"/><Relationship Id="rId6" Type="http://schemas.openxmlformats.org/officeDocument/2006/relationships/image" Target="../media/image107.png"/><Relationship Id="rId7" Type="http://schemas.openxmlformats.org/officeDocument/2006/relationships/image" Target="../media/image102.png"/><Relationship Id="rId8" Type="http://schemas.openxmlformats.org/officeDocument/2006/relationships/image" Target="../media/image101.png"/><Relationship Id="rId11" Type="http://schemas.openxmlformats.org/officeDocument/2006/relationships/image" Target="../media/image99.png"/><Relationship Id="rId10" Type="http://schemas.openxmlformats.org/officeDocument/2006/relationships/image" Target="../media/image105.png"/><Relationship Id="rId12" Type="http://schemas.openxmlformats.org/officeDocument/2006/relationships/image" Target="../media/image1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6.xml"/><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1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12.png"/><Relationship Id="rId5" Type="http://schemas.openxmlformats.org/officeDocument/2006/relationships/image" Target="../media/image49.png"/><Relationship Id="rId6" Type="http://schemas.openxmlformats.org/officeDocument/2006/relationships/image" Target="../media/image109.png"/><Relationship Id="rId7" Type="http://schemas.openxmlformats.org/officeDocument/2006/relationships/image" Target="../media/image111.png"/><Relationship Id="rId8" Type="http://schemas.openxmlformats.org/officeDocument/2006/relationships/image" Target="../media/image108.png"/><Relationship Id="rId11" Type="http://schemas.openxmlformats.org/officeDocument/2006/relationships/image" Target="../media/image119.png"/><Relationship Id="rId10" Type="http://schemas.openxmlformats.org/officeDocument/2006/relationships/image" Target="../media/image114.png"/><Relationship Id="rId13" Type="http://schemas.openxmlformats.org/officeDocument/2006/relationships/image" Target="../media/image118.png"/><Relationship Id="rId12" Type="http://schemas.openxmlformats.org/officeDocument/2006/relationships/image" Target="../media/image117.png"/><Relationship Id="rId15" Type="http://schemas.openxmlformats.org/officeDocument/2006/relationships/image" Target="../media/image121.png"/><Relationship Id="rId14" Type="http://schemas.openxmlformats.org/officeDocument/2006/relationships/image" Target="../media/image116.png"/><Relationship Id="rId16" Type="http://schemas.openxmlformats.org/officeDocument/2006/relationships/image" Target="../media/image1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8.xml"/><Relationship Id="rId3" Type="http://schemas.openxmlformats.org/officeDocument/2006/relationships/image" Target="../media/image127.png"/><Relationship Id="rId4" Type="http://schemas.openxmlformats.org/officeDocument/2006/relationships/image" Target="../media/image131.png"/><Relationship Id="rId5" Type="http://schemas.openxmlformats.org/officeDocument/2006/relationships/image" Target="../media/image140.png"/><Relationship Id="rId6" Type="http://schemas.openxmlformats.org/officeDocument/2006/relationships/image" Target="../media/image139.png"/><Relationship Id="rId7" Type="http://schemas.openxmlformats.org/officeDocument/2006/relationships/image" Target="../media/image138.png"/><Relationship Id="rId8" Type="http://schemas.openxmlformats.org/officeDocument/2006/relationships/image" Target="../media/image1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9.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8.png"/><Relationship Id="rId6" Type="http://schemas.openxmlformats.org/officeDocument/2006/relationships/image" Target="../media/image1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0.xml"/><Relationship Id="rId3" Type="http://schemas.openxmlformats.org/officeDocument/2006/relationships/image" Target="../media/image126.png"/><Relationship Id="rId4" Type="http://schemas.openxmlformats.org/officeDocument/2006/relationships/image" Target="../media/image132.png"/><Relationship Id="rId5" Type="http://schemas.openxmlformats.org/officeDocument/2006/relationships/image" Target="../media/image135.png"/><Relationship Id="rId6" Type="http://schemas.openxmlformats.org/officeDocument/2006/relationships/image" Target="../media/image134.png"/></Relationships>
</file>

<file path=ppt/slides/_rels/slide31.xml.rels><?xml version="1.0" encoding="UTF-8" standalone="yes"?><Relationships xmlns="http://schemas.openxmlformats.org/package/2006/relationships"><Relationship Id="rId40" Type="http://schemas.openxmlformats.org/officeDocument/2006/relationships/image" Target="../media/image166.png"/><Relationship Id="rId42" Type="http://schemas.openxmlformats.org/officeDocument/2006/relationships/image" Target="../media/image170.png"/><Relationship Id="rId41" Type="http://schemas.openxmlformats.org/officeDocument/2006/relationships/image" Target="../media/image171.png"/><Relationship Id="rId44" Type="http://schemas.openxmlformats.org/officeDocument/2006/relationships/image" Target="../media/image174.png"/><Relationship Id="rId43" Type="http://schemas.openxmlformats.org/officeDocument/2006/relationships/image" Target="../media/image172.png"/><Relationship Id="rId46" Type="http://schemas.openxmlformats.org/officeDocument/2006/relationships/image" Target="../media/image176.png"/><Relationship Id="rId45" Type="http://schemas.openxmlformats.org/officeDocument/2006/relationships/image" Target="../media/image178.png"/><Relationship Id="rId1" Type="http://schemas.openxmlformats.org/officeDocument/2006/relationships/slideLayout" Target="../slideLayouts/slideLayout66.xml"/><Relationship Id="rId2" Type="http://schemas.openxmlformats.org/officeDocument/2006/relationships/notesSlide" Target="../notesSlides/notesSlide31.xml"/><Relationship Id="rId3" Type="http://schemas.openxmlformats.org/officeDocument/2006/relationships/image" Target="../media/image133.png"/><Relationship Id="rId4" Type="http://schemas.openxmlformats.org/officeDocument/2006/relationships/image" Target="../media/image137.png"/><Relationship Id="rId9" Type="http://schemas.openxmlformats.org/officeDocument/2006/relationships/image" Target="../media/image175.png"/><Relationship Id="rId48" Type="http://schemas.openxmlformats.org/officeDocument/2006/relationships/image" Target="../media/image180.png"/><Relationship Id="rId47" Type="http://schemas.openxmlformats.org/officeDocument/2006/relationships/image" Target="../media/image173.png"/><Relationship Id="rId5" Type="http://schemas.openxmlformats.org/officeDocument/2006/relationships/image" Target="../media/image206.png"/><Relationship Id="rId6" Type="http://schemas.openxmlformats.org/officeDocument/2006/relationships/image" Target="../media/image136.png"/><Relationship Id="rId7" Type="http://schemas.openxmlformats.org/officeDocument/2006/relationships/image" Target="../media/image186.png"/><Relationship Id="rId8" Type="http://schemas.openxmlformats.org/officeDocument/2006/relationships/image" Target="../media/image149.png"/><Relationship Id="rId31" Type="http://schemas.openxmlformats.org/officeDocument/2006/relationships/image" Target="../media/image162.png"/><Relationship Id="rId30" Type="http://schemas.openxmlformats.org/officeDocument/2006/relationships/image" Target="../media/image165.png"/><Relationship Id="rId33" Type="http://schemas.openxmlformats.org/officeDocument/2006/relationships/image" Target="../media/image238.png"/><Relationship Id="rId32" Type="http://schemas.openxmlformats.org/officeDocument/2006/relationships/image" Target="../media/image163.png"/><Relationship Id="rId35" Type="http://schemas.openxmlformats.org/officeDocument/2006/relationships/image" Target="../media/image169.png"/><Relationship Id="rId34" Type="http://schemas.openxmlformats.org/officeDocument/2006/relationships/image" Target="../media/image222.png"/><Relationship Id="rId37" Type="http://schemas.openxmlformats.org/officeDocument/2006/relationships/image" Target="../media/image223.png"/><Relationship Id="rId36" Type="http://schemas.openxmlformats.org/officeDocument/2006/relationships/image" Target="../media/image189.png"/><Relationship Id="rId39" Type="http://schemas.openxmlformats.org/officeDocument/2006/relationships/image" Target="../media/image167.png"/><Relationship Id="rId38" Type="http://schemas.openxmlformats.org/officeDocument/2006/relationships/image" Target="../media/image168.png"/><Relationship Id="rId20" Type="http://schemas.openxmlformats.org/officeDocument/2006/relationships/image" Target="../media/image150.png"/><Relationship Id="rId22" Type="http://schemas.openxmlformats.org/officeDocument/2006/relationships/image" Target="../media/image153.png"/><Relationship Id="rId21" Type="http://schemas.openxmlformats.org/officeDocument/2006/relationships/image" Target="../media/image152.png"/><Relationship Id="rId24" Type="http://schemas.openxmlformats.org/officeDocument/2006/relationships/image" Target="../media/image154.png"/><Relationship Id="rId23" Type="http://schemas.openxmlformats.org/officeDocument/2006/relationships/image" Target="../media/image156.png"/><Relationship Id="rId26" Type="http://schemas.openxmlformats.org/officeDocument/2006/relationships/image" Target="../media/image159.png"/><Relationship Id="rId25" Type="http://schemas.openxmlformats.org/officeDocument/2006/relationships/image" Target="../media/image155.png"/><Relationship Id="rId28" Type="http://schemas.openxmlformats.org/officeDocument/2006/relationships/image" Target="../media/image160.png"/><Relationship Id="rId27" Type="http://schemas.openxmlformats.org/officeDocument/2006/relationships/image" Target="../media/image157.png"/><Relationship Id="rId29" Type="http://schemas.openxmlformats.org/officeDocument/2006/relationships/image" Target="../media/image161.png"/><Relationship Id="rId11" Type="http://schemas.openxmlformats.org/officeDocument/2006/relationships/image" Target="../media/image144.png"/><Relationship Id="rId10" Type="http://schemas.openxmlformats.org/officeDocument/2006/relationships/image" Target="../media/image145.png"/><Relationship Id="rId13" Type="http://schemas.openxmlformats.org/officeDocument/2006/relationships/image" Target="../media/image143.png"/><Relationship Id="rId12" Type="http://schemas.openxmlformats.org/officeDocument/2006/relationships/image" Target="../media/image142.png"/><Relationship Id="rId15" Type="http://schemas.openxmlformats.org/officeDocument/2006/relationships/image" Target="../media/image141.png"/><Relationship Id="rId14" Type="http://schemas.openxmlformats.org/officeDocument/2006/relationships/image" Target="../media/image148.png"/><Relationship Id="rId17" Type="http://schemas.openxmlformats.org/officeDocument/2006/relationships/image" Target="../media/image146.png"/><Relationship Id="rId16" Type="http://schemas.openxmlformats.org/officeDocument/2006/relationships/image" Target="../media/image147.png"/><Relationship Id="rId19" Type="http://schemas.openxmlformats.org/officeDocument/2006/relationships/image" Target="../media/image158.png"/><Relationship Id="rId18" Type="http://schemas.openxmlformats.org/officeDocument/2006/relationships/image" Target="../media/image1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5.xml"/><Relationship Id="rId3" Type="http://schemas.openxmlformats.org/officeDocument/2006/relationships/image" Target="../media/image79.png"/><Relationship Id="rId4" Type="http://schemas.openxmlformats.org/officeDocument/2006/relationships/image" Target="../media/image80.png"/><Relationship Id="rId9" Type="http://schemas.openxmlformats.org/officeDocument/2006/relationships/image" Target="../media/image184.png"/><Relationship Id="rId5" Type="http://schemas.openxmlformats.org/officeDocument/2006/relationships/image" Target="../media/image82.png"/><Relationship Id="rId6" Type="http://schemas.openxmlformats.org/officeDocument/2006/relationships/image" Target="../media/image89.png"/><Relationship Id="rId7" Type="http://schemas.openxmlformats.org/officeDocument/2006/relationships/image" Target="../media/image86.png"/><Relationship Id="rId8" Type="http://schemas.openxmlformats.org/officeDocument/2006/relationships/image" Target="../media/image188.png"/><Relationship Id="rId20" Type="http://schemas.openxmlformats.org/officeDocument/2006/relationships/image" Target="../media/image195.png"/><Relationship Id="rId11" Type="http://schemas.openxmlformats.org/officeDocument/2006/relationships/image" Target="../media/image104.png"/><Relationship Id="rId10" Type="http://schemas.openxmlformats.org/officeDocument/2006/relationships/image" Target="../media/image183.png"/><Relationship Id="rId13" Type="http://schemas.openxmlformats.org/officeDocument/2006/relationships/image" Target="../media/image49.png"/><Relationship Id="rId12" Type="http://schemas.openxmlformats.org/officeDocument/2006/relationships/image" Target="../media/image103.png"/><Relationship Id="rId15" Type="http://schemas.openxmlformats.org/officeDocument/2006/relationships/image" Target="../media/image111.png"/><Relationship Id="rId14" Type="http://schemas.openxmlformats.org/officeDocument/2006/relationships/image" Target="../media/image109.png"/><Relationship Id="rId17" Type="http://schemas.openxmlformats.org/officeDocument/2006/relationships/image" Target="../media/image112.png"/><Relationship Id="rId16" Type="http://schemas.openxmlformats.org/officeDocument/2006/relationships/image" Target="../media/image108.png"/><Relationship Id="rId19" Type="http://schemas.openxmlformats.org/officeDocument/2006/relationships/image" Target="../media/image44.png"/><Relationship Id="rId18" Type="http://schemas.openxmlformats.org/officeDocument/2006/relationships/image" Target="../media/image19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9.xml"/><Relationship Id="rId3" Type="http://schemas.openxmlformats.org/officeDocument/2006/relationships/image" Target="../media/image1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0.xml"/><Relationship Id="rId3" Type="http://schemas.openxmlformats.org/officeDocument/2006/relationships/image" Target="../media/image20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41.xml"/><Relationship Id="rId3" Type="http://schemas.openxmlformats.org/officeDocument/2006/relationships/image" Target="../media/image20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5.xml"/><Relationship Id="rId3" Type="http://schemas.openxmlformats.org/officeDocument/2006/relationships/image" Target="../media/image199.png"/><Relationship Id="rId4" Type="http://schemas.openxmlformats.org/officeDocument/2006/relationships/image" Target="../media/image1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23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5.xml"/><Relationship Id="rId3" Type="http://schemas.openxmlformats.org/officeDocument/2006/relationships/image" Target="../media/image214.png"/><Relationship Id="rId4" Type="http://schemas.openxmlformats.org/officeDocument/2006/relationships/image" Target="../media/image204.png"/><Relationship Id="rId5" Type="http://schemas.openxmlformats.org/officeDocument/2006/relationships/image" Target="../media/image202.png"/><Relationship Id="rId6" Type="http://schemas.openxmlformats.org/officeDocument/2006/relationships/image" Target="../media/image2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6.xml"/><Relationship Id="rId3" Type="http://schemas.openxmlformats.org/officeDocument/2006/relationships/image" Target="../media/image209.png"/><Relationship Id="rId4" Type="http://schemas.openxmlformats.org/officeDocument/2006/relationships/image" Target="../media/image205.png"/><Relationship Id="rId9" Type="http://schemas.openxmlformats.org/officeDocument/2006/relationships/image" Target="../media/image208.png"/><Relationship Id="rId5" Type="http://schemas.openxmlformats.org/officeDocument/2006/relationships/image" Target="../media/image207.png"/><Relationship Id="rId6" Type="http://schemas.openxmlformats.org/officeDocument/2006/relationships/image" Target="../media/image213.png"/><Relationship Id="rId7" Type="http://schemas.openxmlformats.org/officeDocument/2006/relationships/image" Target="../media/image215.png"/><Relationship Id="rId8" Type="http://schemas.openxmlformats.org/officeDocument/2006/relationships/image" Target="../media/image211.png"/><Relationship Id="rId20" Type="http://schemas.openxmlformats.org/officeDocument/2006/relationships/image" Target="../media/image236.png"/><Relationship Id="rId22" Type="http://schemas.openxmlformats.org/officeDocument/2006/relationships/image" Target="../media/image220.png"/><Relationship Id="rId21" Type="http://schemas.openxmlformats.org/officeDocument/2006/relationships/image" Target="../media/image225.png"/><Relationship Id="rId24" Type="http://schemas.openxmlformats.org/officeDocument/2006/relationships/image" Target="../media/image245.png"/><Relationship Id="rId23" Type="http://schemas.openxmlformats.org/officeDocument/2006/relationships/image" Target="../media/image230.png"/><Relationship Id="rId26" Type="http://schemas.openxmlformats.org/officeDocument/2006/relationships/image" Target="../media/image241.png"/><Relationship Id="rId25" Type="http://schemas.openxmlformats.org/officeDocument/2006/relationships/image" Target="../media/image228.png"/><Relationship Id="rId11" Type="http://schemas.openxmlformats.org/officeDocument/2006/relationships/image" Target="../media/image212.png"/><Relationship Id="rId10" Type="http://schemas.openxmlformats.org/officeDocument/2006/relationships/image" Target="../media/image232.png"/><Relationship Id="rId13" Type="http://schemas.openxmlformats.org/officeDocument/2006/relationships/image" Target="../media/image218.png"/><Relationship Id="rId12" Type="http://schemas.openxmlformats.org/officeDocument/2006/relationships/image" Target="../media/image216.png"/><Relationship Id="rId15" Type="http://schemas.openxmlformats.org/officeDocument/2006/relationships/image" Target="../media/image217.png"/><Relationship Id="rId14" Type="http://schemas.openxmlformats.org/officeDocument/2006/relationships/image" Target="../media/image229.png"/><Relationship Id="rId17" Type="http://schemas.openxmlformats.org/officeDocument/2006/relationships/image" Target="../media/image233.png"/><Relationship Id="rId16" Type="http://schemas.openxmlformats.org/officeDocument/2006/relationships/image" Target="../media/image221.png"/><Relationship Id="rId19" Type="http://schemas.openxmlformats.org/officeDocument/2006/relationships/image" Target="../media/image226.png"/><Relationship Id="rId18" Type="http://schemas.openxmlformats.org/officeDocument/2006/relationships/image" Target="../media/image2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57.xml"/><Relationship Id="rId3" Type="http://schemas.openxmlformats.org/officeDocument/2006/relationships/image" Target="../media/image205.png"/><Relationship Id="rId4" Type="http://schemas.openxmlformats.org/officeDocument/2006/relationships/image" Target="../media/image207.png"/><Relationship Id="rId9" Type="http://schemas.openxmlformats.org/officeDocument/2006/relationships/image" Target="../media/image232.png"/><Relationship Id="rId5" Type="http://schemas.openxmlformats.org/officeDocument/2006/relationships/image" Target="../media/image213.png"/><Relationship Id="rId6" Type="http://schemas.openxmlformats.org/officeDocument/2006/relationships/image" Target="../media/image215.png"/><Relationship Id="rId7" Type="http://schemas.openxmlformats.org/officeDocument/2006/relationships/image" Target="../media/image211.png"/><Relationship Id="rId8" Type="http://schemas.openxmlformats.org/officeDocument/2006/relationships/image" Target="../media/image20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58.xml"/><Relationship Id="rId3" Type="http://schemas.openxmlformats.org/officeDocument/2006/relationships/image" Target="../media/image209.png"/><Relationship Id="rId4" Type="http://schemas.openxmlformats.org/officeDocument/2006/relationships/image" Target="../media/image217.png"/><Relationship Id="rId9" Type="http://schemas.openxmlformats.org/officeDocument/2006/relationships/image" Target="../media/image216.png"/><Relationship Id="rId5" Type="http://schemas.openxmlformats.org/officeDocument/2006/relationships/image" Target="../media/image221.png"/><Relationship Id="rId6" Type="http://schemas.openxmlformats.org/officeDocument/2006/relationships/image" Target="../media/image233.png"/><Relationship Id="rId7" Type="http://schemas.openxmlformats.org/officeDocument/2006/relationships/image" Target="../media/image224.png"/><Relationship Id="rId8" Type="http://schemas.openxmlformats.org/officeDocument/2006/relationships/image" Target="../media/image212.png"/><Relationship Id="rId11" Type="http://schemas.openxmlformats.org/officeDocument/2006/relationships/image" Target="../media/image229.png"/><Relationship Id="rId10" Type="http://schemas.openxmlformats.org/officeDocument/2006/relationships/image" Target="../media/image218.png"/><Relationship Id="rId13" Type="http://schemas.openxmlformats.org/officeDocument/2006/relationships/image" Target="../media/image228.png"/><Relationship Id="rId12" Type="http://schemas.openxmlformats.org/officeDocument/2006/relationships/image" Target="../media/image2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59.xml"/><Relationship Id="rId3" Type="http://schemas.openxmlformats.org/officeDocument/2006/relationships/image" Target="../media/image288.png"/><Relationship Id="rId4" Type="http://schemas.openxmlformats.org/officeDocument/2006/relationships/image" Target="../media/image275.png"/><Relationship Id="rId5" Type="http://schemas.openxmlformats.org/officeDocument/2006/relationships/image" Target="../media/image2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3.png"/><Relationship Id="rId9" Type="http://schemas.openxmlformats.org/officeDocument/2006/relationships/image" Target="../media/image24.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25.png"/><Relationship Id="rId11" Type="http://schemas.openxmlformats.org/officeDocument/2006/relationships/image" Target="../media/image30.png"/><Relationship Id="rId10" Type="http://schemas.openxmlformats.org/officeDocument/2006/relationships/image" Target="../media/image26.png"/><Relationship Id="rId13" Type="http://schemas.openxmlformats.org/officeDocument/2006/relationships/image" Target="../media/image29.png"/><Relationship Id="rId12" Type="http://schemas.openxmlformats.org/officeDocument/2006/relationships/image" Target="../media/image32.png"/><Relationship Id="rId15" Type="http://schemas.openxmlformats.org/officeDocument/2006/relationships/image" Target="../media/image31.png"/><Relationship Id="rId14" Type="http://schemas.openxmlformats.org/officeDocument/2006/relationships/image" Target="../media/image28.png"/><Relationship Id="rId17" Type="http://schemas.openxmlformats.org/officeDocument/2006/relationships/image" Target="../media/image33.png"/><Relationship Id="rId16" Type="http://schemas.openxmlformats.org/officeDocument/2006/relationships/image" Target="../media/image35.png"/><Relationship Id="rId19" Type="http://schemas.openxmlformats.org/officeDocument/2006/relationships/image" Target="../media/image39.png"/><Relationship Id="rId18"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0.xml"/><Relationship Id="rId3" Type="http://schemas.openxmlformats.org/officeDocument/2006/relationships/image" Target="../media/image2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1.xml"/><Relationship Id="rId3" Type="http://schemas.openxmlformats.org/officeDocument/2006/relationships/image" Target="../media/image26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2.xml"/><Relationship Id="rId3" Type="http://schemas.openxmlformats.org/officeDocument/2006/relationships/image" Target="../media/image2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3.xml"/><Relationship Id="rId3" Type="http://schemas.openxmlformats.org/officeDocument/2006/relationships/image" Target="../media/image276.png"/><Relationship Id="rId4" Type="http://schemas.openxmlformats.org/officeDocument/2006/relationships/image" Target="../media/image252.png"/><Relationship Id="rId5" Type="http://schemas.openxmlformats.org/officeDocument/2006/relationships/image" Target="../media/image250.png"/><Relationship Id="rId6" Type="http://schemas.openxmlformats.org/officeDocument/2006/relationships/image" Target="../media/image258.png"/><Relationship Id="rId7" Type="http://schemas.openxmlformats.org/officeDocument/2006/relationships/image" Target="../media/image2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4.xml"/><Relationship Id="rId3" Type="http://schemas.openxmlformats.org/officeDocument/2006/relationships/image" Target="../media/image2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5.xml"/><Relationship Id="rId3" Type="http://schemas.openxmlformats.org/officeDocument/2006/relationships/image" Target="../media/image2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6.xml"/><Relationship Id="rId3" Type="http://schemas.openxmlformats.org/officeDocument/2006/relationships/image" Target="../media/image2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7.xml"/><Relationship Id="rId3" Type="http://schemas.openxmlformats.org/officeDocument/2006/relationships/image" Target="../media/image2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8.xml"/><Relationship Id="rId3" Type="http://schemas.openxmlformats.org/officeDocument/2006/relationships/image" Target="../media/image273.g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9.xml"/><Relationship Id="rId3" Type="http://schemas.openxmlformats.org/officeDocument/2006/relationships/image" Target="../media/image27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0.xml"/><Relationship Id="rId3" Type="http://schemas.openxmlformats.org/officeDocument/2006/relationships/image" Target="../media/image279.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3.xml"/><Relationship Id="rId3" Type="http://schemas.openxmlformats.org/officeDocument/2006/relationships/image" Target="../media/image255.png"/><Relationship Id="rId4" Type="http://schemas.openxmlformats.org/officeDocument/2006/relationships/image" Target="../media/image2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61.png"/><Relationship Id="rId4" Type="http://schemas.openxmlformats.org/officeDocument/2006/relationships/image" Target="../media/image259.png"/><Relationship Id="rId9" Type="http://schemas.openxmlformats.org/officeDocument/2006/relationships/image" Target="../media/image266.png"/><Relationship Id="rId5" Type="http://schemas.openxmlformats.org/officeDocument/2006/relationships/image" Target="../media/image264.png"/><Relationship Id="rId6" Type="http://schemas.openxmlformats.org/officeDocument/2006/relationships/image" Target="../media/image272.png"/><Relationship Id="rId7" Type="http://schemas.openxmlformats.org/officeDocument/2006/relationships/image" Target="../media/image262.png"/><Relationship Id="rId8" Type="http://schemas.openxmlformats.org/officeDocument/2006/relationships/image" Target="../media/image263.png"/><Relationship Id="rId11" Type="http://schemas.openxmlformats.org/officeDocument/2006/relationships/image" Target="../media/image267.png"/><Relationship Id="rId10" Type="http://schemas.openxmlformats.org/officeDocument/2006/relationships/image" Target="../media/image265.png"/><Relationship Id="rId13" Type="http://schemas.openxmlformats.org/officeDocument/2006/relationships/image" Target="../media/image271.png"/><Relationship Id="rId12" Type="http://schemas.openxmlformats.org/officeDocument/2006/relationships/image" Target="../media/image269.png"/><Relationship Id="rId15" Type="http://schemas.openxmlformats.org/officeDocument/2006/relationships/image" Target="../media/image277.png"/><Relationship Id="rId14" Type="http://schemas.openxmlformats.org/officeDocument/2006/relationships/image" Target="../media/image27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76.xml"/><Relationship Id="rId3" Type="http://schemas.openxmlformats.org/officeDocument/2006/relationships/image" Target="../media/image27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7.xml"/><Relationship Id="rId3" Type="http://schemas.openxmlformats.org/officeDocument/2006/relationships/image" Target="../media/image2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8.xml"/><Relationship Id="rId3" Type="http://schemas.openxmlformats.org/officeDocument/2006/relationships/image" Target="../media/image28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79.xml"/><Relationship Id="rId3" Type="http://schemas.openxmlformats.org/officeDocument/2006/relationships/image" Target="../media/image281.png"/><Relationship Id="rId4" Type="http://schemas.openxmlformats.org/officeDocument/2006/relationships/image" Target="../media/image2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38.png"/><Relationship Id="rId5" Type="http://schemas.openxmlformats.org/officeDocument/2006/relationships/image" Target="../media/image45.png"/><Relationship Id="rId6" Type="http://schemas.openxmlformats.org/officeDocument/2006/relationships/image" Target="../media/image4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80.xml"/><Relationship Id="rId3" Type="http://schemas.openxmlformats.org/officeDocument/2006/relationships/image" Target="../media/image2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36.png"/><Relationship Id="rId9" Type="http://schemas.openxmlformats.org/officeDocument/2006/relationships/image" Target="../media/image125.png"/><Relationship Id="rId5" Type="http://schemas.openxmlformats.org/officeDocument/2006/relationships/image" Target="../media/image22.png"/><Relationship Id="rId6" Type="http://schemas.openxmlformats.org/officeDocument/2006/relationships/image" Target="../media/image42.png"/><Relationship Id="rId7" Type="http://schemas.openxmlformats.org/officeDocument/2006/relationships/image" Target="../media/image96.png"/><Relationship Id="rId8" Type="http://schemas.openxmlformats.org/officeDocument/2006/relationships/image" Target="../media/image130.png"/><Relationship Id="rId20" Type="http://schemas.openxmlformats.org/officeDocument/2006/relationships/image" Target="../media/image53.png"/><Relationship Id="rId22" Type="http://schemas.openxmlformats.org/officeDocument/2006/relationships/image" Target="../media/image290.gif"/><Relationship Id="rId21" Type="http://schemas.openxmlformats.org/officeDocument/2006/relationships/image" Target="../media/image54.png"/><Relationship Id="rId24" Type="http://schemas.openxmlformats.org/officeDocument/2006/relationships/image" Target="../media/image59.png"/><Relationship Id="rId23" Type="http://schemas.openxmlformats.org/officeDocument/2006/relationships/image" Target="../media/image56.png"/><Relationship Id="rId11" Type="http://schemas.openxmlformats.org/officeDocument/2006/relationships/image" Target="../media/image57.png"/><Relationship Id="rId10" Type="http://schemas.openxmlformats.org/officeDocument/2006/relationships/image" Target="../media/image164.png"/><Relationship Id="rId13" Type="http://schemas.openxmlformats.org/officeDocument/2006/relationships/image" Target="../media/image50.png"/><Relationship Id="rId12" Type="http://schemas.openxmlformats.org/officeDocument/2006/relationships/image" Target="../media/image51.png"/><Relationship Id="rId15" Type="http://schemas.openxmlformats.org/officeDocument/2006/relationships/image" Target="../media/image44.png"/><Relationship Id="rId14" Type="http://schemas.openxmlformats.org/officeDocument/2006/relationships/image" Target="../media/image46.png"/><Relationship Id="rId17" Type="http://schemas.openxmlformats.org/officeDocument/2006/relationships/image" Target="../media/image48.png"/><Relationship Id="rId16" Type="http://schemas.openxmlformats.org/officeDocument/2006/relationships/image" Target="../media/image49.png"/><Relationship Id="rId19" Type="http://schemas.openxmlformats.org/officeDocument/2006/relationships/image" Target="../media/image52.png"/><Relationship Id="rId18" Type="http://schemas.openxmlformats.org/officeDocument/2006/relationships/image" Target="../media/image5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1"/>
          <p:cNvSpPr txBox="1"/>
          <p:nvPr>
            <p:ph type="ctrTitle"/>
          </p:nvPr>
        </p:nvSpPr>
        <p:spPr>
          <a:xfrm>
            <a:off x="609600" y="1880605"/>
            <a:ext cx="10058400"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5000"/>
              <a:buFont typeface="Trebuchet MS"/>
              <a:buNone/>
            </a:pPr>
            <a:r>
              <a:rPr lang="en-US">
                <a:latin typeface="Trebuchet MS"/>
                <a:ea typeface="Trebuchet MS"/>
                <a:cs typeface="Trebuchet MS"/>
                <a:sym typeface="Trebuchet MS"/>
              </a:rPr>
              <a:t>3b. Develop DE workflow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g2770e931a04_0_86"/>
          <p:cNvSpPr txBox="1"/>
          <p:nvPr>
            <p:ph type="title"/>
          </p:nvPr>
        </p:nvSpPr>
        <p:spPr>
          <a:xfrm>
            <a:off x="749425"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Delta Live Tables</a:t>
            </a:r>
            <a:endParaRPr/>
          </a:p>
        </p:txBody>
      </p:sp>
      <p:sp>
        <p:nvSpPr>
          <p:cNvPr id="783" name="Google Shape;783;g2770e931a04_0_86"/>
          <p:cNvSpPr txBox="1"/>
          <p:nvPr>
            <p:ph idx="12" type="sldNum"/>
          </p:nvPr>
        </p:nvSpPr>
        <p:spPr>
          <a:xfrm>
            <a:off x="11100332"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784" name="Google Shape;784;g2770e931a04_0_86"/>
          <p:cNvGrpSpPr/>
          <p:nvPr/>
        </p:nvGrpSpPr>
        <p:grpSpPr>
          <a:xfrm>
            <a:off x="673252" y="2922800"/>
            <a:ext cx="4753726" cy="2374350"/>
            <a:chOff x="673050" y="2551800"/>
            <a:chExt cx="4752300" cy="2374350"/>
          </a:xfrm>
        </p:grpSpPr>
        <p:sp>
          <p:nvSpPr>
            <p:cNvPr id="785" name="Google Shape;785;g2770e931a04_0_86"/>
            <p:cNvSpPr txBox="1"/>
            <p:nvPr/>
          </p:nvSpPr>
          <p:spPr>
            <a:xfrm>
              <a:off x="673050" y="2551800"/>
              <a:ext cx="4752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3"/>
                  </a:solidFill>
                  <a:latin typeface="Consolas"/>
                  <a:ea typeface="Consolas"/>
                  <a:cs typeface="Consolas"/>
                  <a:sym typeface="Consolas"/>
                </a:rPr>
                <a:t>CREATE STREAMING TABLE</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raw_data</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AS</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SELECT *</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FROM</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cloud_files ("/raw_data", "json")</a:t>
              </a:r>
              <a:endParaRPr b="1" sz="1700">
                <a:solidFill>
                  <a:schemeClr val="dk1"/>
                </a:solidFill>
                <a:latin typeface="Consolas"/>
                <a:ea typeface="Consolas"/>
                <a:cs typeface="Consolas"/>
                <a:sym typeface="Consolas"/>
              </a:endParaRPr>
            </a:p>
          </p:txBody>
        </p:sp>
        <p:sp>
          <p:nvSpPr>
            <p:cNvPr id="786" name="Google Shape;786;g2770e931a04_0_86"/>
            <p:cNvSpPr txBox="1"/>
            <p:nvPr/>
          </p:nvSpPr>
          <p:spPr>
            <a:xfrm>
              <a:off x="673050" y="3956550"/>
              <a:ext cx="4752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3"/>
                  </a:solidFill>
                  <a:latin typeface="Consolas"/>
                  <a:ea typeface="Consolas"/>
                  <a:cs typeface="Consolas"/>
                  <a:sym typeface="Consolas"/>
                </a:rPr>
                <a:t>CREATE MATERIALIZED VIEW</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clean_data</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AS</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SELECT …</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FROM LIVE</a:t>
              </a:r>
              <a:r>
                <a:rPr b="1" lang="en-US" sz="1700">
                  <a:solidFill>
                    <a:schemeClr val="dk1"/>
                  </a:solidFill>
                  <a:latin typeface="Consolas"/>
                  <a:ea typeface="Consolas"/>
                  <a:cs typeface="Consolas"/>
                  <a:sym typeface="Consolas"/>
                </a:rPr>
                <a:t>.raw_data</a:t>
              </a:r>
              <a:endParaRPr b="1" sz="1700">
                <a:solidFill>
                  <a:schemeClr val="dk1"/>
                </a:solidFill>
                <a:latin typeface="Consolas"/>
                <a:ea typeface="Consolas"/>
                <a:cs typeface="Consolas"/>
                <a:sym typeface="Consolas"/>
              </a:endParaRPr>
            </a:p>
          </p:txBody>
        </p:sp>
      </p:grpSp>
      <p:sp>
        <p:nvSpPr>
          <p:cNvPr id="787" name="Google Shape;787;g2770e931a04_0_86"/>
          <p:cNvSpPr txBox="1"/>
          <p:nvPr>
            <p:ph idx="1" type="subTitle"/>
          </p:nvPr>
        </p:nvSpPr>
        <p:spPr>
          <a:xfrm>
            <a:off x="764992"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chemeClr val="accent3"/>
                </a:solidFill>
              </a:rPr>
              <a:t>The best way to do ETL on the lakehouse</a:t>
            </a:r>
            <a:endParaRPr>
              <a:solidFill>
                <a:schemeClr val="accent3"/>
              </a:solidFill>
            </a:endParaRPr>
          </a:p>
        </p:txBody>
      </p:sp>
      <p:sp>
        <p:nvSpPr>
          <p:cNvPr id="788" name="Google Shape;788;g2770e931a04_0_86"/>
          <p:cNvSpPr txBox="1"/>
          <p:nvPr>
            <p:ph idx="2" type="body"/>
          </p:nvPr>
        </p:nvSpPr>
        <p:spPr>
          <a:xfrm>
            <a:off x="6737210" y="1988825"/>
            <a:ext cx="4674300" cy="4149900"/>
          </a:xfrm>
          <a:prstGeom prst="rect">
            <a:avLst/>
          </a:prstGeom>
        </p:spPr>
        <p:txBody>
          <a:bodyPr anchorCtr="0" anchor="t" bIns="0" lIns="0" spcFirstLastPara="1" rIns="0" wrap="square" tIns="0">
            <a:noAutofit/>
          </a:bodyPr>
          <a:lstStyle/>
          <a:p>
            <a:pPr indent="0" lvl="0" marL="0" rtl="0" algn="l">
              <a:spcBef>
                <a:spcPts val="1500"/>
              </a:spcBef>
              <a:spcAft>
                <a:spcPts val="0"/>
              </a:spcAft>
              <a:buNone/>
            </a:pPr>
            <a:r>
              <a:rPr b="1" lang="en-US" sz="1500">
                <a:solidFill>
                  <a:schemeClr val="accent3"/>
                </a:solidFill>
              </a:rPr>
              <a:t>Accelerate ETL development</a:t>
            </a:r>
            <a:br>
              <a:rPr lang="en-US" sz="1500"/>
            </a:br>
            <a:r>
              <a:rPr lang="en-US" sz="1500"/>
              <a:t>Declare </a:t>
            </a:r>
            <a:r>
              <a:rPr b="1" lang="en-US" sz="1500"/>
              <a:t>SQL or Python</a:t>
            </a:r>
            <a:r>
              <a:rPr lang="en-US" sz="1500"/>
              <a:t> and DLT automatically </a:t>
            </a:r>
            <a:br>
              <a:rPr lang="en-US" sz="1500"/>
            </a:br>
            <a:r>
              <a:rPr lang="en-US" sz="1500"/>
              <a:t>orchestrates the DAG, handles retries, changing data</a:t>
            </a:r>
            <a:endParaRPr sz="1500"/>
          </a:p>
          <a:p>
            <a:pPr indent="0" lvl="0" marL="0" rtl="0" algn="l">
              <a:spcBef>
                <a:spcPts val="2500"/>
              </a:spcBef>
              <a:spcAft>
                <a:spcPts val="0"/>
              </a:spcAft>
              <a:buNone/>
            </a:pPr>
            <a:r>
              <a:rPr b="1" lang="en-US" sz="1500">
                <a:solidFill>
                  <a:schemeClr val="accent3"/>
                </a:solidFill>
              </a:rPr>
              <a:t>Automatically manage your infrastructure</a:t>
            </a:r>
            <a:br>
              <a:rPr lang="en-US" sz="1500"/>
            </a:br>
            <a:r>
              <a:rPr lang="en-US" sz="1500"/>
              <a:t>Automates complex tedious activities like </a:t>
            </a:r>
            <a:r>
              <a:rPr b="1" lang="en-US" sz="1500"/>
              <a:t>recovery, auto-scaling, and performance optimization</a:t>
            </a:r>
            <a:endParaRPr b="1" sz="1500"/>
          </a:p>
          <a:p>
            <a:pPr indent="0" lvl="0" marL="0" rtl="0" algn="l">
              <a:spcBef>
                <a:spcPts val="2500"/>
              </a:spcBef>
              <a:spcAft>
                <a:spcPts val="0"/>
              </a:spcAft>
              <a:buNone/>
            </a:pPr>
            <a:r>
              <a:rPr b="1" lang="en-US" sz="1500">
                <a:solidFill>
                  <a:schemeClr val="accent3"/>
                </a:solidFill>
              </a:rPr>
              <a:t>Ensure high data quality</a:t>
            </a:r>
            <a:br>
              <a:rPr lang="en-US" sz="1500"/>
            </a:br>
            <a:r>
              <a:rPr lang="en-US" sz="1500"/>
              <a:t>Deliver reliable data with built-in </a:t>
            </a:r>
            <a:r>
              <a:rPr b="1" lang="en-US" sz="1500"/>
              <a:t>quality controls, testing, monitoring, and enforcement</a:t>
            </a:r>
            <a:endParaRPr b="1" sz="1500"/>
          </a:p>
          <a:p>
            <a:pPr indent="0" lvl="0" marL="0" rtl="0" algn="l">
              <a:spcBef>
                <a:spcPts val="2500"/>
              </a:spcBef>
              <a:spcAft>
                <a:spcPts val="2500"/>
              </a:spcAft>
              <a:buNone/>
            </a:pPr>
            <a:r>
              <a:rPr b="1" lang="en-US" sz="1500">
                <a:solidFill>
                  <a:schemeClr val="accent3"/>
                </a:solidFill>
              </a:rPr>
              <a:t>Unify batch and streaming</a:t>
            </a:r>
            <a:br>
              <a:rPr lang="en-US" sz="1500"/>
            </a:br>
            <a:r>
              <a:rPr lang="en-US" sz="1500"/>
              <a:t>Get the simplicity of SQL with freshness </a:t>
            </a:r>
            <a:br>
              <a:rPr lang="en-US" sz="1500"/>
            </a:br>
            <a:r>
              <a:rPr lang="en-US" sz="1500"/>
              <a:t>of streaming with one </a:t>
            </a:r>
            <a:r>
              <a:rPr b="1" lang="en-US" sz="1500"/>
              <a:t>unified</a:t>
            </a:r>
            <a:r>
              <a:rPr lang="en-US" sz="1500"/>
              <a:t> </a:t>
            </a:r>
            <a:r>
              <a:rPr b="1" lang="en-US" sz="1500"/>
              <a:t>API</a:t>
            </a:r>
            <a:endParaRPr b="1" sz="1500"/>
          </a:p>
        </p:txBody>
      </p:sp>
      <p:pic>
        <p:nvPicPr>
          <p:cNvPr id="789" name="Google Shape;789;g2770e931a04_0_86"/>
          <p:cNvPicPr preferRelativeResize="0"/>
          <p:nvPr/>
        </p:nvPicPr>
        <p:blipFill>
          <a:blip r:embed="rId3">
            <a:alphaModFix/>
          </a:blip>
          <a:stretch>
            <a:fillRect/>
          </a:stretch>
        </p:blipFill>
        <p:spPr>
          <a:xfrm>
            <a:off x="5649095" y="1988815"/>
            <a:ext cx="753067" cy="753067"/>
          </a:xfrm>
          <a:prstGeom prst="rect">
            <a:avLst/>
          </a:prstGeom>
          <a:noFill/>
          <a:ln>
            <a:noFill/>
          </a:ln>
        </p:spPr>
      </p:pic>
      <p:pic>
        <p:nvPicPr>
          <p:cNvPr id="790" name="Google Shape;790;g2770e931a04_0_86"/>
          <p:cNvPicPr preferRelativeResize="0"/>
          <p:nvPr/>
        </p:nvPicPr>
        <p:blipFill>
          <a:blip r:embed="rId4">
            <a:alphaModFix/>
          </a:blip>
          <a:stretch>
            <a:fillRect/>
          </a:stretch>
        </p:blipFill>
        <p:spPr>
          <a:xfrm>
            <a:off x="5649095" y="4209405"/>
            <a:ext cx="753067" cy="753067"/>
          </a:xfrm>
          <a:prstGeom prst="rect">
            <a:avLst/>
          </a:prstGeom>
          <a:noFill/>
          <a:ln>
            <a:noFill/>
          </a:ln>
        </p:spPr>
      </p:pic>
      <p:pic>
        <p:nvPicPr>
          <p:cNvPr id="791" name="Google Shape;791;g2770e931a04_0_86"/>
          <p:cNvPicPr preferRelativeResize="0"/>
          <p:nvPr/>
        </p:nvPicPr>
        <p:blipFill>
          <a:blip r:embed="rId5">
            <a:alphaModFix/>
          </a:blip>
          <a:stretch>
            <a:fillRect/>
          </a:stretch>
        </p:blipFill>
        <p:spPr>
          <a:xfrm>
            <a:off x="5649095" y="5319700"/>
            <a:ext cx="753067" cy="753067"/>
          </a:xfrm>
          <a:prstGeom prst="rect">
            <a:avLst/>
          </a:prstGeom>
          <a:noFill/>
          <a:ln>
            <a:noFill/>
          </a:ln>
        </p:spPr>
      </p:pic>
      <p:pic>
        <p:nvPicPr>
          <p:cNvPr id="792" name="Google Shape;792;g2770e931a04_0_86"/>
          <p:cNvPicPr preferRelativeResize="0"/>
          <p:nvPr/>
        </p:nvPicPr>
        <p:blipFill>
          <a:blip r:embed="rId6">
            <a:alphaModFix/>
          </a:blip>
          <a:stretch>
            <a:fillRect/>
          </a:stretch>
        </p:blipFill>
        <p:spPr>
          <a:xfrm>
            <a:off x="5649095" y="3099110"/>
            <a:ext cx="753067" cy="75306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27"/>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This is a key point.</a:t>
            </a:r>
            <a:endParaRPr/>
          </a:p>
        </p:txBody>
      </p:sp>
      <p:sp>
        <p:nvSpPr>
          <p:cNvPr id="2270" name="Google Shape;2270;p2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71" name="Google Shape;2271;p27"/>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5" name="Shape 2275"/>
        <p:cNvGrpSpPr/>
        <p:nvPr/>
      </p:nvGrpSpPr>
      <p:grpSpPr>
        <a:xfrm>
          <a:off x="0" y="0"/>
          <a:ext cx="0" cy="0"/>
          <a:chOff x="0" y="0"/>
          <a:chExt cx="0" cy="0"/>
        </a:xfrm>
      </p:grpSpPr>
      <p:sp>
        <p:nvSpPr>
          <p:cNvPr id="2276" name="Google Shape;2276;p28"/>
          <p:cNvSpPr txBox="1"/>
          <p:nvPr>
            <p:ph idx="12" type="sldNum"/>
          </p:nvPr>
        </p:nvSpPr>
        <p:spPr>
          <a:xfrm>
            <a:off x="211014" y="6400799"/>
            <a:ext cx="745915"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77" name="Google Shape;2277;p28"/>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b="1" lang="en-US">
                <a:solidFill>
                  <a:srgbClr val="203662"/>
                </a:solidFill>
              </a:rPr>
              <a:t>Key point + </a:t>
            </a:r>
            <a:r>
              <a:rPr lang="en-US">
                <a:solidFill>
                  <a:srgbClr val="203662"/>
                </a:solidFill>
              </a:rPr>
              <a:t>add </a:t>
            </a:r>
            <a:br>
              <a:rPr lang="en-US">
                <a:solidFill>
                  <a:srgbClr val="203662"/>
                </a:solidFill>
              </a:rPr>
            </a:br>
            <a:r>
              <a:rPr lang="en-US">
                <a:solidFill>
                  <a:srgbClr val="203662"/>
                </a:solidFill>
              </a:rPr>
              <a:t>custom </a:t>
            </a:r>
            <a:r>
              <a:rPr b="1" lang="en-US">
                <a:solidFill>
                  <a:srgbClr val="203662"/>
                </a:solidFill>
              </a:rPr>
              <a:t>image  </a:t>
            </a:r>
            <a:endParaRPr/>
          </a:p>
        </p:txBody>
      </p:sp>
      <p:graphicFrame>
        <p:nvGraphicFramePr>
          <p:cNvPr id="2278" name="Google Shape;2278;p28"/>
          <p:cNvGraphicFramePr/>
          <p:nvPr/>
        </p:nvGraphicFramePr>
        <p:xfrm>
          <a:off x="6706573" y="1178212"/>
          <a:ext cx="4779128" cy="4501577"/>
        </p:xfrm>
        <a:graphic>
          <a:graphicData uri="http://schemas.openxmlformats.org/drawingml/2006/chart">
            <c:chart r:id="rId3"/>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2" name="Shape 2282"/>
        <p:cNvGrpSpPr/>
        <p:nvPr/>
      </p:nvGrpSpPr>
      <p:grpSpPr>
        <a:xfrm>
          <a:off x="0" y="0"/>
          <a:ext cx="0" cy="0"/>
          <a:chOff x="0" y="0"/>
          <a:chExt cx="0" cy="0"/>
        </a:xfrm>
      </p:grpSpPr>
      <p:sp>
        <p:nvSpPr>
          <p:cNvPr id="2283" name="Google Shape;2283;p29"/>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30"/>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2" name="Shape 2292"/>
        <p:cNvGrpSpPr/>
        <p:nvPr/>
      </p:nvGrpSpPr>
      <p:grpSpPr>
        <a:xfrm>
          <a:off x="0" y="0"/>
          <a:ext cx="0" cy="0"/>
          <a:chOff x="0" y="0"/>
          <a:chExt cx="0" cy="0"/>
        </a:xfrm>
      </p:grpSpPr>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2770e931a04_0_100"/>
          <p:cNvSpPr txBox="1"/>
          <p:nvPr>
            <p:ph idx="4294967295" type="body"/>
          </p:nvPr>
        </p:nvSpPr>
        <p:spPr>
          <a:xfrm>
            <a:off x="6416063" y="1624135"/>
            <a:ext cx="5400000" cy="3893700"/>
          </a:xfrm>
          <a:prstGeom prst="rect">
            <a:avLst/>
          </a:prstGeom>
          <a:noFill/>
          <a:ln>
            <a:noFill/>
          </a:ln>
        </p:spPr>
        <p:txBody>
          <a:bodyPr anchorCtr="0" anchor="t" bIns="45675" lIns="0" spcFirstLastPara="1" rIns="0" wrap="square" tIns="45675">
            <a:normAutofit/>
          </a:bodyPr>
          <a:lstStyle/>
          <a:p>
            <a:pPr indent="-363975" lvl="0" marL="457085" rtl="0" algn="l">
              <a:lnSpc>
                <a:spcPct val="115000"/>
              </a:lnSpc>
              <a:spcBef>
                <a:spcPts val="0"/>
              </a:spcBef>
              <a:spcAft>
                <a:spcPts val="0"/>
              </a:spcAft>
              <a:buSzPts val="1100"/>
              <a:buChar char="●"/>
            </a:pPr>
            <a:r>
              <a:rPr lang="en-US" sz="1866"/>
              <a:t>Use intent-driven declarative development to abstract away the </a:t>
            </a:r>
            <a:r>
              <a:rPr b="1" lang="en-US" sz="1866"/>
              <a:t>“how” </a:t>
            </a:r>
            <a:r>
              <a:rPr lang="en-US" sz="1866"/>
              <a:t>and</a:t>
            </a:r>
            <a:r>
              <a:rPr b="1" lang="en-US" sz="1866"/>
              <a:t> </a:t>
            </a:r>
            <a:r>
              <a:rPr lang="en-US" sz="1866"/>
              <a:t>define</a:t>
            </a:r>
            <a:r>
              <a:rPr b="1" lang="en-US" sz="1866"/>
              <a:t> “what” </a:t>
            </a:r>
            <a:r>
              <a:rPr lang="en-US" sz="1866"/>
              <a:t>to solve</a:t>
            </a:r>
            <a:endParaRPr sz="1866"/>
          </a:p>
          <a:p>
            <a:pPr indent="0" lvl="0" marL="457085" rtl="0" algn="l">
              <a:lnSpc>
                <a:spcPct val="115000"/>
              </a:lnSpc>
              <a:spcBef>
                <a:spcPts val="0"/>
              </a:spcBef>
              <a:spcAft>
                <a:spcPts val="0"/>
              </a:spcAft>
              <a:buSzPts val="2700"/>
              <a:buNone/>
            </a:pPr>
            <a:r>
              <a:t/>
            </a:r>
            <a:endParaRPr sz="1866"/>
          </a:p>
          <a:p>
            <a:pPr indent="-363975" lvl="0" marL="457085" rtl="0" algn="l">
              <a:lnSpc>
                <a:spcPct val="115000"/>
              </a:lnSpc>
              <a:spcBef>
                <a:spcPts val="0"/>
              </a:spcBef>
              <a:spcAft>
                <a:spcPts val="0"/>
              </a:spcAft>
              <a:buSzPts val="1100"/>
              <a:buChar char="●"/>
            </a:pPr>
            <a:r>
              <a:rPr lang="en-US" sz="1866"/>
              <a:t>Automatically generate </a:t>
            </a:r>
            <a:r>
              <a:rPr b="1" lang="en-US" sz="1866">
                <a:extLst>
                  <a:ext uri="http://customooxmlschemas.google.com/">
                    <go:slidesCustomData xmlns:go="http://customooxmlschemas.google.com/" textRoundtripDataId="1"/>
                  </a:ext>
                </a:extLst>
              </a:rPr>
              <a:t>lineage</a:t>
            </a:r>
            <a:r>
              <a:rPr lang="en-US" sz="1866"/>
              <a:t> based on table dependencies across the data pipeline</a:t>
            </a:r>
            <a:endParaRPr sz="1866"/>
          </a:p>
          <a:p>
            <a:pPr indent="0" lvl="0" marL="457085" rtl="0" algn="l">
              <a:lnSpc>
                <a:spcPct val="115000"/>
              </a:lnSpc>
              <a:spcBef>
                <a:spcPts val="0"/>
              </a:spcBef>
              <a:spcAft>
                <a:spcPts val="0"/>
              </a:spcAft>
              <a:buSzPts val="2700"/>
              <a:buNone/>
            </a:pPr>
            <a:r>
              <a:t/>
            </a:r>
            <a:endParaRPr sz="1866"/>
          </a:p>
          <a:p>
            <a:pPr indent="-363975" lvl="0" marL="457085" rtl="0" algn="l">
              <a:lnSpc>
                <a:spcPct val="115000"/>
              </a:lnSpc>
              <a:spcBef>
                <a:spcPts val="0"/>
              </a:spcBef>
              <a:spcAft>
                <a:spcPts val="0"/>
              </a:spcAft>
              <a:buSzPts val="1100"/>
              <a:buChar char="●"/>
            </a:pPr>
            <a:r>
              <a:rPr lang="en-US" sz="1866"/>
              <a:t>Automatically checks for errors, missing dependencies and syntax errors</a:t>
            </a:r>
            <a:endParaRPr sz="1866"/>
          </a:p>
        </p:txBody>
      </p:sp>
      <p:sp>
        <p:nvSpPr>
          <p:cNvPr id="799" name="Google Shape;799;g2770e931a04_0_100"/>
          <p:cNvSpPr/>
          <p:nvPr/>
        </p:nvSpPr>
        <p:spPr>
          <a:xfrm>
            <a:off x="1405200" y="1642932"/>
            <a:ext cx="4690800" cy="8193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50" u="none" cap="none" strike="noStrike">
                <a:solidFill>
                  <a:srgbClr val="38761D"/>
                </a:solidFill>
                <a:latin typeface="Consolas"/>
                <a:ea typeface="Consolas"/>
                <a:cs typeface="Consolas"/>
                <a:sym typeface="Consolas"/>
              </a:rPr>
              <a:t>/* Create a temp view on the accounts table */</a:t>
            </a:r>
            <a:endParaRPr b="0" i="0" sz="1050"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50" u="none" cap="none" strike="noStrike">
                <a:solidFill>
                  <a:srgbClr val="980000"/>
                </a:solidFill>
                <a:latin typeface="Consolas"/>
                <a:ea typeface="Consolas"/>
                <a:cs typeface="Consolas"/>
                <a:sym typeface="Consolas"/>
              </a:rPr>
              <a:t>CREATE </a:t>
            </a:r>
            <a:r>
              <a:rPr b="1" lang="en-US" sz="1050">
                <a:solidFill>
                  <a:srgbClr val="980000"/>
                </a:solidFill>
                <a:latin typeface="Consolas"/>
                <a:ea typeface="Consolas"/>
                <a:cs typeface="Consolas"/>
                <a:sym typeface="Consolas"/>
              </a:rPr>
              <a:t>STREAMING</a:t>
            </a:r>
            <a:r>
              <a:rPr b="1" i="0" lang="en-US" sz="1050" u="none" cap="none" strike="noStrike">
                <a:solidFill>
                  <a:srgbClr val="980000"/>
                </a:solidFill>
                <a:latin typeface="Consolas"/>
                <a:ea typeface="Consolas"/>
                <a:cs typeface="Consolas"/>
                <a:sym typeface="Consolas"/>
              </a:rPr>
              <a:t> VIEW</a:t>
            </a:r>
            <a:r>
              <a:rPr b="0" i="0" lang="en-US" sz="1050" u="none" cap="none" strike="noStrike">
                <a:solidFill>
                  <a:srgbClr val="1B3139"/>
                </a:solidFill>
                <a:latin typeface="Consolas"/>
                <a:ea typeface="Consolas"/>
                <a:cs typeface="Consolas"/>
                <a:sym typeface="Consolas"/>
              </a:rPr>
              <a:t> </a:t>
            </a:r>
            <a:r>
              <a:rPr b="0" i="0" lang="en-US" sz="1050" u="none" cap="none" strike="noStrike">
                <a:solidFill>
                  <a:srgbClr val="0000FF"/>
                </a:solidFill>
                <a:latin typeface="Consolas"/>
                <a:ea typeface="Consolas"/>
                <a:cs typeface="Consolas"/>
                <a:sym typeface="Consolas"/>
              </a:rPr>
              <a:t>account_raw</a:t>
            </a:r>
            <a:r>
              <a:rPr b="0" i="0" lang="en-US" sz="1050" u="none" cap="none" strike="noStrike">
                <a:solidFill>
                  <a:srgbClr val="1B3139"/>
                </a:solidFill>
                <a:latin typeface="Consolas"/>
                <a:ea typeface="Consolas"/>
                <a:cs typeface="Consolas"/>
                <a:sym typeface="Consolas"/>
              </a:rPr>
              <a:t> </a:t>
            </a:r>
            <a:r>
              <a:rPr b="0" i="0" lang="en-US" sz="1050" u="none" cap="none" strike="noStrike">
                <a:solidFill>
                  <a:srgbClr val="980000"/>
                </a:solidFill>
                <a:latin typeface="Consolas"/>
                <a:ea typeface="Consolas"/>
                <a:cs typeface="Consolas"/>
                <a:sym typeface="Consolas"/>
              </a:rPr>
              <a:t>AS</a:t>
            </a:r>
            <a:endParaRPr b="0" i="0" sz="1050" u="none" cap="none" strike="noStrike">
              <a:solidFill>
                <a:srgbClr val="980000"/>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50" u="none" cap="none" strike="noStrike">
                <a:solidFill>
                  <a:srgbClr val="980000"/>
                </a:solidFill>
                <a:latin typeface="Consolas"/>
                <a:ea typeface="Consolas"/>
                <a:cs typeface="Consolas"/>
                <a:sym typeface="Consolas"/>
              </a:rPr>
              <a:t>SELECT</a:t>
            </a:r>
            <a:r>
              <a:rPr b="0" i="0" lang="en-US" sz="1050" u="none" cap="none" strike="noStrike">
                <a:solidFill>
                  <a:srgbClr val="1B3139"/>
                </a:solidFill>
                <a:latin typeface="Consolas"/>
                <a:ea typeface="Consolas"/>
                <a:cs typeface="Consolas"/>
                <a:sym typeface="Consolas"/>
              </a:rPr>
              <a:t> * </a:t>
            </a:r>
            <a:r>
              <a:rPr b="0" i="0" lang="en-US" sz="1050" u="none" cap="none" strike="noStrike">
                <a:solidFill>
                  <a:srgbClr val="980000"/>
                </a:solidFill>
                <a:latin typeface="Consolas"/>
                <a:ea typeface="Consolas"/>
                <a:cs typeface="Consolas"/>
                <a:sym typeface="Consolas"/>
              </a:rPr>
              <a:t>FROM</a:t>
            </a:r>
            <a:r>
              <a:rPr b="0" i="0" lang="en-US" sz="1050" u="none" cap="none" strike="noStrike">
                <a:solidFill>
                  <a:srgbClr val="1B3139"/>
                </a:solidFill>
                <a:latin typeface="Consolas"/>
                <a:ea typeface="Consolas"/>
                <a:cs typeface="Consolas"/>
                <a:sym typeface="Consolas"/>
              </a:rPr>
              <a:t> cloud_files(“/data”, “csv”);</a:t>
            </a:r>
            <a:endParaRPr b="1" i="0" sz="1050" u="none" cap="none" strike="noStrike">
              <a:solidFill>
                <a:srgbClr val="980000"/>
              </a:solidFill>
              <a:latin typeface="Consolas"/>
              <a:ea typeface="Consolas"/>
              <a:cs typeface="Consolas"/>
              <a:sym typeface="Consolas"/>
            </a:endParaRPr>
          </a:p>
        </p:txBody>
      </p:sp>
      <p:cxnSp>
        <p:nvCxnSpPr>
          <p:cNvPr id="800" name="Google Shape;800;g2770e931a04_0_100"/>
          <p:cNvCxnSpPr>
            <a:stCxn id="799" idx="2"/>
            <a:endCxn id="801" idx="0"/>
          </p:cNvCxnSpPr>
          <p:nvPr/>
        </p:nvCxnSpPr>
        <p:spPr>
          <a:xfrm>
            <a:off x="3750600" y="2462232"/>
            <a:ext cx="0" cy="243600"/>
          </a:xfrm>
          <a:prstGeom prst="straightConnector1">
            <a:avLst/>
          </a:prstGeom>
          <a:noFill/>
          <a:ln cap="flat" cmpd="sng" w="9525">
            <a:solidFill>
              <a:srgbClr val="1B5162"/>
            </a:solidFill>
            <a:prstDash val="solid"/>
            <a:round/>
            <a:headEnd len="sm" w="sm" type="none"/>
            <a:tailEnd len="med" w="med" type="triangle"/>
          </a:ln>
          <a:effectLst>
            <a:outerShdw blurRad="57150" rotWithShape="0" algn="bl" dir="5400000" dist="19050">
              <a:srgbClr val="000000">
                <a:alpha val="49800"/>
              </a:srgbClr>
            </a:outerShdw>
          </a:effectLst>
        </p:spPr>
      </p:cxnSp>
      <p:sp>
        <p:nvSpPr>
          <p:cNvPr id="801" name="Google Shape;801;g2770e931a04_0_100"/>
          <p:cNvSpPr/>
          <p:nvPr/>
        </p:nvSpPr>
        <p:spPr>
          <a:xfrm>
            <a:off x="1405200" y="2705688"/>
            <a:ext cx="4690800" cy="12972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1: Bronze Table drop invalid rows */</a:t>
            </a:r>
            <a:endParaRPr b="0" i="0" sz="1066"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TABLE</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account_bronze</a:t>
            </a:r>
            <a:r>
              <a:rPr b="0" i="0" lang="en-US" sz="1066" u="none" cap="none" strike="noStrike">
                <a:solidFill>
                  <a:srgbClr val="1B3139"/>
                </a:solidFill>
                <a:latin typeface="Consolas"/>
                <a:ea typeface="Consolas"/>
                <a:cs typeface="Consolas"/>
                <a:sym typeface="Consolas"/>
              </a:rPr>
              <a:t> AS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"Bronze table with valid account ids"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extLst>
                  <a:ext uri="http://customooxmlschemas.google.com/">
                    <go:slidesCustomData xmlns:go="http://customooxmlschemas.google.com/" textRoundtripDataId="2"/>
                  </a:ext>
                </a:extLst>
              </a:rPr>
              <a:t>account_raw</a:t>
            </a:r>
            <a:r>
              <a:rPr b="0" i="0" lang="en-US" sz="1066" u="none" cap="none" strike="noStrike">
                <a:solidFill>
                  <a:srgbClr val="0000FF"/>
                </a:solidFill>
                <a:latin typeface="Consolas"/>
                <a:ea typeface="Consolas"/>
                <a:cs typeface="Consolas"/>
                <a:sym typeface="Consolas"/>
              </a:rPr>
              <a:t> ...</a:t>
            </a:r>
            <a:endParaRPr b="0" i="0" sz="1466" u="none" cap="none" strike="noStrike">
              <a:solidFill>
                <a:srgbClr val="38761D"/>
              </a:solidFill>
              <a:latin typeface="Consolas"/>
              <a:ea typeface="Consolas"/>
              <a:cs typeface="Consolas"/>
              <a:sym typeface="Consolas"/>
            </a:endParaRPr>
          </a:p>
        </p:txBody>
      </p:sp>
      <p:sp>
        <p:nvSpPr>
          <p:cNvPr id="802" name="Google Shape;802;g2770e931a04_0_100"/>
          <p:cNvSpPr/>
          <p:nvPr/>
        </p:nvSpPr>
        <p:spPr>
          <a:xfrm>
            <a:off x="1405200" y="4246087"/>
            <a:ext cx="4690800" cy="12369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2:Send rows to Silver, run validation rules */</a:t>
            </a:r>
            <a:r>
              <a:rPr b="0" i="0" lang="en-US" sz="1066" u="none" cap="none" strike="noStrike">
                <a:solidFill>
                  <a:srgbClr val="1B3139"/>
                </a:solidFill>
                <a:latin typeface="Consolas"/>
                <a:ea typeface="Consolas"/>
                <a:cs typeface="Consolas"/>
                <a:sym typeface="Consolas"/>
              </a:rPr>
              <a:t> </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TABLE</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account_silver</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980000"/>
                </a:solidFill>
                <a:latin typeface="Consolas"/>
                <a:ea typeface="Consolas"/>
                <a:cs typeface="Consolas"/>
                <a:sym typeface="Consolas"/>
              </a:rPr>
              <a:t>AS</a:t>
            </a:r>
            <a:endParaRPr b="0" i="0" sz="1066" u="none" cap="none" strike="noStrike">
              <a:solidFill>
                <a:srgbClr val="980000"/>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"Silver Accounts table with validation checks"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account_bronze ...</a:t>
            </a:r>
            <a:endParaRPr b="0" i="0" sz="1466" u="none" cap="none" strike="noStrike">
              <a:solidFill>
                <a:srgbClr val="38761D"/>
              </a:solidFill>
              <a:latin typeface="Consolas"/>
              <a:ea typeface="Consolas"/>
              <a:cs typeface="Consolas"/>
              <a:sym typeface="Consolas"/>
            </a:endParaRPr>
          </a:p>
        </p:txBody>
      </p:sp>
      <p:cxnSp>
        <p:nvCxnSpPr>
          <p:cNvPr id="803" name="Google Shape;803;g2770e931a04_0_100"/>
          <p:cNvCxnSpPr/>
          <p:nvPr/>
        </p:nvCxnSpPr>
        <p:spPr>
          <a:xfrm>
            <a:off x="3703959" y="4002857"/>
            <a:ext cx="0" cy="243000"/>
          </a:xfrm>
          <a:prstGeom prst="straightConnector1">
            <a:avLst/>
          </a:prstGeom>
          <a:noFill/>
          <a:ln cap="flat" cmpd="sng" w="9525">
            <a:solidFill>
              <a:srgbClr val="1B5162"/>
            </a:solidFill>
            <a:prstDash val="solid"/>
            <a:round/>
            <a:headEnd len="sm" w="sm" type="none"/>
            <a:tailEnd len="med" w="med" type="triangle"/>
          </a:ln>
          <a:effectLst>
            <a:outerShdw blurRad="57150" rotWithShape="0" algn="bl" dir="5400000" dist="19050">
              <a:srgbClr val="000000">
                <a:alpha val="49800"/>
              </a:srgbClr>
            </a:outerShdw>
          </a:effectLst>
        </p:spPr>
      </p:cxnSp>
      <p:cxnSp>
        <p:nvCxnSpPr>
          <p:cNvPr id="804" name="Google Shape;804;g2770e931a04_0_100"/>
          <p:cNvCxnSpPr/>
          <p:nvPr/>
        </p:nvCxnSpPr>
        <p:spPr>
          <a:xfrm>
            <a:off x="1038495" y="1762560"/>
            <a:ext cx="0" cy="866700"/>
          </a:xfrm>
          <a:prstGeom prst="straightConnector1">
            <a:avLst/>
          </a:prstGeom>
          <a:noFill/>
          <a:ln cap="flat" cmpd="sng" w="9525">
            <a:solidFill>
              <a:schemeClr val="dk2"/>
            </a:solidFill>
            <a:prstDash val="solid"/>
            <a:round/>
            <a:headEnd len="sm" w="sm" type="none"/>
            <a:tailEnd len="med" w="med" type="triangle"/>
          </a:ln>
        </p:spPr>
      </p:cxnSp>
      <p:cxnSp>
        <p:nvCxnSpPr>
          <p:cNvPr id="805" name="Google Shape;805;g2770e931a04_0_100"/>
          <p:cNvCxnSpPr/>
          <p:nvPr/>
        </p:nvCxnSpPr>
        <p:spPr>
          <a:xfrm>
            <a:off x="1038495" y="3023431"/>
            <a:ext cx="0" cy="914100"/>
          </a:xfrm>
          <a:prstGeom prst="straightConnector1">
            <a:avLst/>
          </a:prstGeom>
          <a:noFill/>
          <a:ln cap="flat" cmpd="sng" w="9525">
            <a:solidFill>
              <a:schemeClr val="dk2"/>
            </a:solidFill>
            <a:prstDash val="solid"/>
            <a:round/>
            <a:headEnd len="sm" w="sm" type="none"/>
            <a:tailEnd len="med" w="med" type="triangle"/>
          </a:ln>
        </p:spPr>
      </p:cxnSp>
      <p:cxnSp>
        <p:nvCxnSpPr>
          <p:cNvPr id="806" name="Google Shape;806;g2770e931a04_0_100"/>
          <p:cNvCxnSpPr/>
          <p:nvPr/>
        </p:nvCxnSpPr>
        <p:spPr>
          <a:xfrm>
            <a:off x="1038495" y="4403021"/>
            <a:ext cx="0" cy="914100"/>
          </a:xfrm>
          <a:prstGeom prst="straightConnector1">
            <a:avLst/>
          </a:prstGeom>
          <a:noFill/>
          <a:ln cap="flat" cmpd="sng" w="9525">
            <a:solidFill>
              <a:schemeClr val="dk2"/>
            </a:solidFill>
            <a:prstDash val="solid"/>
            <a:round/>
            <a:headEnd len="sm" w="sm" type="none"/>
            <a:tailEnd len="med" w="med" type="triangle"/>
          </a:ln>
        </p:spPr>
      </p:cxnSp>
      <p:sp>
        <p:nvSpPr>
          <p:cNvPr id="807" name="Google Shape;807;g2770e931a04_0_100"/>
          <p:cNvSpPr txBox="1"/>
          <p:nvPr/>
        </p:nvSpPr>
        <p:spPr>
          <a:xfrm>
            <a:off x="590704" y="2638631"/>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Bronze</a:t>
            </a:r>
            <a:endParaRPr b="0" i="0" sz="1333" u="none" cap="none" strike="noStrike">
              <a:solidFill>
                <a:srgbClr val="000000"/>
              </a:solidFill>
              <a:latin typeface="DM Sans"/>
              <a:ea typeface="DM Sans"/>
              <a:cs typeface="DM Sans"/>
              <a:sym typeface="DM Sans"/>
            </a:endParaRPr>
          </a:p>
        </p:txBody>
      </p:sp>
      <p:sp>
        <p:nvSpPr>
          <p:cNvPr id="808" name="Google Shape;808;g2770e931a04_0_100"/>
          <p:cNvSpPr txBox="1"/>
          <p:nvPr/>
        </p:nvSpPr>
        <p:spPr>
          <a:xfrm>
            <a:off x="633540" y="4018209"/>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Silver</a:t>
            </a:r>
            <a:endParaRPr b="0" i="0" sz="1333" u="none" cap="none" strike="noStrike">
              <a:solidFill>
                <a:srgbClr val="000000"/>
              </a:solidFill>
              <a:latin typeface="DM Sans"/>
              <a:ea typeface="DM Sans"/>
              <a:cs typeface="DM Sans"/>
              <a:sym typeface="DM Sans"/>
            </a:endParaRPr>
          </a:p>
        </p:txBody>
      </p:sp>
      <p:sp>
        <p:nvSpPr>
          <p:cNvPr id="809" name="Google Shape;809;g2770e931a04_0_100"/>
          <p:cNvSpPr txBox="1"/>
          <p:nvPr/>
        </p:nvSpPr>
        <p:spPr>
          <a:xfrm>
            <a:off x="633540" y="5397799"/>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Gold</a:t>
            </a:r>
            <a:endParaRPr b="0" i="0" sz="1333" u="none" cap="none" strike="noStrike">
              <a:solidFill>
                <a:srgbClr val="000000"/>
              </a:solidFill>
              <a:latin typeface="DM Sans"/>
              <a:ea typeface="DM Sans"/>
              <a:cs typeface="DM Sans"/>
              <a:sym typeface="DM Sans"/>
            </a:endParaRPr>
          </a:p>
        </p:txBody>
      </p:sp>
      <p:sp>
        <p:nvSpPr>
          <p:cNvPr id="810" name="Google Shape;810;g2770e931a04_0_100"/>
          <p:cNvSpPr txBox="1"/>
          <p:nvPr/>
        </p:nvSpPr>
        <p:spPr>
          <a:xfrm>
            <a:off x="557319" y="1429272"/>
            <a:ext cx="810000" cy="389700"/>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None/>
            </a:pPr>
            <a:r>
              <a:rPr b="0" i="0" lang="en-US" sz="1333" u="none" cap="none" strike="noStrike">
                <a:solidFill>
                  <a:srgbClr val="000000"/>
                </a:solidFill>
                <a:latin typeface="DM Sans"/>
                <a:ea typeface="DM Sans"/>
                <a:cs typeface="DM Sans"/>
                <a:sym typeface="DM Sans"/>
              </a:rPr>
              <a:t>Source</a:t>
            </a:r>
            <a:endParaRPr b="0" i="0" sz="1333" u="none" cap="none" strike="noStrike">
              <a:solidFill>
                <a:srgbClr val="000000"/>
              </a:solidFill>
              <a:latin typeface="DM Sans"/>
              <a:ea typeface="DM Sans"/>
              <a:cs typeface="DM Sans"/>
              <a:sym typeface="DM Sans"/>
            </a:endParaRPr>
          </a:p>
        </p:txBody>
      </p:sp>
      <p:sp>
        <p:nvSpPr>
          <p:cNvPr id="811" name="Google Shape;811;g2770e931a04_0_100"/>
          <p:cNvSpPr txBox="1"/>
          <p:nvPr>
            <p:ph type="title"/>
          </p:nvPr>
        </p:nvSpPr>
        <p:spPr>
          <a:xfrm>
            <a:off x="673211" y="536351"/>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200"/>
              <a:buNone/>
            </a:pPr>
            <a:r>
              <a:rPr lang="en-US" sz="3600">
                <a:latin typeface="DM Sans"/>
                <a:ea typeface="DM Sans"/>
                <a:cs typeface="DM Sans"/>
                <a:sym typeface="DM Sans"/>
              </a:rPr>
              <a:t>Declarative SQL &amp; Python APIs</a:t>
            </a:r>
            <a:endParaRPr sz="360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2770e931a04_0_118"/>
          <p:cNvSpPr txBox="1"/>
          <p:nvPr>
            <p:ph type="title"/>
          </p:nvPr>
        </p:nvSpPr>
        <p:spPr>
          <a:xfrm>
            <a:off x="594229" y="507235"/>
            <a:ext cx="110334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200"/>
              <a:buNone/>
            </a:pPr>
            <a:r>
              <a:rPr lang="en-US" sz="3600">
                <a:latin typeface="DM Sans"/>
                <a:ea typeface="DM Sans"/>
                <a:cs typeface="DM Sans"/>
                <a:sym typeface="DM Sans"/>
              </a:rPr>
              <a:t>Continuous or scheduled data ingestion</a:t>
            </a:r>
            <a:endParaRPr sz="3600">
              <a:latin typeface="DM Sans"/>
              <a:ea typeface="DM Sans"/>
              <a:cs typeface="DM Sans"/>
              <a:sym typeface="DM Sans"/>
            </a:endParaRPr>
          </a:p>
        </p:txBody>
      </p:sp>
      <p:pic>
        <p:nvPicPr>
          <p:cNvPr id="818" name="Google Shape;818;g2770e931a04_0_118"/>
          <p:cNvPicPr preferRelativeResize="0"/>
          <p:nvPr/>
        </p:nvPicPr>
        <p:blipFill rotWithShape="1">
          <a:blip r:embed="rId3">
            <a:alphaModFix/>
          </a:blip>
          <a:srcRect b="0" l="0" r="0" t="0"/>
          <a:stretch/>
        </p:blipFill>
        <p:spPr>
          <a:xfrm>
            <a:off x="825865" y="3395821"/>
            <a:ext cx="5509469" cy="1648495"/>
          </a:xfrm>
          <a:prstGeom prst="rect">
            <a:avLst/>
          </a:prstGeom>
          <a:noFill/>
          <a:ln>
            <a:noFill/>
          </a:ln>
          <a:effectLst>
            <a:outerShdw blurRad="142875" rotWithShape="0" algn="bl" dir="1620000" dist="19050">
              <a:schemeClr val="dk2">
                <a:alpha val="37650"/>
              </a:schemeClr>
            </a:outerShdw>
          </a:effectLst>
        </p:spPr>
      </p:pic>
      <p:sp>
        <p:nvSpPr>
          <p:cNvPr id="819" name="Google Shape;819;g2770e931a04_0_118"/>
          <p:cNvSpPr txBox="1"/>
          <p:nvPr>
            <p:ph idx="4294967295" type="body"/>
          </p:nvPr>
        </p:nvSpPr>
        <p:spPr>
          <a:xfrm>
            <a:off x="6336768" y="1216173"/>
            <a:ext cx="5598300" cy="4285800"/>
          </a:xfrm>
          <a:prstGeom prst="rect">
            <a:avLst/>
          </a:prstGeom>
          <a:noFill/>
          <a:ln>
            <a:noFill/>
          </a:ln>
        </p:spPr>
        <p:txBody>
          <a:bodyPr anchorCtr="0" anchor="t" bIns="60900" lIns="121850" spcFirstLastPara="1" rIns="121850" wrap="square" tIns="60900">
            <a:noAutofit/>
          </a:bodyPr>
          <a:lstStyle/>
          <a:p>
            <a:pPr indent="0" lvl="0" marL="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Incrementally and efficiently process new data files as they arrive in cloud storage using Auto Loader</a:t>
            </a:r>
            <a:br>
              <a:rPr lang="en-US" sz="1866"/>
            </a:br>
            <a:endParaRPr sz="1866"/>
          </a:p>
          <a:p>
            <a:pPr indent="-363975" lvl="0" marL="457085" marR="0" rtl="0" algn="l">
              <a:lnSpc>
                <a:spcPct val="115000"/>
              </a:lnSpc>
              <a:spcBef>
                <a:spcPts val="0"/>
              </a:spcBef>
              <a:spcAft>
                <a:spcPts val="0"/>
              </a:spcAft>
              <a:buSzPts val="1100"/>
              <a:buChar char="●"/>
            </a:pPr>
            <a:r>
              <a:rPr lang="en-US" sz="1866"/>
              <a:t>Automatically infer schema of incoming files or superimpose what you know with Schema Hints</a:t>
            </a:r>
            <a:br>
              <a:rPr lang="en-US" sz="1866"/>
            </a:br>
            <a:endParaRPr sz="1866"/>
          </a:p>
          <a:p>
            <a:pPr indent="-363975" lvl="0" marL="457085" marR="0" rtl="0" algn="l">
              <a:lnSpc>
                <a:spcPct val="115000"/>
              </a:lnSpc>
              <a:spcBef>
                <a:spcPts val="0"/>
              </a:spcBef>
              <a:spcAft>
                <a:spcPts val="0"/>
              </a:spcAft>
              <a:buSzPts val="1100"/>
              <a:buChar char="●"/>
            </a:pPr>
            <a:r>
              <a:rPr lang="en-US" sz="1866"/>
              <a:t>Automatic schema evolution </a:t>
            </a:r>
            <a:endParaRPr sz="1866"/>
          </a:p>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Rescue data column - never lose data again</a:t>
            </a:r>
            <a:endParaRPr sz="1866">
              <a:solidFill>
                <a:srgbClr val="000000"/>
              </a:solidFill>
            </a:endParaRPr>
          </a:p>
        </p:txBody>
      </p:sp>
      <p:sp>
        <p:nvSpPr>
          <p:cNvPr id="820" name="Google Shape;820;g2770e931a04_0_118"/>
          <p:cNvSpPr/>
          <p:nvPr/>
        </p:nvSpPr>
        <p:spPr>
          <a:xfrm>
            <a:off x="2425779"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b="0" i="0" lang="en-US" sz="1466" u="none" cap="none" strike="noStrike">
                <a:solidFill>
                  <a:schemeClr val="lt1"/>
                </a:solidFill>
                <a:latin typeface="DM Sans"/>
                <a:ea typeface="DM Sans"/>
                <a:cs typeface="DM Sans"/>
                <a:sym typeface="DM Sans"/>
              </a:rPr>
              <a:t>JSON</a:t>
            </a:r>
            <a:endParaRPr b="0" i="0" sz="1466" u="none" cap="none" strike="noStrike">
              <a:solidFill>
                <a:schemeClr val="lt1"/>
              </a:solidFill>
              <a:latin typeface="DM Sans"/>
              <a:ea typeface="DM Sans"/>
              <a:cs typeface="DM Sans"/>
              <a:sym typeface="DM Sans"/>
            </a:endParaRPr>
          </a:p>
        </p:txBody>
      </p:sp>
      <p:sp>
        <p:nvSpPr>
          <p:cNvPr id="821" name="Google Shape;821;g2770e931a04_0_118"/>
          <p:cNvSpPr/>
          <p:nvPr/>
        </p:nvSpPr>
        <p:spPr>
          <a:xfrm>
            <a:off x="4346003"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b="0" i="0" lang="en-US" sz="1466" u="none" cap="none" strike="noStrike">
                <a:solidFill>
                  <a:schemeClr val="lt1"/>
                </a:solidFill>
                <a:latin typeface="DM Sans"/>
                <a:ea typeface="DM Sans"/>
                <a:cs typeface="DM Sans"/>
                <a:sym typeface="DM Sans"/>
              </a:rPr>
              <a:t>CSV</a:t>
            </a:r>
            <a:endParaRPr b="0" i="0" sz="1466" u="none" cap="none" strike="noStrike">
              <a:solidFill>
                <a:schemeClr val="lt1"/>
              </a:solidFill>
              <a:latin typeface="DM Sans"/>
              <a:ea typeface="DM Sans"/>
              <a:cs typeface="DM Sans"/>
              <a:sym typeface="DM Sans"/>
            </a:endParaRPr>
          </a:p>
        </p:txBody>
      </p:sp>
      <p:sp>
        <p:nvSpPr>
          <p:cNvPr id="822" name="Google Shape;822;g2770e931a04_0_118"/>
          <p:cNvSpPr txBox="1"/>
          <p:nvPr/>
        </p:nvSpPr>
        <p:spPr>
          <a:xfrm>
            <a:off x="2134299" y="5699152"/>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sp>
        <p:nvSpPr>
          <p:cNvPr id="823" name="Google Shape;823;g2770e931a04_0_118"/>
          <p:cNvSpPr txBox="1"/>
          <p:nvPr/>
        </p:nvSpPr>
        <p:spPr>
          <a:xfrm>
            <a:off x="4064699" y="5699152"/>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sp>
        <p:nvSpPr>
          <p:cNvPr id="824" name="Google Shape;824;g2770e931a04_0_118"/>
          <p:cNvSpPr/>
          <p:nvPr/>
        </p:nvSpPr>
        <p:spPr>
          <a:xfrm>
            <a:off x="6259127"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lang="en-US" sz="1466">
                <a:solidFill>
                  <a:schemeClr val="lt1"/>
                </a:solidFill>
                <a:latin typeface="DM Sans"/>
                <a:ea typeface="DM Sans"/>
                <a:cs typeface="DM Sans"/>
                <a:sym typeface="DM Sans"/>
              </a:rPr>
              <a:t>AVRO</a:t>
            </a:r>
            <a:endParaRPr sz="1466">
              <a:solidFill>
                <a:schemeClr val="lt1"/>
              </a:solidFill>
              <a:latin typeface="DM Sans"/>
              <a:ea typeface="DM Sans"/>
              <a:cs typeface="DM Sans"/>
              <a:sym typeface="DM Sans"/>
            </a:endParaRPr>
          </a:p>
        </p:txBody>
      </p:sp>
      <p:sp>
        <p:nvSpPr>
          <p:cNvPr id="825" name="Google Shape;825;g2770e931a04_0_118"/>
          <p:cNvSpPr txBox="1"/>
          <p:nvPr/>
        </p:nvSpPr>
        <p:spPr>
          <a:xfrm>
            <a:off x="667820" y="5541602"/>
            <a:ext cx="1466400" cy="6975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466" u="none" cap="none" strike="noStrike">
                <a:solidFill>
                  <a:srgbClr val="000000"/>
                </a:solidFill>
                <a:latin typeface="DM Sans"/>
                <a:ea typeface="DM Sans"/>
                <a:cs typeface="DM Sans"/>
                <a:sym typeface="DM Sans"/>
              </a:rPr>
              <a:t>Schema Evolution</a:t>
            </a:r>
            <a:endParaRPr b="0" i="0" sz="1466" u="none" cap="none" strike="noStrike">
              <a:solidFill>
                <a:srgbClr val="000000"/>
              </a:solidFill>
              <a:latin typeface="DM Sans"/>
              <a:ea typeface="DM Sans"/>
              <a:cs typeface="DM Sans"/>
              <a:sym typeface="DM Sans"/>
            </a:endParaRPr>
          </a:p>
        </p:txBody>
      </p:sp>
      <p:sp>
        <p:nvSpPr>
          <p:cNvPr id="826" name="Google Shape;826;g2770e931a04_0_118"/>
          <p:cNvSpPr txBox="1"/>
          <p:nvPr/>
        </p:nvSpPr>
        <p:spPr>
          <a:xfrm>
            <a:off x="6118408" y="5699077"/>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pic>
        <p:nvPicPr>
          <p:cNvPr id="827" name="Google Shape;827;g2770e931a04_0_118"/>
          <p:cNvPicPr preferRelativeResize="0"/>
          <p:nvPr/>
        </p:nvPicPr>
        <p:blipFill rotWithShape="1">
          <a:blip r:embed="rId4">
            <a:alphaModFix/>
          </a:blip>
          <a:srcRect b="0" l="1477" r="0" t="0"/>
          <a:stretch/>
        </p:blipFill>
        <p:spPr>
          <a:xfrm>
            <a:off x="1131520" y="1216175"/>
            <a:ext cx="4591123" cy="2103450"/>
          </a:xfrm>
          <a:prstGeom prst="rect">
            <a:avLst/>
          </a:prstGeom>
          <a:noFill/>
          <a:ln>
            <a:noFill/>
          </a:ln>
        </p:spPr>
      </p:pic>
      <p:sp>
        <p:nvSpPr>
          <p:cNvPr id="828" name="Google Shape;828;g2770e931a04_0_118"/>
          <p:cNvSpPr/>
          <p:nvPr/>
        </p:nvSpPr>
        <p:spPr>
          <a:xfrm>
            <a:off x="8240843" y="5588386"/>
            <a:ext cx="1466400" cy="583500"/>
          </a:xfrm>
          <a:prstGeom prst="rect">
            <a:avLst/>
          </a:prstGeom>
          <a:solidFill>
            <a:schemeClr val="accent4"/>
          </a:solidFill>
          <a:ln>
            <a:noFill/>
          </a:ln>
        </p:spPr>
        <p:txBody>
          <a:bodyPr anchorCtr="0" anchor="ctr" bIns="121850" lIns="121850" spcFirstLastPara="1" rIns="121850" wrap="square" tIns="121850">
            <a:noAutofit/>
          </a:bodyPr>
          <a:lstStyle/>
          <a:p>
            <a:pPr indent="0" lvl="0" marL="0" marR="0" rtl="0" algn="ctr">
              <a:lnSpc>
                <a:spcPct val="100000"/>
              </a:lnSpc>
              <a:spcBef>
                <a:spcPts val="0"/>
              </a:spcBef>
              <a:spcAft>
                <a:spcPts val="0"/>
              </a:spcAft>
              <a:buNone/>
            </a:pPr>
            <a:r>
              <a:rPr lang="en-US" sz="1466">
                <a:solidFill>
                  <a:schemeClr val="lt1"/>
                </a:solidFill>
                <a:latin typeface="DM Sans"/>
                <a:ea typeface="DM Sans"/>
                <a:cs typeface="DM Sans"/>
                <a:sym typeface="DM Sans"/>
              </a:rPr>
              <a:t>PARQUET</a:t>
            </a:r>
            <a:endParaRPr sz="1466">
              <a:solidFill>
                <a:schemeClr val="lt1"/>
              </a:solidFill>
              <a:latin typeface="DM Sans"/>
              <a:ea typeface="DM Sans"/>
              <a:cs typeface="DM Sans"/>
              <a:sym typeface="DM Sans"/>
            </a:endParaRPr>
          </a:p>
        </p:txBody>
      </p:sp>
      <p:sp>
        <p:nvSpPr>
          <p:cNvPr id="829" name="Google Shape;829;g2770e931a04_0_118"/>
          <p:cNvSpPr txBox="1"/>
          <p:nvPr/>
        </p:nvSpPr>
        <p:spPr>
          <a:xfrm>
            <a:off x="8100124" y="5699077"/>
            <a:ext cx="411600" cy="533400"/>
          </a:xfrm>
          <a:prstGeom prst="rect">
            <a:avLst/>
          </a:prstGeom>
          <a:noFill/>
          <a:ln>
            <a:noFill/>
          </a:ln>
        </p:spPr>
        <p:txBody>
          <a:bodyPr anchorCtr="0" anchor="t" bIns="121850" lIns="121850" spcFirstLastPara="1" rIns="121850" wrap="square" tIns="121850">
            <a:spAutoFit/>
          </a:bodyPr>
          <a:lstStyle/>
          <a:p>
            <a:pPr indent="0" lvl="0" marL="0" marR="0" rtl="0" algn="ctr">
              <a:lnSpc>
                <a:spcPct val="100000"/>
              </a:lnSpc>
              <a:spcBef>
                <a:spcPts val="0"/>
              </a:spcBef>
              <a:spcAft>
                <a:spcPts val="0"/>
              </a:spcAft>
              <a:buNone/>
            </a:pPr>
            <a:r>
              <a:rPr b="0" i="0" lang="en-US" sz="1866" u="none" cap="none" strike="noStrike">
                <a:solidFill>
                  <a:schemeClr val="lt1"/>
                </a:solidFill>
                <a:latin typeface="Arial"/>
                <a:ea typeface="Arial"/>
                <a:cs typeface="Arial"/>
                <a:sym typeface="Arial"/>
              </a:rPr>
              <a:t>✅</a:t>
            </a:r>
            <a:endParaRPr b="0" i="0" sz="1866" u="none" cap="none" strike="noStrike">
              <a:solidFill>
                <a:srgbClr val="000000"/>
              </a:solidFill>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grpSp>
        <p:nvGrpSpPr>
          <p:cNvPr id="835" name="Google Shape;835;g2770e931a04_0_135"/>
          <p:cNvGrpSpPr/>
          <p:nvPr/>
        </p:nvGrpSpPr>
        <p:grpSpPr>
          <a:xfrm>
            <a:off x="636694" y="2078850"/>
            <a:ext cx="5329754" cy="3323660"/>
            <a:chOff x="5132125" y="1316550"/>
            <a:chExt cx="5328156" cy="3324657"/>
          </a:xfrm>
        </p:grpSpPr>
        <p:sp>
          <p:nvSpPr>
            <p:cNvPr id="836" name="Google Shape;836;g2770e931a04_0_135"/>
            <p:cNvSpPr txBox="1"/>
            <p:nvPr/>
          </p:nvSpPr>
          <p:spPr>
            <a:xfrm>
              <a:off x="6816474" y="4107507"/>
              <a:ext cx="1945200" cy="5337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None/>
              </a:pPr>
              <a:r>
                <a:rPr b="1" i="0" lang="en-US" sz="1866" u="none" cap="none" strike="noStrike">
                  <a:solidFill>
                    <a:srgbClr val="000000"/>
                  </a:solidFill>
                  <a:latin typeface="Barlow"/>
                  <a:ea typeface="Barlow"/>
                  <a:cs typeface="Barlow"/>
                  <a:sym typeface="Barlow"/>
                </a:rPr>
                <a:t>Bronze</a:t>
              </a:r>
              <a:endParaRPr b="1" i="0" sz="1866" u="none" cap="none" strike="noStrike">
                <a:solidFill>
                  <a:srgbClr val="000000"/>
                </a:solidFill>
                <a:latin typeface="Barlow"/>
                <a:ea typeface="Barlow"/>
                <a:cs typeface="Barlow"/>
                <a:sym typeface="Barlow"/>
              </a:endParaRPr>
            </a:p>
          </p:txBody>
        </p:sp>
        <p:sp>
          <p:nvSpPr>
            <p:cNvPr id="837" name="Google Shape;837;g2770e931a04_0_135"/>
            <p:cNvSpPr txBox="1"/>
            <p:nvPr/>
          </p:nvSpPr>
          <p:spPr>
            <a:xfrm>
              <a:off x="9135781" y="4107507"/>
              <a:ext cx="1324500" cy="5337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None/>
              </a:pPr>
              <a:r>
                <a:rPr b="1" i="0" lang="en-US" sz="1866" u="none" cap="none" strike="noStrike">
                  <a:solidFill>
                    <a:srgbClr val="000000"/>
                  </a:solidFill>
                  <a:latin typeface="Barlow"/>
                  <a:ea typeface="Barlow"/>
                  <a:cs typeface="Barlow"/>
                  <a:sym typeface="Barlow"/>
                </a:rPr>
                <a:t>Silver</a:t>
              </a:r>
              <a:endParaRPr b="1" i="0" sz="1866" u="none" cap="none" strike="noStrike">
                <a:solidFill>
                  <a:srgbClr val="000000"/>
                </a:solidFill>
                <a:latin typeface="Barlow"/>
                <a:ea typeface="Barlow"/>
                <a:cs typeface="Barlow"/>
                <a:sym typeface="Barlow"/>
              </a:endParaRPr>
            </a:p>
          </p:txBody>
        </p:sp>
        <p:sp>
          <p:nvSpPr>
            <p:cNvPr id="838" name="Google Shape;838;g2770e931a04_0_135"/>
            <p:cNvSpPr/>
            <p:nvPr/>
          </p:nvSpPr>
          <p:spPr>
            <a:xfrm>
              <a:off x="6547904" y="3591461"/>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chemeClr val="lt1"/>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839" name="Google Shape;839;g2770e931a04_0_135"/>
            <p:cNvPicPr preferRelativeResize="0"/>
            <p:nvPr/>
          </p:nvPicPr>
          <p:blipFill rotWithShape="1">
            <a:blip r:embed="rId3">
              <a:alphaModFix/>
            </a:blip>
            <a:srcRect b="0" l="0" r="0" t="0"/>
            <a:stretch/>
          </p:blipFill>
          <p:spPr>
            <a:xfrm>
              <a:off x="7332993" y="2360422"/>
              <a:ext cx="904582" cy="997751"/>
            </a:xfrm>
            <a:prstGeom prst="rect">
              <a:avLst/>
            </a:prstGeom>
            <a:noFill/>
            <a:ln>
              <a:noFill/>
            </a:ln>
          </p:spPr>
        </p:pic>
        <p:sp>
          <p:nvSpPr>
            <p:cNvPr id="840" name="Google Shape;840;g2770e931a04_0_135"/>
            <p:cNvSpPr/>
            <p:nvPr/>
          </p:nvSpPr>
          <p:spPr>
            <a:xfrm>
              <a:off x="6547904" y="2694092"/>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chemeClr val="lt1"/>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841" name="Google Shape;841;g2770e931a04_0_135"/>
            <p:cNvPicPr preferRelativeResize="0"/>
            <p:nvPr/>
          </p:nvPicPr>
          <p:blipFill rotWithShape="1">
            <a:blip r:embed="rId3">
              <a:alphaModFix/>
            </a:blip>
            <a:srcRect b="0" l="0" r="0" t="0"/>
            <a:stretch/>
          </p:blipFill>
          <p:spPr>
            <a:xfrm>
              <a:off x="7332993" y="1463052"/>
              <a:ext cx="904582" cy="997751"/>
            </a:xfrm>
            <a:prstGeom prst="rect">
              <a:avLst/>
            </a:prstGeom>
            <a:noFill/>
            <a:ln>
              <a:noFill/>
            </a:ln>
          </p:spPr>
        </p:pic>
        <p:sp>
          <p:nvSpPr>
            <p:cNvPr id="842" name="Google Shape;842;g2770e931a04_0_135"/>
            <p:cNvSpPr/>
            <p:nvPr/>
          </p:nvSpPr>
          <p:spPr>
            <a:xfrm>
              <a:off x="6547904" y="1796723"/>
              <a:ext cx="904500" cy="330600"/>
            </a:xfrm>
            <a:prstGeom prst="homePlate">
              <a:avLst>
                <a:gd fmla="val 50000" name="adj"/>
              </a:avLst>
            </a:prstGeom>
            <a:solidFill>
              <a:srgbClr val="1AA75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None/>
              </a:pPr>
              <a:r>
                <a:rPr b="0" i="0" lang="en-US" sz="1066" u="none" cap="none" strike="noStrike">
                  <a:solidFill>
                    <a:srgbClr val="FFFFFF"/>
                  </a:solidFill>
                  <a:latin typeface="Barlow"/>
                  <a:ea typeface="Barlow"/>
                  <a:cs typeface="Barlow"/>
                  <a:sym typeface="Barlow"/>
                </a:rPr>
                <a:t>UPSERT via CDC</a:t>
              </a:r>
              <a:endParaRPr b="0" i="0" sz="1066" u="none" cap="none" strike="noStrike">
                <a:solidFill>
                  <a:srgbClr val="FFFFFF"/>
                </a:solidFill>
                <a:latin typeface="Barlow"/>
                <a:ea typeface="Barlow"/>
                <a:cs typeface="Barlow"/>
                <a:sym typeface="Barlow"/>
              </a:endParaRPr>
            </a:p>
          </p:txBody>
        </p:sp>
        <p:pic>
          <p:nvPicPr>
            <p:cNvPr id="843" name="Google Shape;843;g2770e931a04_0_135"/>
            <p:cNvPicPr preferRelativeResize="0"/>
            <p:nvPr/>
          </p:nvPicPr>
          <p:blipFill rotWithShape="1">
            <a:blip r:embed="rId3">
              <a:alphaModFix/>
            </a:blip>
            <a:srcRect b="0" l="0" r="0" t="0"/>
            <a:stretch/>
          </p:blipFill>
          <p:spPr>
            <a:xfrm>
              <a:off x="9266802" y="2360559"/>
              <a:ext cx="904582" cy="997751"/>
            </a:xfrm>
            <a:prstGeom prst="rect">
              <a:avLst/>
            </a:prstGeom>
            <a:noFill/>
            <a:ln>
              <a:noFill/>
            </a:ln>
          </p:spPr>
        </p:pic>
        <p:pic>
          <p:nvPicPr>
            <p:cNvPr id="844" name="Google Shape;844;g2770e931a04_0_135"/>
            <p:cNvPicPr preferRelativeResize="0"/>
            <p:nvPr/>
          </p:nvPicPr>
          <p:blipFill rotWithShape="1">
            <a:blip r:embed="rId3">
              <a:alphaModFix/>
            </a:blip>
            <a:srcRect b="0" l="0" r="0" t="0"/>
            <a:stretch/>
          </p:blipFill>
          <p:spPr>
            <a:xfrm>
              <a:off x="7332993" y="3257791"/>
              <a:ext cx="904582" cy="997751"/>
            </a:xfrm>
            <a:prstGeom prst="rect">
              <a:avLst/>
            </a:prstGeom>
            <a:noFill/>
            <a:ln>
              <a:noFill/>
            </a:ln>
          </p:spPr>
        </p:pic>
        <p:cxnSp>
          <p:nvCxnSpPr>
            <p:cNvPr id="845" name="Google Shape;845;g2770e931a04_0_135"/>
            <p:cNvCxnSpPr/>
            <p:nvPr/>
          </p:nvCxnSpPr>
          <p:spPr>
            <a:xfrm>
              <a:off x="8346053" y="1902102"/>
              <a:ext cx="956700" cy="968700"/>
            </a:xfrm>
            <a:prstGeom prst="straightConnector1">
              <a:avLst/>
            </a:prstGeom>
            <a:noFill/>
            <a:ln cap="flat" cmpd="sng" w="9525">
              <a:solidFill>
                <a:schemeClr val="dk2"/>
              </a:solidFill>
              <a:prstDash val="solid"/>
              <a:round/>
              <a:headEnd len="sm" w="sm" type="none"/>
              <a:tailEnd len="sm" w="sm" type="none"/>
            </a:ln>
          </p:spPr>
        </p:cxnSp>
        <p:cxnSp>
          <p:nvCxnSpPr>
            <p:cNvPr id="846" name="Google Shape;846;g2770e931a04_0_135"/>
            <p:cNvCxnSpPr/>
            <p:nvPr/>
          </p:nvCxnSpPr>
          <p:spPr>
            <a:xfrm flipH="1" rot="10800000">
              <a:off x="8369498" y="2870731"/>
              <a:ext cx="933300" cy="961500"/>
            </a:xfrm>
            <a:prstGeom prst="straightConnector1">
              <a:avLst/>
            </a:prstGeom>
            <a:noFill/>
            <a:ln cap="flat" cmpd="sng" w="9525">
              <a:solidFill>
                <a:schemeClr val="dk2"/>
              </a:solidFill>
              <a:prstDash val="solid"/>
              <a:round/>
              <a:headEnd len="sm" w="sm" type="none"/>
              <a:tailEnd len="sm" w="sm" type="none"/>
            </a:ln>
          </p:spPr>
        </p:cxnSp>
        <p:cxnSp>
          <p:nvCxnSpPr>
            <p:cNvPr id="847" name="Google Shape;847;g2770e931a04_0_135"/>
            <p:cNvCxnSpPr/>
            <p:nvPr/>
          </p:nvCxnSpPr>
          <p:spPr>
            <a:xfrm>
              <a:off x="8143935" y="2855417"/>
              <a:ext cx="1143900" cy="7800"/>
            </a:xfrm>
            <a:prstGeom prst="straightConnector1">
              <a:avLst/>
            </a:prstGeom>
            <a:noFill/>
            <a:ln cap="flat" cmpd="sng" w="9525">
              <a:solidFill>
                <a:schemeClr val="dk2"/>
              </a:solidFill>
              <a:prstDash val="solid"/>
              <a:round/>
              <a:headEnd len="sm" w="sm" type="none"/>
              <a:tailEnd len="sm" w="sm" type="none"/>
            </a:ln>
          </p:spPr>
        </p:cxnSp>
        <p:sp>
          <p:nvSpPr>
            <p:cNvPr id="848" name="Google Shape;848;g2770e931a04_0_135"/>
            <p:cNvSpPr/>
            <p:nvPr/>
          </p:nvSpPr>
          <p:spPr>
            <a:xfrm>
              <a:off x="5132125" y="1697325"/>
              <a:ext cx="932400" cy="28836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l">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Streaming Sources </a:t>
              </a:r>
              <a:endParaRPr b="0" i="0" sz="933"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Cloud Object Stores </a:t>
              </a:r>
              <a:endParaRPr b="0" i="0" sz="933"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Structured Data</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Unstructured Data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Semi-</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structured data</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t/>
              </a:r>
              <a:endParaRPr b="0" i="0" sz="933"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933" u="none" cap="none" strike="noStrike">
                  <a:solidFill>
                    <a:schemeClr val="dk1"/>
                  </a:solidFill>
                  <a:latin typeface="DM Sans"/>
                  <a:ea typeface="DM Sans"/>
                  <a:cs typeface="DM Sans"/>
                  <a:sym typeface="DM Sans"/>
                </a:rPr>
                <a:t>Data Migration Services</a:t>
              </a:r>
              <a:endParaRPr b="0" i="0" sz="933" u="none" cap="none" strike="noStrike">
                <a:solidFill>
                  <a:schemeClr val="dk1"/>
                </a:solidFill>
                <a:latin typeface="DM Sans"/>
                <a:ea typeface="DM Sans"/>
                <a:cs typeface="DM Sans"/>
                <a:sym typeface="DM Sans"/>
              </a:endParaRPr>
            </a:p>
          </p:txBody>
        </p:sp>
        <p:sp>
          <p:nvSpPr>
            <p:cNvPr id="849" name="Google Shape;849;g2770e931a04_0_135"/>
            <p:cNvSpPr/>
            <p:nvPr/>
          </p:nvSpPr>
          <p:spPr>
            <a:xfrm>
              <a:off x="5132125" y="1316550"/>
              <a:ext cx="932400" cy="3804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Data Sources </a:t>
              </a:r>
              <a:endParaRPr b="0" i="0" sz="1200" u="none" cap="none" strike="noStrike">
                <a:solidFill>
                  <a:srgbClr val="000000"/>
                </a:solidFill>
                <a:latin typeface="Arial"/>
                <a:ea typeface="Arial"/>
                <a:cs typeface="Arial"/>
                <a:sym typeface="Arial"/>
              </a:endParaRPr>
            </a:p>
          </p:txBody>
        </p:sp>
        <p:cxnSp>
          <p:nvCxnSpPr>
            <p:cNvPr id="850" name="Google Shape;850;g2770e931a04_0_135"/>
            <p:cNvCxnSpPr/>
            <p:nvPr/>
          </p:nvCxnSpPr>
          <p:spPr>
            <a:xfrm flipH="1" rot="10800000">
              <a:off x="6146037" y="1961984"/>
              <a:ext cx="293400" cy="1500"/>
            </a:xfrm>
            <a:prstGeom prst="straightConnector1">
              <a:avLst/>
            </a:prstGeom>
            <a:noFill/>
            <a:ln cap="flat" cmpd="sng" w="9525">
              <a:solidFill>
                <a:schemeClr val="dk2"/>
              </a:solidFill>
              <a:prstDash val="solid"/>
              <a:round/>
              <a:headEnd len="sm" w="sm" type="none"/>
              <a:tailEnd len="med" w="med" type="stealth"/>
            </a:ln>
          </p:spPr>
        </p:cxnSp>
        <p:cxnSp>
          <p:nvCxnSpPr>
            <p:cNvPr id="851" name="Google Shape;851;g2770e931a04_0_135"/>
            <p:cNvCxnSpPr/>
            <p:nvPr/>
          </p:nvCxnSpPr>
          <p:spPr>
            <a:xfrm flipH="1" rot="10800000">
              <a:off x="6146037" y="2859354"/>
              <a:ext cx="293400" cy="1500"/>
            </a:xfrm>
            <a:prstGeom prst="straightConnector1">
              <a:avLst/>
            </a:prstGeom>
            <a:noFill/>
            <a:ln cap="flat" cmpd="sng" w="9525">
              <a:solidFill>
                <a:schemeClr val="dk2"/>
              </a:solidFill>
              <a:prstDash val="solid"/>
              <a:round/>
              <a:headEnd len="sm" w="sm" type="none"/>
              <a:tailEnd len="med" w="med" type="stealth"/>
            </a:ln>
          </p:spPr>
        </p:cxnSp>
        <p:cxnSp>
          <p:nvCxnSpPr>
            <p:cNvPr id="852" name="Google Shape;852;g2770e931a04_0_135"/>
            <p:cNvCxnSpPr/>
            <p:nvPr/>
          </p:nvCxnSpPr>
          <p:spPr>
            <a:xfrm flipH="1" rot="10800000">
              <a:off x="6146037" y="3756723"/>
              <a:ext cx="293400" cy="1500"/>
            </a:xfrm>
            <a:prstGeom prst="straightConnector1">
              <a:avLst/>
            </a:prstGeom>
            <a:noFill/>
            <a:ln cap="flat" cmpd="sng" w="9525">
              <a:solidFill>
                <a:schemeClr val="dk2"/>
              </a:solidFill>
              <a:prstDash val="solid"/>
              <a:round/>
              <a:headEnd len="sm" w="sm" type="none"/>
              <a:tailEnd len="med" w="med" type="stealth"/>
            </a:ln>
          </p:spPr>
        </p:cxnSp>
      </p:grpSp>
      <p:sp>
        <p:nvSpPr>
          <p:cNvPr id="853" name="Google Shape;853;g2770e931a04_0_135"/>
          <p:cNvSpPr txBox="1"/>
          <p:nvPr>
            <p:ph idx="4294967295" type="body"/>
          </p:nvPr>
        </p:nvSpPr>
        <p:spPr>
          <a:xfrm>
            <a:off x="6201990" y="1758035"/>
            <a:ext cx="5685300" cy="4285800"/>
          </a:xfrm>
          <a:prstGeom prst="rect">
            <a:avLst/>
          </a:prstGeom>
          <a:noFill/>
          <a:ln>
            <a:noFill/>
          </a:ln>
        </p:spPr>
        <p:txBody>
          <a:bodyPr anchorCtr="0" anchor="t" bIns="60900" lIns="121850" spcFirstLastPara="1" rIns="121850" wrap="square" tIns="60900">
            <a:noAutofit/>
          </a:bodyPr>
          <a:lstStyle/>
          <a:p>
            <a:pPr indent="-363975" lvl="0" marL="457085" marR="0" rtl="0" algn="l">
              <a:lnSpc>
                <a:spcPct val="115000"/>
              </a:lnSpc>
              <a:spcBef>
                <a:spcPts val="0"/>
              </a:spcBef>
              <a:spcAft>
                <a:spcPts val="0"/>
              </a:spcAft>
              <a:buSzPts val="1100"/>
              <a:buChar char="●"/>
            </a:pPr>
            <a:r>
              <a:rPr lang="en-US" sz="1866"/>
              <a:t>Stream change records (inserts, updates, deletes) from any data source supported by DBR, cloud storage, or DBFS</a:t>
            </a:r>
            <a:br>
              <a:rPr lang="en-US" sz="1866"/>
            </a:br>
            <a:endParaRPr sz="1866"/>
          </a:p>
          <a:p>
            <a:pPr indent="-363975" lvl="0" marL="457085" marR="0" rtl="0" algn="l">
              <a:lnSpc>
                <a:spcPct val="115000"/>
              </a:lnSpc>
              <a:spcBef>
                <a:spcPts val="0"/>
              </a:spcBef>
              <a:spcAft>
                <a:spcPts val="0"/>
              </a:spcAft>
              <a:buSzPts val="1100"/>
              <a:buChar char="●"/>
            </a:pPr>
            <a:r>
              <a:rPr lang="en-US" sz="1866"/>
              <a:t>Simple, declarative “APPLY CHANGES INTO”  API for SQL or Python</a:t>
            </a:r>
            <a:br>
              <a:rPr lang="en-US" sz="1866"/>
            </a:br>
            <a:endParaRPr sz="1866"/>
          </a:p>
          <a:p>
            <a:pPr indent="-363975" lvl="0" marL="457085" marR="0" rtl="0" algn="l">
              <a:lnSpc>
                <a:spcPct val="115000"/>
              </a:lnSpc>
              <a:spcBef>
                <a:spcPts val="0"/>
              </a:spcBef>
              <a:spcAft>
                <a:spcPts val="0"/>
              </a:spcAft>
              <a:buSzPts val="1100"/>
              <a:buChar char="●"/>
            </a:pPr>
            <a:r>
              <a:rPr lang="en-US" sz="1866"/>
              <a:t>Handles out-of-order events</a:t>
            </a:r>
            <a:br>
              <a:rPr lang="en-US" sz="1866"/>
            </a:br>
            <a:endParaRPr sz="1866"/>
          </a:p>
          <a:p>
            <a:pPr indent="-363975" lvl="0" marL="457085" marR="0" rtl="0" algn="l">
              <a:lnSpc>
                <a:spcPct val="115000"/>
              </a:lnSpc>
              <a:spcBef>
                <a:spcPts val="0"/>
              </a:spcBef>
              <a:spcAft>
                <a:spcPts val="0"/>
              </a:spcAft>
              <a:buSzPts val="1100"/>
              <a:buChar char="●"/>
            </a:pPr>
            <a:r>
              <a:rPr lang="en-US" sz="1866"/>
              <a:t>Schema evolution</a:t>
            </a:r>
            <a:br>
              <a:rPr lang="en-US" sz="1866"/>
            </a:br>
            <a:endParaRPr sz="1866"/>
          </a:p>
          <a:p>
            <a:pPr indent="-363975" lvl="0" marL="457085" marR="0" rtl="0" algn="l">
              <a:lnSpc>
                <a:spcPct val="115000"/>
              </a:lnSpc>
              <a:spcBef>
                <a:spcPts val="0"/>
              </a:spcBef>
              <a:spcAft>
                <a:spcPts val="0"/>
              </a:spcAft>
              <a:buSzPts val="1100"/>
              <a:buChar char="●"/>
            </a:pPr>
            <a:r>
              <a:rPr lang="en-US" sz="1866"/>
              <a:t>SCD2 support</a:t>
            </a:r>
            <a:endParaRPr sz="1866"/>
          </a:p>
        </p:txBody>
      </p:sp>
      <p:sp>
        <p:nvSpPr>
          <p:cNvPr id="854" name="Google Shape;854;g2770e931a04_0_135"/>
          <p:cNvSpPr txBox="1"/>
          <p:nvPr>
            <p:ph idx="4294967295" type="title"/>
          </p:nvPr>
        </p:nvSpPr>
        <p:spPr>
          <a:xfrm>
            <a:off x="596980" y="536354"/>
            <a:ext cx="111921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US" sz="3600">
                <a:latin typeface="DM Sans"/>
                <a:ea typeface="DM Sans"/>
                <a:cs typeface="DM Sans"/>
                <a:sym typeface="DM Sans"/>
              </a:rPr>
              <a:t>Change data </a:t>
            </a:r>
            <a:r>
              <a:rPr lang="en-US" sz="3600"/>
              <a:t>c</a:t>
            </a:r>
            <a:r>
              <a:rPr lang="en-US" sz="3600">
                <a:latin typeface="DM Sans"/>
                <a:ea typeface="DM Sans"/>
                <a:cs typeface="DM Sans"/>
                <a:sym typeface="DM Sans"/>
              </a:rPr>
              <a:t>apture (CDC)</a:t>
            </a:r>
            <a:endParaRPr sz="360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g2770e931a04_0_159"/>
          <p:cNvSpPr txBox="1"/>
          <p:nvPr>
            <p:ph type="title"/>
          </p:nvPr>
        </p:nvSpPr>
        <p:spPr>
          <a:xfrm>
            <a:off x="471853" y="337156"/>
            <a:ext cx="11260200" cy="991800"/>
          </a:xfrm>
          <a:prstGeom prst="rect">
            <a:avLst/>
          </a:prstGeom>
          <a:noFill/>
          <a:ln>
            <a:noFill/>
          </a:ln>
        </p:spPr>
        <p:txBody>
          <a:bodyPr anchorCtr="0" anchor="ctr" bIns="45675" lIns="0" spcFirstLastPara="1" rIns="0" wrap="square" tIns="45675">
            <a:normAutofit/>
          </a:bodyPr>
          <a:lstStyle/>
          <a:p>
            <a:pPr indent="0" lvl="0" marL="0" rtl="0" algn="l">
              <a:lnSpc>
                <a:spcPct val="90000"/>
              </a:lnSpc>
              <a:spcBef>
                <a:spcPts val="0"/>
              </a:spcBef>
              <a:spcAft>
                <a:spcPts val="0"/>
              </a:spcAft>
              <a:buSzPts val="1400"/>
              <a:buNone/>
            </a:pPr>
            <a:r>
              <a:rPr lang="en-US" sz="3600">
                <a:latin typeface="DM Sans"/>
                <a:ea typeface="DM Sans"/>
                <a:cs typeface="DM Sans"/>
                <a:sym typeface="DM Sans"/>
              </a:rPr>
              <a:t>Data quality validation and monitoring</a:t>
            </a:r>
            <a:endParaRPr sz="3600">
              <a:latin typeface="DM Sans"/>
              <a:ea typeface="DM Sans"/>
              <a:cs typeface="DM Sans"/>
              <a:sym typeface="DM Sans"/>
            </a:endParaRPr>
          </a:p>
        </p:txBody>
      </p:sp>
      <p:sp>
        <p:nvSpPr>
          <p:cNvPr id="861" name="Google Shape;861;g2770e931a04_0_159"/>
          <p:cNvSpPr txBox="1"/>
          <p:nvPr>
            <p:ph idx="4294967295" type="body"/>
          </p:nvPr>
        </p:nvSpPr>
        <p:spPr>
          <a:xfrm>
            <a:off x="617855" y="1925193"/>
            <a:ext cx="5400000" cy="3893700"/>
          </a:xfrm>
          <a:prstGeom prst="rect">
            <a:avLst/>
          </a:prstGeom>
          <a:noFill/>
          <a:ln>
            <a:noFill/>
          </a:ln>
        </p:spPr>
        <p:txBody>
          <a:bodyPr anchorCtr="0" anchor="t" bIns="45675" lIns="0" spcFirstLastPara="1" rIns="0" wrap="square" tIns="45675">
            <a:normAutofit/>
          </a:bodyPr>
          <a:lstStyle/>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Define data quality and integrity controls within the pipeline with data expectations </a:t>
            </a:r>
            <a:endParaRPr sz="1866"/>
          </a:p>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Address data quality errors with flexible policies: fail, drop, alert, </a:t>
            </a:r>
            <a:r>
              <a:rPr lang="en-US" sz="1866">
                <a:extLst>
                  <a:ext uri="http://customooxmlschemas.google.com/">
                    <go:slidesCustomData xmlns:go="http://customooxmlschemas.google.com/" textRoundtripDataId="5"/>
                  </a:ext>
                </a:extLst>
              </a:rPr>
              <a:t>quarantine</a:t>
            </a:r>
            <a:r>
              <a:rPr lang="en-US" sz="1866"/>
              <a:t>(future)</a:t>
            </a:r>
            <a:endParaRPr sz="1866"/>
          </a:p>
          <a:p>
            <a:pPr indent="0" lvl="0" marL="457200" marR="0" rtl="0" algn="l">
              <a:lnSpc>
                <a:spcPct val="115000"/>
              </a:lnSpc>
              <a:spcBef>
                <a:spcPts val="0"/>
              </a:spcBef>
              <a:spcAft>
                <a:spcPts val="0"/>
              </a:spcAft>
              <a:buNone/>
            </a:pPr>
            <a:r>
              <a:t/>
            </a:r>
            <a:endParaRPr sz="1866"/>
          </a:p>
          <a:p>
            <a:pPr indent="-363975" lvl="0" marL="457085" marR="0" rtl="0" algn="l">
              <a:lnSpc>
                <a:spcPct val="115000"/>
              </a:lnSpc>
              <a:spcBef>
                <a:spcPts val="0"/>
              </a:spcBef>
              <a:spcAft>
                <a:spcPts val="0"/>
              </a:spcAft>
              <a:buSzPts val="1100"/>
              <a:buChar char="●"/>
            </a:pPr>
            <a:r>
              <a:rPr lang="en-US" sz="1866"/>
              <a:t>All data pipeline runs and quality metrics are captured, tracked and reported</a:t>
            </a:r>
            <a:endParaRPr sz="1866"/>
          </a:p>
        </p:txBody>
      </p:sp>
      <p:sp>
        <p:nvSpPr>
          <p:cNvPr id="862" name="Google Shape;862;g2770e931a04_0_159"/>
          <p:cNvSpPr/>
          <p:nvPr/>
        </p:nvSpPr>
        <p:spPr>
          <a:xfrm>
            <a:off x="6371908" y="2062950"/>
            <a:ext cx="5028000" cy="1374300"/>
          </a:xfrm>
          <a:prstGeom prst="roundRect">
            <a:avLst>
              <a:gd fmla="val 7576" name="adj"/>
            </a:avLst>
          </a:prstGeom>
          <a:solidFill>
            <a:srgbClr val="F9F7F4"/>
          </a:solidFill>
          <a:ln cap="flat" cmpd="sng" w="9525">
            <a:solidFill>
              <a:srgbClr val="FF5F46"/>
            </a:solidFill>
            <a:prstDash val="solid"/>
            <a:round/>
            <a:headEnd len="sm" w="sm" type="none"/>
            <a:tailEnd len="sm" w="sm" type="none"/>
          </a:ln>
        </p:spPr>
        <p:txBody>
          <a:bodyPr anchorCtr="0" anchor="ctr" bIns="34250" lIns="68575" spcFirstLastPara="1" rIns="68575" wrap="square" tIns="34250">
            <a:noAutofit/>
          </a:bodyPr>
          <a:lstStyle/>
          <a:p>
            <a:pPr indent="0" lvl="0" marL="0" marR="0" rtl="0" algn="l">
              <a:lnSpc>
                <a:spcPct val="115000"/>
              </a:lnSpc>
              <a:spcBef>
                <a:spcPts val="0"/>
              </a:spcBef>
              <a:spcAft>
                <a:spcPts val="0"/>
              </a:spcAft>
              <a:buNone/>
            </a:pPr>
            <a:r>
              <a:rPr b="0" i="0" lang="en-US" sz="1066" u="none" cap="none" strike="noStrike">
                <a:solidFill>
                  <a:srgbClr val="38761D"/>
                </a:solidFill>
                <a:latin typeface="Consolas"/>
                <a:ea typeface="Consolas"/>
                <a:cs typeface="Consolas"/>
                <a:sym typeface="Consolas"/>
              </a:rPr>
              <a:t>/* Stage 1: Bronze Table drop invalid rows */</a:t>
            </a:r>
            <a:endParaRPr b="0" i="0" sz="1066" u="none" cap="none" strike="noStrike">
              <a:solidFill>
                <a:srgbClr val="38761D"/>
              </a:solidFill>
              <a:latin typeface="Consolas"/>
              <a:ea typeface="Consolas"/>
              <a:cs typeface="Consolas"/>
              <a:sym typeface="Consolas"/>
            </a:endParaRPr>
          </a:p>
          <a:p>
            <a:pPr indent="0" lvl="0" marL="0" marR="0" rtl="0" algn="l">
              <a:lnSpc>
                <a:spcPct val="115000"/>
              </a:lnSpc>
              <a:spcBef>
                <a:spcPts val="0"/>
              </a:spcBef>
              <a:spcAft>
                <a:spcPts val="0"/>
              </a:spcAft>
              <a:buNone/>
            </a:pPr>
            <a:r>
              <a:rPr b="1" i="0" lang="en-US" sz="1066" u="none" cap="none" strike="noStrike">
                <a:solidFill>
                  <a:srgbClr val="980000"/>
                </a:solidFill>
                <a:latin typeface="Consolas"/>
                <a:ea typeface="Consolas"/>
                <a:cs typeface="Consolas"/>
                <a:sym typeface="Consolas"/>
              </a:rPr>
              <a:t>CREATE </a:t>
            </a:r>
            <a:r>
              <a:rPr b="1" lang="en-US" sz="1066">
                <a:solidFill>
                  <a:srgbClr val="980000"/>
                </a:solidFill>
                <a:latin typeface="Consolas"/>
                <a:ea typeface="Consolas"/>
                <a:cs typeface="Consolas"/>
                <a:sym typeface="Consolas"/>
              </a:rPr>
              <a:t>STREAMING</a:t>
            </a:r>
            <a:r>
              <a:rPr b="1" i="0" lang="en-US" sz="1066" u="none" cap="none" strike="noStrike">
                <a:solidFill>
                  <a:srgbClr val="980000"/>
                </a:solidFill>
                <a:latin typeface="Consolas"/>
                <a:ea typeface="Consolas"/>
                <a:cs typeface="Consolas"/>
                <a:sym typeface="Consolas"/>
              </a:rPr>
              <a:t> LIVE TABLE</a:t>
            </a:r>
            <a:r>
              <a:rPr b="0" i="0" lang="en-US" sz="1066" u="none" cap="none" strike="noStrike">
                <a:solidFill>
                  <a:srgbClr val="1B3139"/>
                </a:solidFill>
                <a:latin typeface="Consolas"/>
                <a:ea typeface="Consolas"/>
                <a:cs typeface="Consolas"/>
                <a:sym typeface="Consolas"/>
              </a:rPr>
              <a:t> f</a:t>
            </a:r>
            <a:r>
              <a:rPr b="0" i="0" lang="en-US" sz="1066" u="none" cap="none" strike="noStrike">
                <a:solidFill>
                  <a:srgbClr val="0000FF"/>
                </a:solidFill>
                <a:latin typeface="Consolas"/>
                <a:ea typeface="Consolas"/>
                <a:cs typeface="Consolas"/>
                <a:sym typeface="Consolas"/>
              </a:rPr>
              <a:t>ire_account_bronze</a:t>
            </a:r>
            <a:r>
              <a:rPr b="0" i="0" lang="en-US" sz="1066" u="none" cap="none" strike="noStrike">
                <a:solidFill>
                  <a:srgbClr val="1B3139"/>
                </a:solidFill>
                <a:latin typeface="Consolas"/>
                <a:ea typeface="Consolas"/>
                <a:cs typeface="Consolas"/>
                <a:sym typeface="Consolas"/>
              </a:rPr>
              <a:t> AS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1B3139"/>
                </a:solidFill>
                <a:latin typeface="Consolas"/>
                <a:ea typeface="Consolas"/>
                <a:cs typeface="Consolas"/>
                <a:sym typeface="Consolas"/>
              </a:rPr>
              <a:t>( </a:t>
            </a:r>
            <a:r>
              <a:rPr b="1" i="0" lang="en-US" sz="1066" u="none" cap="none" strike="noStrike">
                <a:solidFill>
                  <a:srgbClr val="980000"/>
                </a:solidFill>
                <a:latin typeface="Consolas"/>
                <a:ea typeface="Consolas"/>
                <a:cs typeface="Consolas"/>
                <a:sym typeface="Consolas"/>
              </a:rPr>
              <a:t>CONSTRAINT</a:t>
            </a:r>
            <a:r>
              <a:rPr b="0" i="0" lang="en-US" sz="1066" u="none" cap="none" strike="noStrike">
                <a:solidFill>
                  <a:srgbClr val="1B3139"/>
                </a:solidFill>
                <a:latin typeface="Consolas"/>
                <a:ea typeface="Consolas"/>
                <a:cs typeface="Consolas"/>
                <a:sym typeface="Consolas"/>
              </a:rPr>
              <a:t> valid_account_open_dt </a:t>
            </a:r>
            <a:r>
              <a:rPr b="1" i="0" lang="en-US" sz="1066" u="none" cap="none" strike="noStrike">
                <a:solidFill>
                  <a:srgbClr val="980000"/>
                </a:solidFill>
                <a:latin typeface="Consolas"/>
                <a:ea typeface="Consolas"/>
                <a:cs typeface="Consolas"/>
                <a:sym typeface="Consolas"/>
              </a:rPr>
              <a:t>EXPECT</a:t>
            </a:r>
            <a:r>
              <a:rPr b="0" i="0" lang="en-US" sz="1066" u="none" cap="none" strike="noStrike">
                <a:solidFill>
                  <a:srgbClr val="1B3139"/>
                </a:solidFill>
                <a:latin typeface="Consolas"/>
                <a:ea typeface="Consolas"/>
                <a:cs typeface="Consolas"/>
                <a:sym typeface="Consolas"/>
              </a:rPr>
              <a:t> (acconut_dt is not null and (account_close_dt &gt; account_open_dt)) </a:t>
            </a:r>
            <a:r>
              <a:rPr b="1" i="0" lang="en-US" sz="1066" u="none" cap="none" strike="noStrike">
                <a:solidFill>
                  <a:srgbClr val="980000"/>
                </a:solidFill>
                <a:latin typeface="Consolas"/>
                <a:ea typeface="Consolas"/>
                <a:cs typeface="Consolas"/>
                <a:sym typeface="Consolas"/>
              </a:rPr>
              <a:t>ON VIOLATION DROP ROW </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COMMENT</a:t>
            </a:r>
            <a:r>
              <a:rPr b="0" i="0" lang="en-US" sz="1066" u="none" cap="none" strike="noStrike">
                <a:solidFill>
                  <a:srgbClr val="1B3139"/>
                </a:solidFill>
                <a:latin typeface="Consolas"/>
                <a:ea typeface="Consolas"/>
                <a:cs typeface="Consolas"/>
                <a:sym typeface="Consolas"/>
              </a:rPr>
              <a:t> "Bronze table with valid account ids"</a:t>
            </a:r>
            <a:endParaRPr b="0" i="0" sz="1066" u="none" cap="none" strike="noStrike">
              <a:solidFill>
                <a:srgbClr val="1B3139"/>
              </a:solidFill>
              <a:latin typeface="Consolas"/>
              <a:ea typeface="Consolas"/>
              <a:cs typeface="Consolas"/>
              <a:sym typeface="Consolas"/>
            </a:endParaRPr>
          </a:p>
          <a:p>
            <a:pPr indent="0" lvl="0" marL="0" marR="0" rtl="0" algn="l">
              <a:lnSpc>
                <a:spcPct val="115000"/>
              </a:lnSpc>
              <a:spcBef>
                <a:spcPts val="0"/>
              </a:spcBef>
              <a:spcAft>
                <a:spcPts val="0"/>
              </a:spcAft>
              <a:buNone/>
            </a:pPr>
            <a:r>
              <a:rPr b="0" i="0" lang="en-US" sz="1066" u="none" cap="none" strike="noStrike">
                <a:solidFill>
                  <a:srgbClr val="980000"/>
                </a:solidFill>
                <a:latin typeface="Consolas"/>
                <a:ea typeface="Consolas"/>
                <a:cs typeface="Consolas"/>
                <a:sym typeface="Consolas"/>
              </a:rPr>
              <a:t>SELECT</a:t>
            </a:r>
            <a:r>
              <a:rPr b="0" i="0" lang="en-US" sz="1066" u="none" cap="none" strike="noStrike">
                <a:solidFill>
                  <a:srgbClr val="1B3139"/>
                </a:solidFill>
                <a:latin typeface="Consolas"/>
                <a:ea typeface="Consolas"/>
                <a:cs typeface="Consolas"/>
                <a:sym typeface="Consolas"/>
              </a:rPr>
              <a:t> * </a:t>
            </a:r>
            <a:r>
              <a:rPr b="0" i="0" lang="en-US" sz="1066" u="none" cap="none" strike="noStrike">
                <a:solidFill>
                  <a:srgbClr val="980000"/>
                </a:solidFill>
                <a:latin typeface="Consolas"/>
                <a:ea typeface="Consolas"/>
                <a:cs typeface="Consolas"/>
                <a:sym typeface="Consolas"/>
              </a:rPr>
              <a:t>FROM</a:t>
            </a:r>
            <a:r>
              <a:rPr b="0" i="0" lang="en-US" sz="1066" u="none" cap="none" strike="noStrike">
                <a:solidFill>
                  <a:srgbClr val="1B3139"/>
                </a:solidFill>
                <a:latin typeface="Consolas"/>
                <a:ea typeface="Consolas"/>
                <a:cs typeface="Consolas"/>
                <a:sym typeface="Consolas"/>
              </a:rPr>
              <a:t> </a:t>
            </a:r>
            <a:r>
              <a:rPr b="0" i="0" lang="en-US" sz="1066" u="none" cap="none" strike="noStrike">
                <a:solidFill>
                  <a:srgbClr val="0000FF"/>
                </a:solidFill>
                <a:latin typeface="Consolas"/>
                <a:ea typeface="Consolas"/>
                <a:cs typeface="Consolas"/>
                <a:sym typeface="Consolas"/>
              </a:rPr>
              <a:t>fire_account_raw ...</a:t>
            </a:r>
            <a:endParaRPr b="0" i="0" sz="1466" u="none" cap="none" strike="noStrike">
              <a:solidFill>
                <a:srgbClr val="38761D"/>
              </a:solidFill>
              <a:latin typeface="Consolas"/>
              <a:ea typeface="Consolas"/>
              <a:cs typeface="Consolas"/>
              <a:sym typeface="Consolas"/>
            </a:endParaRPr>
          </a:p>
        </p:txBody>
      </p:sp>
      <p:pic>
        <p:nvPicPr>
          <p:cNvPr id="863" name="Google Shape;863;g2770e931a04_0_159"/>
          <p:cNvPicPr preferRelativeResize="0"/>
          <p:nvPr/>
        </p:nvPicPr>
        <p:blipFill rotWithShape="1">
          <a:blip r:embed="rId3">
            <a:alphaModFix/>
          </a:blip>
          <a:srcRect b="0" l="0" r="0" t="0"/>
          <a:stretch/>
        </p:blipFill>
        <p:spPr>
          <a:xfrm>
            <a:off x="7045086" y="3569409"/>
            <a:ext cx="3049179" cy="2798472"/>
          </a:xfrm>
          <a:prstGeom prst="rect">
            <a:avLst/>
          </a:prstGeom>
          <a:noFill/>
          <a:ln>
            <a:noFill/>
          </a:ln>
          <a:effectLst>
            <a:outerShdw blurRad="142875" rotWithShape="0" algn="bl" dir="1620000" dist="19050">
              <a:schemeClr val="dk2">
                <a:alpha val="37650"/>
              </a:scheme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g2770e931a04_0_167"/>
          <p:cNvSpPr txBox="1"/>
          <p:nvPr>
            <p:ph type="title"/>
          </p:nvPr>
        </p:nvSpPr>
        <p:spPr>
          <a:xfrm>
            <a:off x="537198" y="399939"/>
            <a:ext cx="11260200" cy="991800"/>
          </a:xfrm>
          <a:prstGeom prst="rect">
            <a:avLst/>
          </a:prstGeom>
          <a:noFill/>
          <a:ln>
            <a:noFill/>
          </a:ln>
        </p:spPr>
        <p:txBody>
          <a:bodyPr anchorCtr="0" anchor="ctr" bIns="45675" lIns="0" spcFirstLastPara="1" rIns="0" wrap="square" tIns="45675">
            <a:normAutofit/>
          </a:bodyPr>
          <a:lstStyle/>
          <a:p>
            <a:pPr indent="0" lvl="0" marL="0" rtl="0" algn="l">
              <a:lnSpc>
                <a:spcPct val="90000"/>
              </a:lnSpc>
              <a:spcBef>
                <a:spcPts val="0"/>
              </a:spcBef>
              <a:spcAft>
                <a:spcPts val="0"/>
              </a:spcAft>
              <a:buSzPts val="1400"/>
              <a:buNone/>
            </a:pPr>
            <a:r>
              <a:rPr lang="en-US" sz="3600">
                <a:latin typeface="DM Sans"/>
                <a:ea typeface="DM Sans"/>
                <a:cs typeface="DM Sans"/>
                <a:sym typeface="DM Sans"/>
              </a:rPr>
              <a:t>Data pipeline observability</a:t>
            </a:r>
            <a:endParaRPr sz="3600">
              <a:latin typeface="DM Sans"/>
              <a:ea typeface="DM Sans"/>
              <a:cs typeface="DM Sans"/>
              <a:sym typeface="DM Sans"/>
            </a:endParaRPr>
          </a:p>
        </p:txBody>
      </p:sp>
      <p:sp>
        <p:nvSpPr>
          <p:cNvPr id="870" name="Google Shape;870;g2770e931a04_0_167"/>
          <p:cNvSpPr txBox="1"/>
          <p:nvPr>
            <p:ph idx="4294967295" type="body"/>
          </p:nvPr>
        </p:nvSpPr>
        <p:spPr>
          <a:xfrm>
            <a:off x="6612147" y="1854604"/>
            <a:ext cx="5351400" cy="3717300"/>
          </a:xfrm>
          <a:prstGeom prst="rect">
            <a:avLst/>
          </a:prstGeom>
          <a:noFill/>
          <a:ln>
            <a:noFill/>
          </a:ln>
        </p:spPr>
        <p:txBody>
          <a:bodyPr anchorCtr="0" anchor="t" bIns="45675" lIns="0" spcFirstLastPara="1" rIns="0" wrap="square" tIns="45675">
            <a:normAutofit lnSpcReduction="10000"/>
          </a:bodyPr>
          <a:lstStyle/>
          <a:p>
            <a:pPr indent="-347091" lvl="0" marL="457200" marR="0" rtl="0" algn="l">
              <a:lnSpc>
                <a:spcPct val="115000"/>
              </a:lnSpc>
              <a:spcBef>
                <a:spcPts val="0"/>
              </a:spcBef>
              <a:spcAft>
                <a:spcPts val="0"/>
              </a:spcAft>
              <a:buSzPts val="1866"/>
              <a:buChar char="⎻"/>
            </a:pPr>
            <a:r>
              <a:rPr lang="en-US" sz="1866"/>
              <a:t>High-quality, high-fidelity lineage diagram that provides visibility into how data flows for impact analysis </a:t>
            </a:r>
            <a:br>
              <a:rPr lang="en-US" sz="1866"/>
            </a:br>
            <a:endParaRPr sz="1866"/>
          </a:p>
          <a:p>
            <a:pPr indent="-347091" lvl="0" marL="457200" marR="0" rtl="0" algn="l">
              <a:lnSpc>
                <a:spcPct val="115000"/>
              </a:lnSpc>
              <a:spcBef>
                <a:spcPts val="0"/>
              </a:spcBef>
              <a:spcAft>
                <a:spcPts val="0"/>
              </a:spcAft>
              <a:buSzPts val="1866"/>
              <a:buChar char="⎻"/>
            </a:pPr>
            <a:r>
              <a:rPr lang="en-US" sz="1866"/>
              <a:t>Granular logging for operational, governance, quality  and status of the data pipeline at a row level  </a:t>
            </a:r>
            <a:br>
              <a:rPr lang="en-US" sz="1866"/>
            </a:br>
            <a:endParaRPr sz="1866"/>
          </a:p>
          <a:p>
            <a:pPr indent="-347091" lvl="0" marL="457200" marR="0" rtl="0" algn="l">
              <a:lnSpc>
                <a:spcPct val="115000"/>
              </a:lnSpc>
              <a:spcBef>
                <a:spcPts val="0"/>
              </a:spcBef>
              <a:spcAft>
                <a:spcPts val="0"/>
              </a:spcAft>
              <a:buSzPts val="1866"/>
              <a:buChar char="⎻"/>
            </a:pPr>
            <a:r>
              <a:rPr lang="en-US" sz="1866"/>
              <a:t>Continuously monitor data pipeline jobs to ensure continued operation</a:t>
            </a:r>
            <a:br>
              <a:rPr lang="en-US" sz="1866"/>
            </a:br>
            <a:endParaRPr sz="1866"/>
          </a:p>
          <a:p>
            <a:pPr indent="-347091" lvl="0" marL="457200" marR="0" rtl="0" algn="l">
              <a:lnSpc>
                <a:spcPct val="115000"/>
              </a:lnSpc>
              <a:spcBef>
                <a:spcPts val="0"/>
              </a:spcBef>
              <a:spcAft>
                <a:spcPts val="0"/>
              </a:spcAft>
              <a:buSzPts val="1866"/>
              <a:buChar char="⎻"/>
            </a:pPr>
            <a:r>
              <a:rPr lang="en-US" sz="1866"/>
              <a:t>Notifications using Databricks SQL</a:t>
            </a:r>
            <a:endParaRPr sz="1866"/>
          </a:p>
        </p:txBody>
      </p:sp>
      <p:pic>
        <p:nvPicPr>
          <p:cNvPr id="871" name="Google Shape;871;g2770e931a04_0_167"/>
          <p:cNvPicPr preferRelativeResize="0"/>
          <p:nvPr/>
        </p:nvPicPr>
        <p:blipFill rotWithShape="1">
          <a:blip r:embed="rId3">
            <a:alphaModFix/>
          </a:blip>
          <a:srcRect b="0" l="0" r="0" t="0"/>
          <a:stretch/>
        </p:blipFill>
        <p:spPr>
          <a:xfrm>
            <a:off x="3458026" y="1691912"/>
            <a:ext cx="2917697" cy="1682058"/>
          </a:xfrm>
          <a:prstGeom prst="rect">
            <a:avLst/>
          </a:prstGeom>
          <a:noFill/>
          <a:ln>
            <a:noFill/>
          </a:ln>
          <a:effectLst>
            <a:outerShdw blurRad="142875" rotWithShape="0" algn="bl" dir="1620000" dist="19050">
              <a:schemeClr val="dk2">
                <a:alpha val="37650"/>
              </a:schemeClr>
            </a:outerShdw>
          </a:effectLst>
        </p:spPr>
      </p:pic>
      <p:pic>
        <p:nvPicPr>
          <p:cNvPr descr="A screenshot of a computer&#10;&#10;Description automatically generated" id="872" name="Google Shape;872;g2770e931a04_0_167"/>
          <p:cNvPicPr preferRelativeResize="0"/>
          <p:nvPr/>
        </p:nvPicPr>
        <p:blipFill rotWithShape="1">
          <a:blip r:embed="rId4">
            <a:alphaModFix/>
          </a:blip>
          <a:srcRect b="0" l="0" r="0" t="0"/>
          <a:stretch/>
        </p:blipFill>
        <p:spPr>
          <a:xfrm>
            <a:off x="291477" y="1972054"/>
            <a:ext cx="4388856" cy="2610455"/>
          </a:xfrm>
          <a:prstGeom prst="rect">
            <a:avLst/>
          </a:prstGeom>
          <a:noFill/>
          <a:ln>
            <a:noFill/>
          </a:ln>
        </p:spPr>
      </p:pic>
      <p:pic>
        <p:nvPicPr>
          <p:cNvPr id="873" name="Google Shape;873;g2770e931a04_0_167"/>
          <p:cNvPicPr preferRelativeResize="0"/>
          <p:nvPr/>
        </p:nvPicPr>
        <p:blipFill rotWithShape="1">
          <a:blip r:embed="rId5">
            <a:alphaModFix/>
          </a:blip>
          <a:srcRect b="0" l="0" r="0" t="0"/>
          <a:stretch/>
        </p:blipFill>
        <p:spPr>
          <a:xfrm>
            <a:off x="3320344" y="3738551"/>
            <a:ext cx="2958576" cy="1664218"/>
          </a:xfrm>
          <a:prstGeom prst="rect">
            <a:avLst/>
          </a:prstGeom>
          <a:noFill/>
          <a:ln>
            <a:noFill/>
          </a:ln>
          <a:effectLst>
            <a:outerShdw blurRad="142875" rotWithShape="0" algn="bl" dir="1620000" dist="19050">
              <a:schemeClr val="dk2">
                <a:alpha val="37650"/>
              </a:scheme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g2770e931a04_0_176"/>
          <p:cNvSpPr txBox="1"/>
          <p:nvPr>
            <p:ph idx="4294967295" type="body"/>
          </p:nvPr>
        </p:nvSpPr>
        <p:spPr>
          <a:xfrm>
            <a:off x="447797" y="2095573"/>
            <a:ext cx="5400000" cy="3893700"/>
          </a:xfrm>
          <a:prstGeom prst="rect">
            <a:avLst/>
          </a:prstGeom>
          <a:noFill/>
          <a:ln>
            <a:noFill/>
          </a:ln>
        </p:spPr>
        <p:txBody>
          <a:bodyPr anchorCtr="0" anchor="t" bIns="45675" lIns="0" spcFirstLastPara="1" rIns="0" wrap="square" tIns="45675">
            <a:normAutofit lnSpcReduction="10000"/>
          </a:bodyPr>
          <a:lstStyle/>
          <a:p>
            <a:pPr indent="-347091" lvl="0" marL="457200" marR="0" rtl="0" algn="l">
              <a:lnSpc>
                <a:spcPct val="115000"/>
              </a:lnSpc>
              <a:spcBef>
                <a:spcPts val="0"/>
              </a:spcBef>
              <a:spcAft>
                <a:spcPts val="0"/>
              </a:spcAft>
              <a:buSzPts val="1866"/>
              <a:buChar char="⎻"/>
            </a:pPr>
            <a:r>
              <a:rPr lang="en-US" sz="1866"/>
              <a:t>Develop in environment(s) separate from production with the ability to easily test it before deploying - entirely in SQL</a:t>
            </a:r>
            <a:endParaRPr sz="1866"/>
          </a:p>
          <a:p>
            <a:pPr indent="0" lvl="0" marL="914400" marR="0" rtl="0" algn="l">
              <a:lnSpc>
                <a:spcPct val="115000"/>
              </a:lnSpc>
              <a:spcBef>
                <a:spcPts val="0"/>
              </a:spcBef>
              <a:spcAft>
                <a:spcPts val="0"/>
              </a:spcAft>
              <a:buNone/>
            </a:pPr>
            <a:r>
              <a:t/>
            </a:r>
            <a:endParaRPr sz="1866"/>
          </a:p>
          <a:p>
            <a:pPr indent="-347091" lvl="0" marL="457200" marR="0" rtl="0" algn="l">
              <a:lnSpc>
                <a:spcPct val="115000"/>
              </a:lnSpc>
              <a:spcBef>
                <a:spcPts val="0"/>
              </a:spcBef>
              <a:spcAft>
                <a:spcPts val="0"/>
              </a:spcAft>
              <a:buSzPts val="1866"/>
              <a:buChar char="⎻"/>
            </a:pPr>
            <a:r>
              <a:rPr lang="en-US" sz="1866"/>
              <a:t>Deploy and manage environments using parameterization</a:t>
            </a:r>
            <a:br>
              <a:rPr lang="en-US" sz="1866"/>
            </a:br>
            <a:endParaRPr sz="1866"/>
          </a:p>
          <a:p>
            <a:pPr indent="-347091" lvl="0" marL="457200" marR="0" rtl="0" algn="l">
              <a:lnSpc>
                <a:spcPct val="115000"/>
              </a:lnSpc>
              <a:spcBef>
                <a:spcPts val="0"/>
              </a:spcBef>
              <a:spcAft>
                <a:spcPts val="0"/>
              </a:spcAft>
              <a:buSzPts val="1866"/>
              <a:buChar char="⎻"/>
            </a:pPr>
            <a:r>
              <a:rPr lang="en-US" sz="1866"/>
              <a:t>Unit testing and documentation</a:t>
            </a:r>
            <a:br>
              <a:rPr lang="en-US" sz="1866"/>
            </a:br>
            <a:endParaRPr sz="1866"/>
          </a:p>
          <a:p>
            <a:pPr indent="-347091" lvl="0" marL="457200" marR="0" rtl="0" algn="l">
              <a:lnSpc>
                <a:spcPct val="115000"/>
              </a:lnSpc>
              <a:spcBef>
                <a:spcPts val="0"/>
              </a:spcBef>
              <a:spcAft>
                <a:spcPts val="0"/>
              </a:spcAft>
              <a:buSzPts val="1866"/>
              <a:buChar char="⎻"/>
            </a:pPr>
            <a:r>
              <a:rPr lang="en-US" sz="1866"/>
              <a:t>Enables metadata-driven ability to programatically scale to 100s of tables/pipelines dynamically</a:t>
            </a:r>
            <a:endParaRPr sz="1850">
              <a:solidFill>
                <a:srgbClr val="000000"/>
              </a:solidFill>
            </a:endParaRPr>
          </a:p>
        </p:txBody>
      </p:sp>
      <p:grpSp>
        <p:nvGrpSpPr>
          <p:cNvPr id="880" name="Google Shape;880;g2770e931a04_0_176"/>
          <p:cNvGrpSpPr/>
          <p:nvPr/>
        </p:nvGrpSpPr>
        <p:grpSpPr>
          <a:xfrm>
            <a:off x="6248403" y="2166088"/>
            <a:ext cx="5237388" cy="3285486"/>
            <a:chOff x="4432770" y="1960550"/>
            <a:chExt cx="6393296" cy="4039697"/>
          </a:xfrm>
        </p:grpSpPr>
        <p:sp>
          <p:nvSpPr>
            <p:cNvPr id="881" name="Google Shape;881;g2770e931a04_0_176"/>
            <p:cNvSpPr/>
            <p:nvPr/>
          </p:nvSpPr>
          <p:spPr>
            <a:xfrm>
              <a:off x="4834453" y="3118615"/>
              <a:ext cx="1450500" cy="1927500"/>
            </a:xfrm>
            <a:prstGeom prst="roundRect">
              <a:avLst>
                <a:gd fmla="val 16667" name="adj"/>
              </a:avLst>
            </a:prstGeom>
            <a:noFill/>
            <a:ln cap="flat" cmpd="sng" w="25400">
              <a:solidFill>
                <a:srgbClr val="133B46"/>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sp>
          <p:nvSpPr>
            <p:cNvPr id="882" name="Google Shape;882;g2770e931a04_0_176"/>
            <p:cNvSpPr txBox="1"/>
            <p:nvPr/>
          </p:nvSpPr>
          <p:spPr>
            <a:xfrm>
              <a:off x="4982175" y="2074089"/>
              <a:ext cx="1700400" cy="920400"/>
            </a:xfrm>
            <a:prstGeom prst="rect">
              <a:avLst/>
            </a:prstGeom>
            <a:noFill/>
            <a:ln>
              <a:noFill/>
            </a:ln>
          </p:spPr>
          <p:txBody>
            <a:bodyPr anchorCtr="0" anchor="t" bIns="45675" lIns="91400" spcFirstLastPara="1" rIns="91400" wrap="square" tIns="45675">
              <a:spAutoFit/>
            </a:bodyPr>
            <a:lstStyle/>
            <a:p>
              <a:pPr indent="0" lvl="0" marL="0" marR="0" rtl="0" algn="ctr">
                <a:lnSpc>
                  <a:spcPct val="100000"/>
                </a:lnSpc>
                <a:spcBef>
                  <a:spcPts val="0"/>
                </a:spcBef>
                <a:spcAft>
                  <a:spcPts val="0"/>
                </a:spcAft>
                <a:buNone/>
              </a:pPr>
              <a:r>
                <a:rPr b="0" i="0" lang="en-US" sz="1066" u="none" cap="none" strike="noStrike">
                  <a:solidFill>
                    <a:srgbClr val="000000"/>
                  </a:solidFill>
                  <a:latin typeface="Barlow"/>
                  <a:ea typeface="Barlow"/>
                  <a:cs typeface="Barlow"/>
                  <a:sym typeface="Barlow"/>
                </a:rPr>
                <a:t>Lineage information captured and used</a:t>
              </a:r>
              <a:endParaRPr b="0" i="0" sz="10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US" sz="1066" u="none" cap="none" strike="noStrike">
                  <a:solidFill>
                    <a:srgbClr val="000000"/>
                  </a:solidFill>
                  <a:latin typeface="Barlow"/>
                  <a:ea typeface="Barlow"/>
                  <a:cs typeface="Barlow"/>
                  <a:sym typeface="Barlow"/>
                </a:rPr>
                <a:t>to keep data fresh anywhere</a:t>
              </a:r>
              <a:endParaRPr b="0" i="0" sz="1066" u="none" cap="none" strike="noStrike">
                <a:solidFill>
                  <a:srgbClr val="000000"/>
                </a:solidFill>
                <a:latin typeface="Arial"/>
                <a:ea typeface="Arial"/>
                <a:cs typeface="Arial"/>
                <a:sym typeface="Arial"/>
              </a:endParaRPr>
            </a:p>
          </p:txBody>
        </p:sp>
        <p:pic>
          <p:nvPicPr>
            <p:cNvPr id="883" name="Google Shape;883;g2770e931a04_0_176"/>
            <p:cNvPicPr preferRelativeResize="0"/>
            <p:nvPr/>
          </p:nvPicPr>
          <p:blipFill rotWithShape="1">
            <a:blip r:embed="rId3">
              <a:alphaModFix/>
            </a:blip>
            <a:srcRect b="0" l="0" r="0" t="0"/>
            <a:stretch/>
          </p:blipFill>
          <p:spPr>
            <a:xfrm>
              <a:off x="4953908" y="3118615"/>
              <a:ext cx="642304" cy="642304"/>
            </a:xfrm>
            <a:prstGeom prst="rect">
              <a:avLst/>
            </a:prstGeom>
            <a:noFill/>
            <a:ln>
              <a:noFill/>
            </a:ln>
          </p:spPr>
        </p:pic>
        <p:pic>
          <p:nvPicPr>
            <p:cNvPr id="884" name="Google Shape;884;g2770e931a04_0_176"/>
            <p:cNvPicPr preferRelativeResize="0"/>
            <p:nvPr/>
          </p:nvPicPr>
          <p:blipFill rotWithShape="1">
            <a:blip r:embed="rId3">
              <a:alphaModFix/>
            </a:blip>
            <a:srcRect b="0" l="0" r="0" t="0"/>
            <a:stretch/>
          </p:blipFill>
          <p:spPr>
            <a:xfrm>
              <a:off x="4953908" y="3761087"/>
              <a:ext cx="642304" cy="642304"/>
            </a:xfrm>
            <a:prstGeom prst="rect">
              <a:avLst/>
            </a:prstGeom>
            <a:noFill/>
            <a:ln>
              <a:noFill/>
            </a:ln>
          </p:spPr>
        </p:pic>
        <p:pic>
          <p:nvPicPr>
            <p:cNvPr id="885" name="Google Shape;885;g2770e931a04_0_176"/>
            <p:cNvPicPr preferRelativeResize="0"/>
            <p:nvPr/>
          </p:nvPicPr>
          <p:blipFill rotWithShape="1">
            <a:blip r:embed="rId3">
              <a:alphaModFix/>
            </a:blip>
            <a:srcRect b="0" l="0" r="0" t="0"/>
            <a:stretch/>
          </p:blipFill>
          <p:spPr>
            <a:xfrm>
              <a:off x="4953908" y="4403559"/>
              <a:ext cx="642304" cy="642304"/>
            </a:xfrm>
            <a:prstGeom prst="rect">
              <a:avLst/>
            </a:prstGeom>
            <a:noFill/>
            <a:ln>
              <a:noFill/>
            </a:ln>
          </p:spPr>
        </p:pic>
        <p:sp>
          <p:nvSpPr>
            <p:cNvPr id="886" name="Google Shape;886;g2770e931a04_0_176"/>
            <p:cNvSpPr txBox="1"/>
            <p:nvPr/>
          </p:nvSpPr>
          <p:spPr>
            <a:xfrm>
              <a:off x="5476758" y="3282460"/>
              <a:ext cx="557100" cy="5676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Barlow"/>
                  <a:ea typeface="Barlow"/>
                  <a:cs typeface="Barlow"/>
                  <a:sym typeface="Barlow"/>
                </a:rPr>
                <a:t>raw</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Barlow"/>
                <a:ea typeface="Barlow"/>
                <a:cs typeface="Barlow"/>
                <a:sym typeface="Barlow"/>
              </a:endParaRPr>
            </a:p>
          </p:txBody>
        </p:sp>
        <p:sp>
          <p:nvSpPr>
            <p:cNvPr id="887" name="Google Shape;887;g2770e931a04_0_176"/>
            <p:cNvSpPr txBox="1"/>
            <p:nvPr/>
          </p:nvSpPr>
          <p:spPr>
            <a:xfrm>
              <a:off x="5476758" y="3920352"/>
              <a:ext cx="723900" cy="5676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Barlow"/>
                  <a:ea typeface="Barlow"/>
                  <a:cs typeface="Barlow"/>
                  <a:sym typeface="Barlow"/>
                </a:rPr>
                <a:t>clean</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Barlow"/>
                <a:ea typeface="Barlow"/>
                <a:cs typeface="Barlow"/>
                <a:sym typeface="Barlow"/>
              </a:endParaRPr>
            </a:p>
          </p:txBody>
        </p:sp>
        <p:sp>
          <p:nvSpPr>
            <p:cNvPr id="888" name="Google Shape;888;g2770e931a04_0_176"/>
            <p:cNvSpPr txBox="1"/>
            <p:nvPr/>
          </p:nvSpPr>
          <p:spPr>
            <a:xfrm>
              <a:off x="5476757" y="4512343"/>
              <a:ext cx="807900" cy="5676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Barlow"/>
                  <a:ea typeface="Barlow"/>
                  <a:cs typeface="Barlow"/>
                  <a:sym typeface="Barlow"/>
                </a:rPr>
                <a:t>scored</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Barlow"/>
                <a:ea typeface="Barlow"/>
                <a:cs typeface="Barlow"/>
                <a:sym typeface="Barlow"/>
              </a:endParaRPr>
            </a:p>
          </p:txBody>
        </p:sp>
        <p:sp>
          <p:nvSpPr>
            <p:cNvPr id="889" name="Google Shape;889;g2770e931a04_0_176"/>
            <p:cNvSpPr/>
            <p:nvPr/>
          </p:nvSpPr>
          <p:spPr>
            <a:xfrm>
              <a:off x="5155605" y="3683573"/>
              <a:ext cx="241800" cy="155100"/>
            </a:xfrm>
            <a:prstGeom prst="downArrow">
              <a:avLst>
                <a:gd fmla="val 50000" name="adj1"/>
                <a:gd fmla="val 50000" name="adj2"/>
              </a:avLst>
            </a:prstGeom>
            <a:solidFill>
              <a:schemeClr val="accent6"/>
            </a:solidFill>
            <a:ln cap="flat" cmpd="sng" w="25400">
              <a:solidFill>
                <a:srgbClr val="84848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sp>
          <p:nvSpPr>
            <p:cNvPr id="890" name="Google Shape;890;g2770e931a04_0_176"/>
            <p:cNvSpPr/>
            <p:nvPr/>
          </p:nvSpPr>
          <p:spPr>
            <a:xfrm>
              <a:off x="5154222" y="4326045"/>
              <a:ext cx="241800" cy="155100"/>
            </a:xfrm>
            <a:prstGeom prst="downArrow">
              <a:avLst>
                <a:gd fmla="val 50000" name="adj1"/>
                <a:gd fmla="val 50000" name="adj2"/>
              </a:avLst>
            </a:prstGeom>
            <a:solidFill>
              <a:schemeClr val="accent6"/>
            </a:solidFill>
            <a:ln cap="flat" cmpd="sng" w="25400">
              <a:solidFill>
                <a:srgbClr val="84848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sp>
          <p:nvSpPr>
            <p:cNvPr id="891" name="Google Shape;891;g2770e931a04_0_176"/>
            <p:cNvSpPr/>
            <p:nvPr/>
          </p:nvSpPr>
          <p:spPr>
            <a:xfrm>
              <a:off x="8861155" y="2456831"/>
              <a:ext cx="1874700" cy="738600"/>
            </a:xfrm>
            <a:prstGeom prst="roundRect">
              <a:avLst>
                <a:gd fmla="val 16667" name="adj"/>
              </a:avLst>
            </a:prstGeom>
            <a:noFill/>
            <a:ln cap="flat" cmpd="sng" w="25400">
              <a:solidFill>
                <a:srgbClr val="133B46"/>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pic>
          <p:nvPicPr>
            <p:cNvPr id="892" name="Google Shape;892;g2770e931a04_0_176"/>
            <p:cNvPicPr preferRelativeResize="0"/>
            <p:nvPr/>
          </p:nvPicPr>
          <p:blipFill rotWithShape="1">
            <a:blip r:embed="rId3">
              <a:alphaModFix/>
            </a:blip>
            <a:srcRect b="0" l="0" r="0" t="0"/>
            <a:stretch/>
          </p:blipFill>
          <p:spPr>
            <a:xfrm>
              <a:off x="8927135" y="2497996"/>
              <a:ext cx="642304" cy="642304"/>
            </a:xfrm>
            <a:prstGeom prst="rect">
              <a:avLst/>
            </a:prstGeom>
            <a:noFill/>
            <a:ln>
              <a:noFill/>
            </a:ln>
          </p:spPr>
        </p:pic>
        <p:pic>
          <p:nvPicPr>
            <p:cNvPr id="893" name="Google Shape;893;g2770e931a04_0_176"/>
            <p:cNvPicPr preferRelativeResize="0"/>
            <p:nvPr/>
          </p:nvPicPr>
          <p:blipFill rotWithShape="1">
            <a:blip r:embed="rId3">
              <a:alphaModFix/>
            </a:blip>
            <a:srcRect b="0" l="0" r="0" t="0"/>
            <a:stretch/>
          </p:blipFill>
          <p:spPr>
            <a:xfrm>
              <a:off x="9514079" y="2512186"/>
              <a:ext cx="642304" cy="642304"/>
            </a:xfrm>
            <a:prstGeom prst="rect">
              <a:avLst/>
            </a:prstGeom>
            <a:noFill/>
            <a:ln>
              <a:noFill/>
            </a:ln>
          </p:spPr>
        </p:pic>
        <p:pic>
          <p:nvPicPr>
            <p:cNvPr id="894" name="Google Shape;894;g2770e931a04_0_176"/>
            <p:cNvPicPr preferRelativeResize="0"/>
            <p:nvPr/>
          </p:nvPicPr>
          <p:blipFill rotWithShape="1">
            <a:blip r:embed="rId3">
              <a:alphaModFix/>
            </a:blip>
            <a:srcRect b="0" l="0" r="0" t="0"/>
            <a:stretch/>
          </p:blipFill>
          <p:spPr>
            <a:xfrm>
              <a:off x="10093643" y="2490740"/>
              <a:ext cx="642304" cy="642304"/>
            </a:xfrm>
            <a:prstGeom prst="rect">
              <a:avLst/>
            </a:prstGeom>
            <a:noFill/>
            <a:ln>
              <a:noFill/>
            </a:ln>
          </p:spPr>
        </p:pic>
        <p:sp>
          <p:nvSpPr>
            <p:cNvPr id="895" name="Google Shape;895;g2770e931a04_0_176"/>
            <p:cNvSpPr/>
            <p:nvPr/>
          </p:nvSpPr>
          <p:spPr>
            <a:xfrm rot="-5400000">
              <a:off x="9412168" y="2755841"/>
              <a:ext cx="241800" cy="155100"/>
            </a:xfrm>
            <a:prstGeom prst="downArrow">
              <a:avLst>
                <a:gd fmla="val 50000" name="adj1"/>
                <a:gd fmla="val 50000" name="adj2"/>
              </a:avLst>
            </a:prstGeom>
            <a:solidFill>
              <a:schemeClr val="accent6"/>
            </a:solidFill>
            <a:ln cap="flat" cmpd="sng" w="25400">
              <a:solidFill>
                <a:srgbClr val="84848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sp>
          <p:nvSpPr>
            <p:cNvPr id="896" name="Google Shape;896;g2770e931a04_0_176"/>
            <p:cNvSpPr/>
            <p:nvPr/>
          </p:nvSpPr>
          <p:spPr>
            <a:xfrm rot="-5400000">
              <a:off x="10007315" y="2755841"/>
              <a:ext cx="241800" cy="155100"/>
            </a:xfrm>
            <a:prstGeom prst="downArrow">
              <a:avLst>
                <a:gd fmla="val 50000" name="adj1"/>
                <a:gd fmla="val 50000" name="adj2"/>
              </a:avLst>
            </a:prstGeom>
            <a:solidFill>
              <a:schemeClr val="accent6"/>
            </a:solidFill>
            <a:ln cap="flat" cmpd="sng" w="25400">
              <a:solidFill>
                <a:srgbClr val="84848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pic>
          <p:nvPicPr>
            <p:cNvPr id="897" name="Google Shape;897;g2770e931a04_0_176"/>
            <p:cNvPicPr preferRelativeResize="0"/>
            <p:nvPr/>
          </p:nvPicPr>
          <p:blipFill rotWithShape="1">
            <a:blip r:embed="rId4">
              <a:alphaModFix/>
            </a:blip>
            <a:srcRect b="0" l="0" r="0" t="0"/>
            <a:stretch/>
          </p:blipFill>
          <p:spPr>
            <a:xfrm>
              <a:off x="7985403" y="2430659"/>
              <a:ext cx="762437" cy="762437"/>
            </a:xfrm>
            <a:prstGeom prst="rect">
              <a:avLst/>
            </a:prstGeom>
            <a:noFill/>
            <a:ln>
              <a:noFill/>
            </a:ln>
          </p:spPr>
        </p:pic>
        <p:sp>
          <p:nvSpPr>
            <p:cNvPr id="898" name="Google Shape;898;g2770e931a04_0_176"/>
            <p:cNvSpPr/>
            <p:nvPr/>
          </p:nvSpPr>
          <p:spPr>
            <a:xfrm rot="-5400000">
              <a:off x="8617465" y="2741651"/>
              <a:ext cx="241800" cy="155100"/>
            </a:xfrm>
            <a:prstGeom prst="downArrow">
              <a:avLst>
                <a:gd fmla="val 50000" name="adj1"/>
                <a:gd fmla="val 50000" name="adj2"/>
              </a:avLst>
            </a:prstGeom>
            <a:solidFill>
              <a:schemeClr val="accent6"/>
            </a:solidFill>
            <a:ln cap="flat" cmpd="sng" w="25400">
              <a:solidFill>
                <a:srgbClr val="84848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sp>
          <p:nvSpPr>
            <p:cNvPr id="899" name="Google Shape;899;g2770e931a04_0_176"/>
            <p:cNvSpPr txBox="1"/>
            <p:nvPr/>
          </p:nvSpPr>
          <p:spPr>
            <a:xfrm>
              <a:off x="8871566" y="1960550"/>
              <a:ext cx="1954500" cy="3909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None/>
              </a:pPr>
              <a:r>
                <a:rPr b="0" i="0" lang="en-US" sz="1466" u="none" cap="none" strike="noStrike">
                  <a:solidFill>
                    <a:srgbClr val="000000"/>
                  </a:solidFill>
                  <a:latin typeface="Barlow"/>
                  <a:ea typeface="Barlow"/>
                  <a:cs typeface="Barlow"/>
                  <a:sym typeface="Barlow"/>
                </a:rPr>
                <a:t>Development</a:t>
              </a:r>
              <a:endParaRPr b="0" i="0" sz="1466" u="none" cap="none" strike="noStrike">
                <a:solidFill>
                  <a:srgbClr val="000000"/>
                </a:solidFill>
                <a:latin typeface="Arial"/>
                <a:ea typeface="Arial"/>
                <a:cs typeface="Arial"/>
                <a:sym typeface="Arial"/>
              </a:endParaRPr>
            </a:p>
          </p:txBody>
        </p:sp>
        <p:sp>
          <p:nvSpPr>
            <p:cNvPr id="900" name="Google Shape;900;g2770e931a04_0_176"/>
            <p:cNvSpPr/>
            <p:nvPr/>
          </p:nvSpPr>
          <p:spPr>
            <a:xfrm>
              <a:off x="8856127" y="3792438"/>
              <a:ext cx="1874700" cy="738600"/>
            </a:xfrm>
            <a:prstGeom prst="roundRect">
              <a:avLst>
                <a:gd fmla="val 16667" name="adj"/>
              </a:avLst>
            </a:prstGeom>
            <a:noFill/>
            <a:ln cap="flat" cmpd="sng" w="25400">
              <a:solidFill>
                <a:srgbClr val="133B46"/>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pic>
          <p:nvPicPr>
            <p:cNvPr id="901" name="Google Shape;901;g2770e931a04_0_176"/>
            <p:cNvPicPr preferRelativeResize="0"/>
            <p:nvPr/>
          </p:nvPicPr>
          <p:blipFill rotWithShape="1">
            <a:blip r:embed="rId3">
              <a:alphaModFix/>
            </a:blip>
            <a:srcRect b="0" l="0" r="0" t="0"/>
            <a:stretch/>
          </p:blipFill>
          <p:spPr>
            <a:xfrm>
              <a:off x="8922107" y="3833603"/>
              <a:ext cx="642304" cy="642304"/>
            </a:xfrm>
            <a:prstGeom prst="rect">
              <a:avLst/>
            </a:prstGeom>
            <a:noFill/>
            <a:ln>
              <a:noFill/>
            </a:ln>
          </p:spPr>
        </p:pic>
        <p:pic>
          <p:nvPicPr>
            <p:cNvPr id="902" name="Google Shape;902;g2770e931a04_0_176"/>
            <p:cNvPicPr preferRelativeResize="0"/>
            <p:nvPr/>
          </p:nvPicPr>
          <p:blipFill rotWithShape="1">
            <a:blip r:embed="rId3">
              <a:alphaModFix/>
            </a:blip>
            <a:srcRect b="0" l="0" r="0" t="0"/>
            <a:stretch/>
          </p:blipFill>
          <p:spPr>
            <a:xfrm>
              <a:off x="9509051" y="3847793"/>
              <a:ext cx="642304" cy="642304"/>
            </a:xfrm>
            <a:prstGeom prst="rect">
              <a:avLst/>
            </a:prstGeom>
            <a:noFill/>
            <a:ln>
              <a:noFill/>
            </a:ln>
          </p:spPr>
        </p:pic>
        <p:pic>
          <p:nvPicPr>
            <p:cNvPr id="903" name="Google Shape;903;g2770e931a04_0_176"/>
            <p:cNvPicPr preferRelativeResize="0"/>
            <p:nvPr/>
          </p:nvPicPr>
          <p:blipFill rotWithShape="1">
            <a:blip r:embed="rId3">
              <a:alphaModFix/>
            </a:blip>
            <a:srcRect b="0" l="0" r="0" t="0"/>
            <a:stretch/>
          </p:blipFill>
          <p:spPr>
            <a:xfrm>
              <a:off x="10088615" y="3826347"/>
              <a:ext cx="642304" cy="642304"/>
            </a:xfrm>
            <a:prstGeom prst="rect">
              <a:avLst/>
            </a:prstGeom>
            <a:noFill/>
            <a:ln>
              <a:noFill/>
            </a:ln>
          </p:spPr>
        </p:pic>
        <p:sp>
          <p:nvSpPr>
            <p:cNvPr id="904" name="Google Shape;904;g2770e931a04_0_176"/>
            <p:cNvSpPr/>
            <p:nvPr/>
          </p:nvSpPr>
          <p:spPr>
            <a:xfrm rot="-5400000">
              <a:off x="9407141" y="4091448"/>
              <a:ext cx="241800" cy="155100"/>
            </a:xfrm>
            <a:prstGeom prst="downArrow">
              <a:avLst>
                <a:gd fmla="val 50000" name="adj1"/>
                <a:gd fmla="val 50000" name="adj2"/>
              </a:avLst>
            </a:prstGeom>
            <a:solidFill>
              <a:schemeClr val="accent6"/>
            </a:solidFill>
            <a:ln cap="flat" cmpd="sng" w="25400">
              <a:solidFill>
                <a:srgbClr val="84848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sp>
          <p:nvSpPr>
            <p:cNvPr id="905" name="Google Shape;905;g2770e931a04_0_176"/>
            <p:cNvSpPr/>
            <p:nvPr/>
          </p:nvSpPr>
          <p:spPr>
            <a:xfrm rot="-5400000">
              <a:off x="10002287" y="4091448"/>
              <a:ext cx="241800" cy="155100"/>
            </a:xfrm>
            <a:prstGeom prst="downArrow">
              <a:avLst>
                <a:gd fmla="val 50000" name="adj1"/>
                <a:gd fmla="val 50000" name="adj2"/>
              </a:avLst>
            </a:prstGeom>
            <a:solidFill>
              <a:schemeClr val="accent6"/>
            </a:solidFill>
            <a:ln cap="flat" cmpd="sng" w="25400">
              <a:solidFill>
                <a:srgbClr val="84848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pic>
          <p:nvPicPr>
            <p:cNvPr id="906" name="Google Shape;906;g2770e931a04_0_176"/>
            <p:cNvPicPr preferRelativeResize="0"/>
            <p:nvPr/>
          </p:nvPicPr>
          <p:blipFill rotWithShape="1">
            <a:blip r:embed="rId4">
              <a:alphaModFix/>
            </a:blip>
            <a:srcRect b="0" l="0" r="0" t="0"/>
            <a:stretch/>
          </p:blipFill>
          <p:spPr>
            <a:xfrm>
              <a:off x="7935343" y="3752949"/>
              <a:ext cx="762437" cy="762436"/>
            </a:xfrm>
            <a:prstGeom prst="rect">
              <a:avLst/>
            </a:prstGeom>
            <a:noFill/>
            <a:ln>
              <a:noFill/>
            </a:ln>
          </p:spPr>
        </p:pic>
        <p:sp>
          <p:nvSpPr>
            <p:cNvPr id="907" name="Google Shape;907;g2770e931a04_0_176"/>
            <p:cNvSpPr/>
            <p:nvPr/>
          </p:nvSpPr>
          <p:spPr>
            <a:xfrm rot="-5400000">
              <a:off x="8612437" y="4077258"/>
              <a:ext cx="241800" cy="155100"/>
            </a:xfrm>
            <a:prstGeom prst="downArrow">
              <a:avLst>
                <a:gd fmla="val 50000" name="adj1"/>
                <a:gd fmla="val 50000" name="adj2"/>
              </a:avLst>
            </a:prstGeom>
            <a:solidFill>
              <a:schemeClr val="accent6"/>
            </a:solidFill>
            <a:ln cap="flat" cmpd="sng" w="25400">
              <a:solidFill>
                <a:srgbClr val="84848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sp>
          <p:nvSpPr>
            <p:cNvPr id="908" name="Google Shape;908;g2770e931a04_0_176"/>
            <p:cNvSpPr txBox="1"/>
            <p:nvPr/>
          </p:nvSpPr>
          <p:spPr>
            <a:xfrm>
              <a:off x="9099507" y="3334925"/>
              <a:ext cx="1312800" cy="3909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None/>
              </a:pPr>
              <a:r>
                <a:rPr b="0" i="0" lang="en-US" sz="1466" u="none" cap="none" strike="noStrike">
                  <a:solidFill>
                    <a:srgbClr val="000000"/>
                  </a:solidFill>
                  <a:latin typeface="Barlow"/>
                  <a:ea typeface="Barlow"/>
                  <a:cs typeface="Barlow"/>
                  <a:sym typeface="Barlow"/>
                </a:rPr>
                <a:t>Staging</a:t>
              </a:r>
              <a:endParaRPr b="0" i="0" sz="1466" u="none" cap="none" strike="noStrike">
                <a:solidFill>
                  <a:srgbClr val="000000"/>
                </a:solidFill>
                <a:latin typeface="Arial"/>
                <a:ea typeface="Arial"/>
                <a:cs typeface="Arial"/>
                <a:sym typeface="Arial"/>
              </a:endParaRPr>
            </a:p>
          </p:txBody>
        </p:sp>
        <p:sp>
          <p:nvSpPr>
            <p:cNvPr id="909" name="Google Shape;909;g2770e931a04_0_176"/>
            <p:cNvSpPr/>
            <p:nvPr/>
          </p:nvSpPr>
          <p:spPr>
            <a:xfrm>
              <a:off x="8857954" y="5261647"/>
              <a:ext cx="1874700" cy="738600"/>
            </a:xfrm>
            <a:prstGeom prst="roundRect">
              <a:avLst>
                <a:gd fmla="val 16667" name="adj"/>
              </a:avLst>
            </a:prstGeom>
            <a:noFill/>
            <a:ln cap="flat" cmpd="sng" w="25400">
              <a:solidFill>
                <a:srgbClr val="133B46"/>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pic>
          <p:nvPicPr>
            <p:cNvPr id="910" name="Google Shape;910;g2770e931a04_0_176"/>
            <p:cNvPicPr preferRelativeResize="0"/>
            <p:nvPr/>
          </p:nvPicPr>
          <p:blipFill rotWithShape="1">
            <a:blip r:embed="rId3">
              <a:alphaModFix/>
            </a:blip>
            <a:srcRect b="0" l="0" r="0" t="0"/>
            <a:stretch/>
          </p:blipFill>
          <p:spPr>
            <a:xfrm>
              <a:off x="8923933" y="5302812"/>
              <a:ext cx="642304" cy="642304"/>
            </a:xfrm>
            <a:prstGeom prst="rect">
              <a:avLst/>
            </a:prstGeom>
            <a:noFill/>
            <a:ln>
              <a:noFill/>
            </a:ln>
          </p:spPr>
        </p:pic>
        <p:pic>
          <p:nvPicPr>
            <p:cNvPr id="911" name="Google Shape;911;g2770e931a04_0_176"/>
            <p:cNvPicPr preferRelativeResize="0"/>
            <p:nvPr/>
          </p:nvPicPr>
          <p:blipFill rotWithShape="1">
            <a:blip r:embed="rId3">
              <a:alphaModFix/>
            </a:blip>
            <a:srcRect b="0" l="0" r="0" t="0"/>
            <a:stretch/>
          </p:blipFill>
          <p:spPr>
            <a:xfrm>
              <a:off x="9510877" y="5317002"/>
              <a:ext cx="642304" cy="642304"/>
            </a:xfrm>
            <a:prstGeom prst="rect">
              <a:avLst/>
            </a:prstGeom>
            <a:noFill/>
            <a:ln>
              <a:noFill/>
            </a:ln>
          </p:spPr>
        </p:pic>
        <p:pic>
          <p:nvPicPr>
            <p:cNvPr id="912" name="Google Shape;912;g2770e931a04_0_176"/>
            <p:cNvPicPr preferRelativeResize="0"/>
            <p:nvPr/>
          </p:nvPicPr>
          <p:blipFill rotWithShape="1">
            <a:blip r:embed="rId3">
              <a:alphaModFix/>
            </a:blip>
            <a:srcRect b="0" l="0" r="0" t="0"/>
            <a:stretch/>
          </p:blipFill>
          <p:spPr>
            <a:xfrm>
              <a:off x="10090442" y="5295556"/>
              <a:ext cx="642304" cy="642304"/>
            </a:xfrm>
            <a:prstGeom prst="rect">
              <a:avLst/>
            </a:prstGeom>
            <a:noFill/>
            <a:ln>
              <a:noFill/>
            </a:ln>
          </p:spPr>
        </p:pic>
        <p:sp>
          <p:nvSpPr>
            <p:cNvPr id="913" name="Google Shape;913;g2770e931a04_0_176"/>
            <p:cNvSpPr/>
            <p:nvPr/>
          </p:nvSpPr>
          <p:spPr>
            <a:xfrm rot="-5400000">
              <a:off x="9408967" y="5560657"/>
              <a:ext cx="241800" cy="155100"/>
            </a:xfrm>
            <a:prstGeom prst="downArrow">
              <a:avLst>
                <a:gd fmla="val 50000" name="adj1"/>
                <a:gd fmla="val 50000" name="adj2"/>
              </a:avLst>
            </a:prstGeom>
            <a:solidFill>
              <a:schemeClr val="accent6"/>
            </a:solidFill>
            <a:ln cap="flat" cmpd="sng" w="25400">
              <a:solidFill>
                <a:srgbClr val="84848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sp>
          <p:nvSpPr>
            <p:cNvPr id="914" name="Google Shape;914;g2770e931a04_0_176"/>
            <p:cNvSpPr/>
            <p:nvPr/>
          </p:nvSpPr>
          <p:spPr>
            <a:xfrm rot="-5400000">
              <a:off x="10004114" y="5560657"/>
              <a:ext cx="241800" cy="155100"/>
            </a:xfrm>
            <a:prstGeom prst="downArrow">
              <a:avLst>
                <a:gd fmla="val 50000" name="adj1"/>
                <a:gd fmla="val 50000" name="adj2"/>
              </a:avLst>
            </a:prstGeom>
            <a:solidFill>
              <a:schemeClr val="accent6"/>
            </a:solidFill>
            <a:ln cap="flat" cmpd="sng" w="25400">
              <a:solidFill>
                <a:srgbClr val="84848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pic>
          <p:nvPicPr>
            <p:cNvPr id="915" name="Google Shape;915;g2770e931a04_0_176"/>
            <p:cNvPicPr preferRelativeResize="0"/>
            <p:nvPr/>
          </p:nvPicPr>
          <p:blipFill rotWithShape="1">
            <a:blip r:embed="rId4">
              <a:alphaModFix/>
            </a:blip>
            <a:srcRect b="0" l="0" r="0" t="0"/>
            <a:stretch/>
          </p:blipFill>
          <p:spPr>
            <a:xfrm>
              <a:off x="7982202" y="5235475"/>
              <a:ext cx="762437" cy="762436"/>
            </a:xfrm>
            <a:prstGeom prst="rect">
              <a:avLst/>
            </a:prstGeom>
            <a:noFill/>
            <a:ln>
              <a:noFill/>
            </a:ln>
          </p:spPr>
        </p:pic>
        <p:sp>
          <p:nvSpPr>
            <p:cNvPr id="916" name="Google Shape;916;g2770e931a04_0_176"/>
            <p:cNvSpPr/>
            <p:nvPr/>
          </p:nvSpPr>
          <p:spPr>
            <a:xfrm rot="-5400000">
              <a:off x="8614264" y="5546467"/>
              <a:ext cx="241800" cy="155100"/>
            </a:xfrm>
            <a:prstGeom prst="downArrow">
              <a:avLst>
                <a:gd fmla="val 50000" name="adj1"/>
                <a:gd fmla="val 50000" name="adj2"/>
              </a:avLst>
            </a:prstGeom>
            <a:solidFill>
              <a:schemeClr val="accent6"/>
            </a:solidFill>
            <a:ln cap="flat" cmpd="sng" w="25400">
              <a:solidFill>
                <a:srgbClr val="84848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chemeClr val="lt1"/>
                </a:solidFill>
                <a:latin typeface="Arial"/>
                <a:ea typeface="Arial"/>
                <a:cs typeface="Arial"/>
                <a:sym typeface="Arial"/>
              </a:endParaRPr>
            </a:p>
          </p:txBody>
        </p:sp>
        <p:sp>
          <p:nvSpPr>
            <p:cNvPr id="917" name="Google Shape;917;g2770e931a04_0_176"/>
            <p:cNvSpPr txBox="1"/>
            <p:nvPr/>
          </p:nvSpPr>
          <p:spPr>
            <a:xfrm>
              <a:off x="8909819" y="4792132"/>
              <a:ext cx="1312800" cy="3909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None/>
              </a:pPr>
              <a:r>
                <a:rPr b="0" i="0" lang="en-US" sz="1466" u="none" cap="none" strike="noStrike">
                  <a:solidFill>
                    <a:srgbClr val="000000"/>
                  </a:solidFill>
                  <a:latin typeface="Barlow"/>
                  <a:ea typeface="Barlow"/>
                  <a:cs typeface="Barlow"/>
                  <a:sym typeface="Barlow"/>
                </a:rPr>
                <a:t>Production</a:t>
              </a:r>
              <a:endParaRPr b="0" i="0" sz="1466" u="none" cap="none" strike="noStrike">
                <a:solidFill>
                  <a:srgbClr val="000000"/>
                </a:solidFill>
                <a:latin typeface="Arial"/>
                <a:ea typeface="Arial"/>
                <a:cs typeface="Arial"/>
                <a:sym typeface="Arial"/>
              </a:endParaRPr>
            </a:p>
          </p:txBody>
        </p:sp>
        <p:cxnSp>
          <p:nvCxnSpPr>
            <p:cNvPr id="918" name="Google Shape;918;g2770e931a04_0_176"/>
            <p:cNvCxnSpPr>
              <a:stCxn id="881" idx="3"/>
              <a:endCxn id="915" idx="1"/>
            </p:cNvCxnSpPr>
            <p:nvPr/>
          </p:nvCxnSpPr>
          <p:spPr>
            <a:xfrm>
              <a:off x="6284953" y="4082365"/>
              <a:ext cx="1697100" cy="1534200"/>
            </a:xfrm>
            <a:prstGeom prst="bentConnector3">
              <a:avLst>
                <a:gd fmla="val 50004" name="adj1"/>
              </a:avLst>
            </a:prstGeom>
            <a:noFill/>
            <a:ln cap="flat" cmpd="sng" w="88900">
              <a:solidFill>
                <a:srgbClr val="184F5F"/>
              </a:solidFill>
              <a:prstDash val="solid"/>
              <a:round/>
              <a:headEnd len="sm" w="sm" type="none"/>
              <a:tailEnd len="med" w="med" type="triangle"/>
            </a:ln>
          </p:spPr>
        </p:cxnSp>
        <p:cxnSp>
          <p:nvCxnSpPr>
            <p:cNvPr id="919" name="Google Shape;919;g2770e931a04_0_176"/>
            <p:cNvCxnSpPr>
              <a:stCxn id="881" idx="3"/>
            </p:cNvCxnSpPr>
            <p:nvPr/>
          </p:nvCxnSpPr>
          <p:spPr>
            <a:xfrm>
              <a:off x="6284953" y="4082365"/>
              <a:ext cx="1749000" cy="12600"/>
            </a:xfrm>
            <a:prstGeom prst="bentConnector3">
              <a:avLst>
                <a:gd fmla="val 5814" name="adj1"/>
              </a:avLst>
            </a:prstGeom>
            <a:noFill/>
            <a:ln cap="flat" cmpd="sng" w="88900">
              <a:solidFill>
                <a:srgbClr val="184F5F"/>
              </a:solidFill>
              <a:prstDash val="solid"/>
              <a:round/>
              <a:headEnd len="sm" w="sm" type="none"/>
              <a:tailEnd len="med" w="med" type="triangle"/>
            </a:ln>
          </p:spPr>
        </p:cxnSp>
        <p:cxnSp>
          <p:nvCxnSpPr>
            <p:cNvPr id="920" name="Google Shape;920;g2770e931a04_0_176"/>
            <p:cNvCxnSpPr>
              <a:stCxn id="881" idx="3"/>
              <a:endCxn id="897" idx="1"/>
            </p:cNvCxnSpPr>
            <p:nvPr/>
          </p:nvCxnSpPr>
          <p:spPr>
            <a:xfrm flipH="1" rot="10800000">
              <a:off x="6284953" y="2811865"/>
              <a:ext cx="1700400" cy="1270500"/>
            </a:xfrm>
            <a:prstGeom prst="bentConnector3">
              <a:avLst>
                <a:gd fmla="val 50001" name="adj1"/>
              </a:avLst>
            </a:prstGeom>
            <a:noFill/>
            <a:ln cap="flat" cmpd="sng" w="88900">
              <a:solidFill>
                <a:srgbClr val="184F5F"/>
              </a:solidFill>
              <a:prstDash val="solid"/>
              <a:round/>
              <a:headEnd len="sm" w="sm" type="none"/>
              <a:tailEnd len="med" w="med" type="triangle"/>
            </a:ln>
          </p:spPr>
        </p:cxnSp>
        <p:pic>
          <p:nvPicPr>
            <p:cNvPr id="921" name="Google Shape;921;g2770e931a04_0_176"/>
            <p:cNvPicPr preferRelativeResize="0"/>
            <p:nvPr/>
          </p:nvPicPr>
          <p:blipFill rotWithShape="1">
            <a:blip r:embed="rId5">
              <a:alphaModFix/>
            </a:blip>
            <a:srcRect b="0" l="0" r="0" t="0"/>
            <a:stretch/>
          </p:blipFill>
          <p:spPr>
            <a:xfrm>
              <a:off x="4432770" y="2172148"/>
              <a:ext cx="642472" cy="642470"/>
            </a:xfrm>
            <a:prstGeom prst="rect">
              <a:avLst/>
            </a:prstGeom>
            <a:noFill/>
            <a:ln>
              <a:noFill/>
            </a:ln>
          </p:spPr>
        </p:pic>
      </p:grpSp>
      <p:sp>
        <p:nvSpPr>
          <p:cNvPr id="922" name="Google Shape;922;g2770e931a04_0_176"/>
          <p:cNvSpPr txBox="1"/>
          <p:nvPr>
            <p:ph type="title"/>
          </p:nvPr>
        </p:nvSpPr>
        <p:spPr>
          <a:xfrm>
            <a:off x="535823" y="382464"/>
            <a:ext cx="11260200" cy="991800"/>
          </a:xfrm>
          <a:prstGeom prst="rect">
            <a:avLst/>
          </a:prstGeom>
          <a:noFill/>
          <a:ln>
            <a:noFill/>
          </a:ln>
        </p:spPr>
        <p:txBody>
          <a:bodyPr anchorCtr="0" anchor="ctr" bIns="45675" lIns="0" spcFirstLastPara="1" rIns="0" wrap="square" tIns="45675">
            <a:normAutofit/>
          </a:bodyPr>
          <a:lstStyle/>
          <a:p>
            <a:pPr indent="0" lvl="0" marL="0" rtl="0" algn="l">
              <a:spcBef>
                <a:spcPts val="0"/>
              </a:spcBef>
              <a:spcAft>
                <a:spcPts val="0"/>
              </a:spcAft>
              <a:buSzPts val="1400"/>
              <a:buNone/>
            </a:pPr>
            <a:r>
              <a:rPr lang="en-US" sz="3600">
                <a:latin typeface="DM Sans"/>
                <a:ea typeface="DM Sans"/>
                <a:cs typeface="DM Sans"/>
                <a:sym typeface="DM Sans"/>
                <a:extLst>
                  <a:ext uri="http://customooxmlschemas.google.com/">
                    <go:slidesCustomData xmlns:go="http://customooxmlschemas.google.com/" textRoundtripDataId="6"/>
                  </a:ext>
                </a:extLst>
              </a:rPr>
              <a:t>Automated ETL</a:t>
            </a:r>
            <a:r>
              <a:rPr lang="en-US" sz="3600">
                <a:latin typeface="DM Sans"/>
                <a:ea typeface="DM Sans"/>
                <a:cs typeface="DM Sans"/>
                <a:sym typeface="DM Sans"/>
              </a:rPr>
              <a:t> development lifecycle</a:t>
            </a:r>
            <a:endParaRPr sz="360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2770e931a04_0_224"/>
          <p:cNvSpPr txBox="1"/>
          <p:nvPr/>
        </p:nvSpPr>
        <p:spPr>
          <a:xfrm>
            <a:off x="963281" y="697750"/>
            <a:ext cx="7502400" cy="434100"/>
          </a:xfrm>
          <a:prstGeom prst="rect">
            <a:avLst/>
          </a:prstGeom>
          <a:noFill/>
          <a:ln>
            <a:noFill/>
          </a:ln>
        </p:spPr>
        <p:txBody>
          <a:bodyPr anchorCtr="0" anchor="t" bIns="68575" lIns="68575" spcFirstLastPara="1" rIns="68575" wrap="square" tIns="68575">
            <a:spAutoFit/>
          </a:bodyPr>
          <a:lstStyle/>
          <a:p>
            <a:pPr indent="0" lvl="0" marL="0" marR="0" rtl="0" algn="l">
              <a:lnSpc>
                <a:spcPct val="90000"/>
              </a:lnSpc>
              <a:spcBef>
                <a:spcPts val="800"/>
              </a:spcBef>
              <a:spcAft>
                <a:spcPts val="0"/>
              </a:spcAft>
              <a:buNone/>
            </a:pPr>
            <a:r>
              <a:t/>
            </a:r>
            <a:endParaRPr b="0" i="0" sz="2133" u="none" cap="none" strike="noStrike">
              <a:solidFill>
                <a:srgbClr val="999999"/>
              </a:solidFill>
              <a:latin typeface="Barlow"/>
              <a:ea typeface="Barlow"/>
              <a:cs typeface="Barlow"/>
              <a:sym typeface="Barlow"/>
            </a:endParaRPr>
          </a:p>
        </p:txBody>
      </p:sp>
      <p:sp>
        <p:nvSpPr>
          <p:cNvPr id="929" name="Google Shape;929;g2770e931a04_0_224"/>
          <p:cNvSpPr txBox="1"/>
          <p:nvPr/>
        </p:nvSpPr>
        <p:spPr>
          <a:xfrm>
            <a:off x="5932070" y="1410676"/>
            <a:ext cx="6069000" cy="4706100"/>
          </a:xfrm>
          <a:prstGeom prst="rect">
            <a:avLst/>
          </a:prstGeom>
          <a:noFill/>
          <a:ln>
            <a:noFill/>
          </a:ln>
        </p:spPr>
        <p:txBody>
          <a:bodyPr anchorCtr="0" anchor="t" bIns="34250" lIns="0" spcFirstLastPara="1" rIns="0" wrap="square" tIns="34250">
            <a:noAutofit/>
          </a:bodyPr>
          <a:lstStyle/>
          <a:p>
            <a:pPr indent="0" lvl="0" marL="0" marR="0" rtl="0" algn="l">
              <a:lnSpc>
                <a:spcPct val="90000"/>
              </a:lnSpc>
              <a:spcBef>
                <a:spcPts val="800"/>
              </a:spcBef>
              <a:spcAft>
                <a:spcPts val="0"/>
              </a:spcAft>
              <a:buNone/>
            </a:pPr>
            <a:r>
              <a:t/>
            </a:r>
            <a:endParaRPr b="0" i="0" sz="1866"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br>
              <a:rPr b="1" lang="en-US" sz="1866">
                <a:solidFill>
                  <a:schemeClr val="dk1"/>
                </a:solidFill>
                <a:latin typeface="DM Sans"/>
                <a:ea typeface="DM Sans"/>
                <a:cs typeface="DM Sans"/>
                <a:sym typeface="DM Sans"/>
              </a:rPr>
            </a:br>
            <a:endParaRPr sz="1866">
              <a:solidFill>
                <a:schemeClr val="dk1"/>
              </a:solidFill>
              <a:latin typeface="DM Sans"/>
              <a:ea typeface="DM Sans"/>
              <a:cs typeface="DM Sans"/>
              <a:sym typeface="DM Sans"/>
            </a:endParaRPr>
          </a:p>
          <a:p>
            <a:pPr indent="-347091" lvl="0" marL="457200" marR="0" rtl="0" algn="l">
              <a:lnSpc>
                <a:spcPct val="115000"/>
              </a:lnSpc>
              <a:spcBef>
                <a:spcPts val="0"/>
              </a:spcBef>
              <a:spcAft>
                <a:spcPts val="0"/>
              </a:spcAft>
              <a:buClr>
                <a:schemeClr val="accent1"/>
              </a:buClr>
              <a:buSzPts val="1866"/>
              <a:buFont typeface="DM Sans"/>
              <a:buChar char="•"/>
            </a:pPr>
            <a:r>
              <a:rPr lang="en-US" sz="1866">
                <a:solidFill>
                  <a:schemeClr val="dk1"/>
                </a:solidFill>
                <a:latin typeface="DM Sans"/>
                <a:ea typeface="DM Sans"/>
                <a:cs typeface="DM Sans"/>
                <a:sym typeface="DM Sans"/>
              </a:rPr>
              <a:t>Reduce down time with automatic error handling and easy replay</a:t>
            </a:r>
            <a:br>
              <a:rPr lang="en-US" sz="1866">
                <a:solidFill>
                  <a:schemeClr val="dk1"/>
                </a:solidFill>
                <a:latin typeface="DM Sans"/>
                <a:ea typeface="DM Sans"/>
                <a:cs typeface="DM Sans"/>
                <a:sym typeface="DM Sans"/>
              </a:rPr>
            </a:br>
            <a:endParaRPr sz="1866">
              <a:solidFill>
                <a:schemeClr val="dk1"/>
              </a:solidFill>
              <a:latin typeface="DM Sans"/>
              <a:ea typeface="DM Sans"/>
              <a:cs typeface="DM Sans"/>
              <a:sym typeface="DM Sans"/>
            </a:endParaRPr>
          </a:p>
          <a:p>
            <a:pPr indent="-347091" lvl="0" marL="457200" marR="0" rtl="0" algn="l">
              <a:lnSpc>
                <a:spcPct val="115000"/>
              </a:lnSpc>
              <a:spcBef>
                <a:spcPts val="0"/>
              </a:spcBef>
              <a:spcAft>
                <a:spcPts val="0"/>
              </a:spcAft>
              <a:buClr>
                <a:schemeClr val="accent1"/>
              </a:buClr>
              <a:buSzPts val="1866"/>
              <a:buFont typeface="DM Sans"/>
              <a:buChar char="•"/>
            </a:pPr>
            <a:r>
              <a:rPr lang="en-US" sz="1866">
                <a:solidFill>
                  <a:schemeClr val="dk1"/>
                </a:solidFill>
                <a:latin typeface="DM Sans"/>
                <a:ea typeface="DM Sans"/>
                <a:cs typeface="DM Sans"/>
                <a:sym typeface="DM Sans"/>
              </a:rPr>
              <a:t>Eliminate maintenance with automatic optimizations of all Delta Live Tables</a:t>
            </a:r>
            <a:br>
              <a:rPr lang="en-US" sz="1866">
                <a:solidFill>
                  <a:schemeClr val="dk1"/>
                </a:solidFill>
                <a:latin typeface="DM Sans"/>
                <a:ea typeface="DM Sans"/>
                <a:cs typeface="DM Sans"/>
                <a:sym typeface="DM Sans"/>
              </a:rPr>
            </a:br>
            <a:endParaRPr sz="1866">
              <a:solidFill>
                <a:schemeClr val="dk1"/>
              </a:solidFill>
              <a:latin typeface="DM Sans"/>
              <a:ea typeface="DM Sans"/>
              <a:cs typeface="DM Sans"/>
              <a:sym typeface="DM Sans"/>
            </a:endParaRPr>
          </a:p>
          <a:p>
            <a:pPr indent="-347091" lvl="0" marL="457200" marR="0" rtl="0" algn="l">
              <a:lnSpc>
                <a:spcPct val="115000"/>
              </a:lnSpc>
              <a:spcBef>
                <a:spcPts val="0"/>
              </a:spcBef>
              <a:spcAft>
                <a:spcPts val="0"/>
              </a:spcAft>
              <a:buClr>
                <a:schemeClr val="accent1"/>
              </a:buClr>
              <a:buSzPts val="1866"/>
              <a:buFont typeface="DM Sans"/>
              <a:buChar char="•"/>
            </a:pPr>
            <a:r>
              <a:rPr lang="en-US" sz="1866">
                <a:solidFill>
                  <a:schemeClr val="dk1"/>
                </a:solidFill>
                <a:latin typeface="DM Sans"/>
                <a:ea typeface="DM Sans"/>
                <a:cs typeface="DM Sans"/>
                <a:sym typeface="DM Sans"/>
              </a:rPr>
              <a:t>Auto-scaling adds more resources automatically when needed.</a:t>
            </a:r>
            <a:br>
              <a:rPr lang="en-US" sz="1866">
                <a:solidFill>
                  <a:schemeClr val="dk1"/>
                </a:solidFill>
                <a:latin typeface="DM Sans"/>
                <a:ea typeface="DM Sans"/>
                <a:cs typeface="DM Sans"/>
                <a:sym typeface="DM Sans"/>
              </a:rPr>
            </a:br>
            <a:endParaRPr sz="1866">
              <a:solidFill>
                <a:schemeClr val="dk1"/>
              </a:solidFill>
              <a:latin typeface="DM Sans"/>
              <a:ea typeface="DM Sans"/>
              <a:cs typeface="DM Sans"/>
              <a:sym typeface="DM Sans"/>
            </a:endParaRPr>
          </a:p>
          <a:p>
            <a:pPr indent="0" lvl="0" marL="457200" marR="0" rtl="0" algn="l">
              <a:lnSpc>
                <a:spcPct val="90000"/>
              </a:lnSpc>
              <a:spcBef>
                <a:spcPts val="0"/>
              </a:spcBef>
              <a:spcAft>
                <a:spcPts val="0"/>
              </a:spcAft>
              <a:buNone/>
            </a:pPr>
            <a:r>
              <a:t/>
            </a:r>
            <a:endParaRPr sz="1866">
              <a:solidFill>
                <a:schemeClr val="dk1"/>
              </a:solidFill>
              <a:latin typeface="DM Sans"/>
              <a:ea typeface="DM Sans"/>
              <a:cs typeface="DM Sans"/>
              <a:sym typeface="DM Sans"/>
            </a:endParaRPr>
          </a:p>
        </p:txBody>
      </p:sp>
      <p:sp>
        <p:nvSpPr>
          <p:cNvPr id="930" name="Google Shape;930;g2770e931a04_0_224"/>
          <p:cNvSpPr txBox="1"/>
          <p:nvPr>
            <p:ph type="title"/>
          </p:nvPr>
        </p:nvSpPr>
        <p:spPr>
          <a:xfrm>
            <a:off x="537198" y="399939"/>
            <a:ext cx="11260200" cy="991800"/>
          </a:xfrm>
          <a:prstGeom prst="rect">
            <a:avLst/>
          </a:prstGeom>
          <a:noFill/>
          <a:ln>
            <a:noFill/>
          </a:ln>
        </p:spPr>
        <p:txBody>
          <a:bodyPr anchorCtr="0" anchor="ctr" bIns="45675" lIns="0" spcFirstLastPara="1" rIns="0" wrap="square" tIns="45675">
            <a:normAutofit/>
          </a:bodyPr>
          <a:lstStyle/>
          <a:p>
            <a:pPr indent="0" lvl="0" marL="0" rtl="0" algn="l">
              <a:lnSpc>
                <a:spcPct val="90000"/>
              </a:lnSpc>
              <a:spcBef>
                <a:spcPts val="0"/>
              </a:spcBef>
              <a:spcAft>
                <a:spcPts val="0"/>
              </a:spcAft>
              <a:buSzPts val="1400"/>
              <a:buNone/>
            </a:pPr>
            <a:r>
              <a:rPr lang="en-US" sz="3600">
                <a:solidFill>
                  <a:srgbClr val="1B3038"/>
                </a:solidFill>
                <a:latin typeface="DM Sans"/>
                <a:ea typeface="DM Sans"/>
                <a:cs typeface="DM Sans"/>
                <a:sym typeface="DM Sans"/>
              </a:rPr>
              <a:t>Automated ETL operations</a:t>
            </a:r>
            <a:endParaRPr sz="3600">
              <a:latin typeface="DM Sans"/>
              <a:ea typeface="DM Sans"/>
              <a:cs typeface="DM Sans"/>
              <a:sym typeface="DM Sans"/>
            </a:endParaRPr>
          </a:p>
        </p:txBody>
      </p:sp>
      <p:pic>
        <p:nvPicPr>
          <p:cNvPr id="931" name="Google Shape;931;g2770e931a04_0_224"/>
          <p:cNvPicPr preferRelativeResize="0"/>
          <p:nvPr/>
        </p:nvPicPr>
        <p:blipFill>
          <a:blip r:embed="rId3">
            <a:alphaModFix/>
          </a:blip>
          <a:stretch>
            <a:fillRect/>
          </a:stretch>
        </p:blipFill>
        <p:spPr>
          <a:xfrm>
            <a:off x="1956510" y="2470299"/>
            <a:ext cx="3732924" cy="3565924"/>
          </a:xfrm>
          <a:prstGeom prst="rect">
            <a:avLst/>
          </a:prstGeom>
          <a:noFill/>
          <a:ln>
            <a:noFill/>
          </a:ln>
        </p:spPr>
      </p:pic>
      <p:pic>
        <p:nvPicPr>
          <p:cNvPr id="932" name="Google Shape;932;g2770e931a04_0_224"/>
          <p:cNvPicPr preferRelativeResize="0"/>
          <p:nvPr/>
        </p:nvPicPr>
        <p:blipFill>
          <a:blip r:embed="rId4">
            <a:alphaModFix/>
          </a:blip>
          <a:stretch>
            <a:fillRect/>
          </a:stretch>
        </p:blipFill>
        <p:spPr>
          <a:xfrm>
            <a:off x="460970" y="1668025"/>
            <a:ext cx="4853540" cy="1026575"/>
          </a:xfrm>
          <a:prstGeom prst="rect">
            <a:avLst/>
          </a:prstGeom>
          <a:noFill/>
          <a:ln cap="flat" cmpd="sng" w="9525">
            <a:solidFill>
              <a:srgbClr val="1B516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g2770e931a04_0_233"/>
          <p:cNvSpPr txBox="1"/>
          <p:nvPr/>
        </p:nvSpPr>
        <p:spPr>
          <a:xfrm>
            <a:off x="963281" y="697037"/>
            <a:ext cx="7502400" cy="429600"/>
          </a:xfrm>
          <a:prstGeom prst="rect">
            <a:avLst/>
          </a:prstGeom>
          <a:noFill/>
          <a:ln>
            <a:noFill/>
          </a:ln>
        </p:spPr>
        <p:txBody>
          <a:bodyPr anchorCtr="0" anchor="t" bIns="68600" lIns="68600" spcFirstLastPara="1" rIns="68600" wrap="square" tIns="68600">
            <a:spAutoFit/>
          </a:bodyPr>
          <a:lstStyle/>
          <a:p>
            <a:pPr indent="0" lvl="0" marL="0" marR="0" rtl="0" algn="l">
              <a:lnSpc>
                <a:spcPct val="90000"/>
              </a:lnSpc>
              <a:spcBef>
                <a:spcPts val="800"/>
              </a:spcBef>
              <a:spcAft>
                <a:spcPts val="0"/>
              </a:spcAft>
              <a:buClr>
                <a:srgbClr val="000000"/>
              </a:buClr>
              <a:buSzPts val="2100"/>
              <a:buFont typeface="Arial"/>
              <a:buNone/>
            </a:pPr>
            <a:r>
              <a:t/>
            </a:r>
            <a:endParaRPr b="0" i="0" sz="2100" u="none" cap="none" strike="noStrike">
              <a:solidFill>
                <a:srgbClr val="999999"/>
              </a:solidFill>
              <a:latin typeface="Barlow"/>
              <a:ea typeface="Barlow"/>
              <a:cs typeface="Barlow"/>
              <a:sym typeface="Barlow"/>
            </a:endParaRPr>
          </a:p>
        </p:txBody>
      </p:sp>
      <p:sp>
        <p:nvSpPr>
          <p:cNvPr id="939" name="Google Shape;939;g2770e931a04_0_233"/>
          <p:cNvSpPr txBox="1"/>
          <p:nvPr/>
        </p:nvSpPr>
        <p:spPr>
          <a:xfrm>
            <a:off x="6427519" y="2344116"/>
            <a:ext cx="5002200" cy="3284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1600"/>
              </a:spcBef>
              <a:spcAft>
                <a:spcPts val="0"/>
              </a:spcAft>
              <a:buNone/>
            </a:pPr>
            <a:r>
              <a:t/>
            </a:r>
            <a:endParaRPr sz="1900">
              <a:solidFill>
                <a:schemeClr val="dk1"/>
              </a:solidFill>
              <a:latin typeface="DM Sans"/>
              <a:ea typeface="DM Sans"/>
              <a:cs typeface="DM Sans"/>
              <a:sym typeface="DM Sans"/>
            </a:endParaRPr>
          </a:p>
          <a:p>
            <a:pPr indent="-234950" lvl="0" marL="228600" marR="0" rtl="0" algn="l">
              <a:lnSpc>
                <a:spcPct val="100000"/>
              </a:lnSpc>
              <a:spcBef>
                <a:spcPts val="1600"/>
              </a:spcBef>
              <a:spcAft>
                <a:spcPts val="0"/>
              </a:spcAft>
              <a:buClr>
                <a:schemeClr val="dk2"/>
              </a:buClr>
              <a:buSzPts val="1900"/>
              <a:buFont typeface="DM Sans"/>
              <a:buChar char="•"/>
            </a:pPr>
            <a:r>
              <a:rPr b="0" i="0" lang="en-US" sz="1900" u="none" cap="none" strike="noStrike">
                <a:solidFill>
                  <a:schemeClr val="dk1"/>
                </a:solidFill>
                <a:latin typeface="DM Sans"/>
                <a:ea typeface="DM Sans"/>
                <a:cs typeface="DM Sans"/>
                <a:sym typeface="DM Sans"/>
              </a:rPr>
              <a:t>Built to handle streaming workloads which are spiky and unpredictable</a:t>
            </a:r>
            <a:endParaRPr b="0" i="0" sz="1900" u="none" cap="none" strike="noStrike">
              <a:solidFill>
                <a:schemeClr val="dk1"/>
              </a:solidFill>
              <a:latin typeface="DM Sans"/>
              <a:ea typeface="DM Sans"/>
              <a:cs typeface="DM Sans"/>
              <a:sym typeface="DM Sans"/>
            </a:endParaRPr>
          </a:p>
          <a:p>
            <a:pPr indent="-234950" lvl="0" marL="228600" marR="0" rtl="0" algn="l">
              <a:lnSpc>
                <a:spcPct val="100000"/>
              </a:lnSpc>
              <a:spcBef>
                <a:spcPts val="1600"/>
              </a:spcBef>
              <a:spcAft>
                <a:spcPts val="0"/>
              </a:spcAft>
              <a:buClr>
                <a:schemeClr val="dk2"/>
              </a:buClr>
              <a:buSzPts val="1900"/>
              <a:buFont typeface="DM Sans"/>
              <a:buChar char="•"/>
            </a:pPr>
            <a:r>
              <a:rPr b="0" i="0" lang="en-US" sz="1900" u="none" cap="none" strike="noStrike">
                <a:solidFill>
                  <a:schemeClr val="dk1"/>
                </a:solidFill>
                <a:latin typeface="DM Sans"/>
                <a:ea typeface="DM Sans"/>
                <a:cs typeface="DM Sans"/>
                <a:sym typeface="DM Sans"/>
              </a:rPr>
              <a:t>Shuts down nodes when utilization is low while guaranteeing task execution</a:t>
            </a:r>
            <a:endParaRPr b="0" i="0" sz="1900" u="none" cap="none" strike="noStrike">
              <a:solidFill>
                <a:schemeClr val="dk1"/>
              </a:solidFill>
              <a:latin typeface="DM Sans"/>
              <a:ea typeface="DM Sans"/>
              <a:cs typeface="DM Sans"/>
              <a:sym typeface="DM Sans"/>
            </a:endParaRPr>
          </a:p>
          <a:p>
            <a:pPr indent="-234950" lvl="0" marL="228600" marR="0" rtl="0" algn="l">
              <a:lnSpc>
                <a:spcPct val="100000"/>
              </a:lnSpc>
              <a:spcBef>
                <a:spcPts val="1600"/>
              </a:spcBef>
              <a:spcAft>
                <a:spcPts val="0"/>
              </a:spcAft>
              <a:buClr>
                <a:schemeClr val="dk2"/>
              </a:buClr>
              <a:buSzPts val="1900"/>
              <a:buFont typeface="DM Sans"/>
              <a:buChar char="•"/>
            </a:pPr>
            <a:r>
              <a:rPr b="0" i="0" lang="en-US" sz="1900" u="none" cap="none" strike="noStrike">
                <a:solidFill>
                  <a:schemeClr val="dk1"/>
                </a:solidFill>
                <a:latin typeface="DM Sans"/>
                <a:ea typeface="DM Sans"/>
                <a:cs typeface="DM Sans"/>
                <a:sym typeface="DM Sans"/>
              </a:rPr>
              <a:t>Only scales up to needed # of nodes</a:t>
            </a:r>
            <a:br>
              <a:rPr b="0" i="0" lang="en-US" sz="1900" u="none" cap="none" strike="noStrike">
                <a:solidFill>
                  <a:schemeClr val="dk1"/>
                </a:solidFill>
                <a:latin typeface="DM Sans"/>
                <a:ea typeface="DM Sans"/>
                <a:cs typeface="DM Sans"/>
                <a:sym typeface="DM Sans"/>
              </a:rPr>
            </a:br>
            <a:endParaRPr b="0" i="0" sz="1900" u="none" cap="none" strike="noStrike">
              <a:solidFill>
                <a:schemeClr val="dk1"/>
              </a:solidFill>
              <a:latin typeface="DM Sans"/>
              <a:ea typeface="DM Sans"/>
              <a:cs typeface="DM Sans"/>
              <a:sym typeface="DM Sans"/>
            </a:endParaRPr>
          </a:p>
        </p:txBody>
      </p:sp>
      <p:sp>
        <p:nvSpPr>
          <p:cNvPr id="940" name="Google Shape;940;g2770e931a04_0_233"/>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2400"/>
              <a:buNone/>
            </a:pPr>
            <a:r>
              <a:rPr lang="en-US" sz="4100"/>
              <a:t>Enhanced Autoscaling</a:t>
            </a:r>
            <a:endParaRPr sz="4100"/>
          </a:p>
        </p:txBody>
      </p:sp>
      <p:sp>
        <p:nvSpPr>
          <p:cNvPr id="941" name="Google Shape;941;g2770e931a04_0_233"/>
          <p:cNvSpPr txBox="1"/>
          <p:nvPr>
            <p:ph idx="4294967295" type="subTitle"/>
          </p:nvPr>
        </p:nvSpPr>
        <p:spPr>
          <a:xfrm>
            <a:off x="765000" y="1073103"/>
            <a:ext cx="10662000" cy="5835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0"/>
              </a:spcAft>
              <a:buClr>
                <a:schemeClr val="accent1"/>
              </a:buClr>
              <a:buSzPts val="2400"/>
              <a:buFont typeface="DM Sans"/>
              <a:buNone/>
            </a:pPr>
            <a:r>
              <a:rPr b="0" i="0" lang="en-US" sz="1900" u="none" cap="none" strike="noStrike">
                <a:solidFill>
                  <a:schemeClr val="dk1"/>
                </a:solidFill>
                <a:latin typeface="DM Sans"/>
                <a:ea typeface="DM Sans"/>
                <a:cs typeface="DM Sans"/>
                <a:sym typeface="DM Sans"/>
              </a:rPr>
              <a:t>Save infrastructure costs while maintaining end-to-end latency SLAs for streaming workloads</a:t>
            </a:r>
            <a:br>
              <a:rPr b="0" i="0" lang="en-US" sz="1900" u="none" cap="none" strike="noStrike">
                <a:solidFill>
                  <a:schemeClr val="dk1"/>
                </a:solidFill>
                <a:latin typeface="DM Sans"/>
                <a:ea typeface="DM Sans"/>
                <a:cs typeface="DM Sans"/>
                <a:sym typeface="DM Sans"/>
              </a:rPr>
            </a:br>
            <a:endParaRPr b="0" i="0" sz="1900" u="none" cap="none" strike="noStrike">
              <a:solidFill>
                <a:schemeClr val="dk1"/>
              </a:solidFill>
              <a:latin typeface="DM Sans"/>
              <a:ea typeface="DM Sans"/>
              <a:cs typeface="DM Sans"/>
              <a:sym typeface="DM Sans"/>
            </a:endParaRPr>
          </a:p>
          <a:p>
            <a:pPr indent="0" lvl="0" marL="0" marR="0" rtl="0" algn="l">
              <a:lnSpc>
                <a:spcPct val="90000"/>
              </a:lnSpc>
              <a:spcBef>
                <a:spcPts val="1100"/>
              </a:spcBef>
              <a:spcAft>
                <a:spcPts val="0"/>
              </a:spcAft>
              <a:buClr>
                <a:schemeClr val="accent1"/>
              </a:buClr>
              <a:buSzPts val="2400"/>
              <a:buFont typeface="DM Sans"/>
              <a:buNone/>
            </a:pPr>
            <a:r>
              <a:t/>
            </a:r>
            <a:endParaRPr b="0" i="0" sz="2400" u="none" cap="none" strike="noStrike">
              <a:solidFill>
                <a:schemeClr val="dk1"/>
              </a:solidFill>
              <a:latin typeface="DM Sans"/>
              <a:ea typeface="DM Sans"/>
              <a:cs typeface="DM Sans"/>
              <a:sym typeface="DM Sans"/>
            </a:endParaRPr>
          </a:p>
        </p:txBody>
      </p:sp>
      <p:sp>
        <p:nvSpPr>
          <p:cNvPr id="942" name="Google Shape;942;g2770e931a04_0_233"/>
          <p:cNvSpPr/>
          <p:nvPr/>
        </p:nvSpPr>
        <p:spPr>
          <a:xfrm>
            <a:off x="765000" y="2648916"/>
            <a:ext cx="5416200" cy="2710500"/>
          </a:xfrm>
          <a:prstGeom prst="rect">
            <a:avLst/>
          </a:prstGeom>
          <a:solidFill>
            <a:srgbClr val="FFFFFF"/>
          </a:solidFill>
          <a:ln>
            <a:noFill/>
          </a:ln>
          <a:effectLst>
            <a:outerShdw blurRad="157163" rotWithShape="0" algn="bl" dir="5400000" dist="47625">
              <a:srgbClr val="000000">
                <a:alpha val="20000"/>
              </a:srgbClr>
            </a:outerShdw>
          </a:effectLst>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M Sans"/>
              <a:ea typeface="DM Sans"/>
              <a:cs typeface="DM Sans"/>
              <a:sym typeface="DM Sans"/>
            </a:endParaRPr>
          </a:p>
        </p:txBody>
      </p:sp>
      <p:grpSp>
        <p:nvGrpSpPr>
          <p:cNvPr id="943" name="Google Shape;943;g2770e931a04_0_233"/>
          <p:cNvGrpSpPr/>
          <p:nvPr/>
        </p:nvGrpSpPr>
        <p:grpSpPr>
          <a:xfrm>
            <a:off x="918437" y="2793345"/>
            <a:ext cx="5103101" cy="2358637"/>
            <a:chOff x="6284504" y="3821364"/>
            <a:chExt cx="5539022" cy="2284394"/>
          </a:xfrm>
        </p:grpSpPr>
        <p:sp>
          <p:nvSpPr>
            <p:cNvPr id="944" name="Google Shape;944;g2770e931a04_0_233"/>
            <p:cNvSpPr/>
            <p:nvPr/>
          </p:nvSpPr>
          <p:spPr>
            <a:xfrm rot="5400000">
              <a:off x="7233942" y="4799635"/>
              <a:ext cx="701100" cy="1357200"/>
            </a:xfrm>
            <a:prstGeom prst="can">
              <a:avLst>
                <a:gd fmla="val 38115" name="adj"/>
              </a:avLst>
            </a:prstGeom>
            <a:solidFill>
              <a:schemeClr val="accent1"/>
            </a:solidFill>
            <a:ln cap="flat" cmpd="sng" w="9525">
              <a:solidFill>
                <a:srgbClr val="1B5161"/>
              </a:solidFill>
              <a:prstDash val="solid"/>
              <a:round/>
              <a:headEnd len="sm" w="sm" type="none"/>
              <a:tailEnd len="sm" w="sm" type="none"/>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45" name="Google Shape;945;g2770e931a04_0_233"/>
            <p:cNvSpPr txBox="1"/>
            <p:nvPr/>
          </p:nvSpPr>
          <p:spPr>
            <a:xfrm>
              <a:off x="7001512" y="5830141"/>
              <a:ext cx="1325400" cy="268500"/>
            </a:xfrm>
            <a:prstGeom prst="rect">
              <a:avLst/>
            </a:prstGeom>
            <a:noFill/>
            <a:ln>
              <a:noFill/>
            </a:ln>
          </p:spPr>
          <p:txBody>
            <a:bodyPr anchorCtr="0" anchor="t" bIns="68600" lIns="68600" spcFirstLastPara="1" rIns="68600" wrap="square" tIns="68600">
              <a:spAutoFit/>
            </a:bodyPr>
            <a:lstStyle/>
            <a:p>
              <a:pPr indent="0" lvl="0" marL="0" marR="0" rtl="0" algn="l">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DM Sans"/>
                  <a:ea typeface="DM Sans"/>
                  <a:cs typeface="DM Sans"/>
                  <a:sym typeface="DM Sans"/>
                </a:rPr>
                <a:t>Streaming source</a:t>
              </a:r>
              <a:endParaRPr b="0" i="0" sz="900" u="none" cap="none" strike="noStrike">
                <a:solidFill>
                  <a:srgbClr val="000000"/>
                </a:solidFill>
                <a:latin typeface="DM Sans"/>
                <a:ea typeface="DM Sans"/>
                <a:cs typeface="DM Sans"/>
                <a:sym typeface="DM Sans"/>
              </a:endParaRPr>
            </a:p>
          </p:txBody>
        </p:sp>
        <p:sp>
          <p:nvSpPr>
            <p:cNvPr id="946" name="Google Shape;946;g2770e931a04_0_233"/>
            <p:cNvSpPr txBox="1"/>
            <p:nvPr/>
          </p:nvSpPr>
          <p:spPr>
            <a:xfrm>
              <a:off x="8956300" y="5837258"/>
              <a:ext cx="1325400" cy="268500"/>
            </a:xfrm>
            <a:prstGeom prst="rect">
              <a:avLst/>
            </a:prstGeom>
            <a:noFill/>
            <a:ln>
              <a:noFill/>
            </a:ln>
          </p:spPr>
          <p:txBody>
            <a:bodyPr anchorCtr="0" anchor="t" bIns="68600" lIns="68600" spcFirstLastPara="1" rIns="68600" wrap="square" tIns="686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DM Sans"/>
                  <a:ea typeface="DM Sans"/>
                  <a:cs typeface="DM Sans"/>
                  <a:sym typeface="DM Sans"/>
                </a:rPr>
                <a:t>Spark executors</a:t>
              </a:r>
              <a:endParaRPr b="0" i="0" sz="900" u="none" cap="none" strike="noStrike">
                <a:solidFill>
                  <a:srgbClr val="000000"/>
                </a:solidFill>
                <a:latin typeface="DM Sans"/>
                <a:ea typeface="DM Sans"/>
                <a:cs typeface="DM Sans"/>
                <a:sym typeface="DM Sans"/>
              </a:endParaRPr>
            </a:p>
          </p:txBody>
        </p:sp>
        <p:sp>
          <p:nvSpPr>
            <p:cNvPr id="947" name="Google Shape;947;g2770e931a04_0_233"/>
            <p:cNvSpPr/>
            <p:nvPr/>
          </p:nvSpPr>
          <p:spPr>
            <a:xfrm>
              <a:off x="7044415" y="5394203"/>
              <a:ext cx="158700" cy="141600"/>
            </a:xfrm>
            <a:prstGeom prst="ellipse">
              <a:avLst/>
            </a:prstGeom>
            <a:solidFill>
              <a:srgbClr val="FF9900"/>
            </a:solidFill>
            <a:ln>
              <a:noFill/>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48" name="Google Shape;948;g2770e931a04_0_233"/>
            <p:cNvSpPr/>
            <p:nvPr/>
          </p:nvSpPr>
          <p:spPr>
            <a:xfrm>
              <a:off x="7417776" y="5394203"/>
              <a:ext cx="158700" cy="141600"/>
            </a:xfrm>
            <a:prstGeom prst="ellipse">
              <a:avLst/>
            </a:prstGeom>
            <a:solidFill>
              <a:srgbClr val="FF9900"/>
            </a:solidFill>
            <a:ln>
              <a:noFill/>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49" name="Google Shape;949;g2770e931a04_0_233"/>
            <p:cNvSpPr/>
            <p:nvPr/>
          </p:nvSpPr>
          <p:spPr>
            <a:xfrm>
              <a:off x="6284504" y="5394203"/>
              <a:ext cx="158700" cy="141600"/>
            </a:xfrm>
            <a:prstGeom prst="ellipse">
              <a:avLst/>
            </a:prstGeom>
            <a:solidFill>
              <a:srgbClr val="FF9900"/>
            </a:solidFill>
            <a:ln>
              <a:noFill/>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50" name="Google Shape;950;g2770e931a04_0_233"/>
            <p:cNvSpPr/>
            <p:nvPr/>
          </p:nvSpPr>
          <p:spPr>
            <a:xfrm>
              <a:off x="6469313" y="5394203"/>
              <a:ext cx="158700" cy="141600"/>
            </a:xfrm>
            <a:prstGeom prst="ellipse">
              <a:avLst/>
            </a:prstGeom>
            <a:solidFill>
              <a:srgbClr val="FF9900"/>
            </a:solidFill>
            <a:ln>
              <a:noFill/>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51" name="Google Shape;951;g2770e931a04_0_233"/>
            <p:cNvSpPr/>
            <p:nvPr/>
          </p:nvSpPr>
          <p:spPr>
            <a:xfrm>
              <a:off x="6657864" y="5394203"/>
              <a:ext cx="158700" cy="141600"/>
            </a:xfrm>
            <a:prstGeom prst="ellipse">
              <a:avLst/>
            </a:prstGeom>
            <a:solidFill>
              <a:srgbClr val="FF9900"/>
            </a:solidFill>
            <a:ln>
              <a:noFill/>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52" name="Google Shape;952;g2770e931a04_0_233"/>
            <p:cNvSpPr/>
            <p:nvPr/>
          </p:nvSpPr>
          <p:spPr>
            <a:xfrm>
              <a:off x="7781888" y="5395632"/>
              <a:ext cx="158700" cy="141600"/>
            </a:xfrm>
            <a:prstGeom prst="ellipse">
              <a:avLst/>
            </a:prstGeom>
            <a:solidFill>
              <a:srgbClr val="FF9900"/>
            </a:solidFill>
            <a:ln>
              <a:noFill/>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grpSp>
          <p:nvGrpSpPr>
            <p:cNvPr id="953" name="Google Shape;953;g2770e931a04_0_233"/>
            <p:cNvGrpSpPr/>
            <p:nvPr/>
          </p:nvGrpSpPr>
          <p:grpSpPr>
            <a:xfrm>
              <a:off x="9017603" y="5346011"/>
              <a:ext cx="1165162" cy="136198"/>
              <a:chOff x="5816925" y="2973383"/>
              <a:chExt cx="1285200" cy="216324"/>
            </a:xfrm>
          </p:grpSpPr>
          <p:sp>
            <p:nvSpPr>
              <p:cNvPr id="954" name="Google Shape;954;g2770e931a04_0_233"/>
              <p:cNvSpPr/>
              <p:nvPr/>
            </p:nvSpPr>
            <p:spPr>
              <a:xfrm>
                <a:off x="5816925" y="2973383"/>
                <a:ext cx="1285200" cy="216300"/>
              </a:xfrm>
              <a:prstGeom prst="roundRect">
                <a:avLst>
                  <a:gd fmla="val 16667" name="adj"/>
                </a:avLst>
              </a:prstGeom>
              <a:solidFill>
                <a:srgbClr val="C9DAF8"/>
              </a:solidFill>
              <a:ln>
                <a:noFill/>
              </a:ln>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55" name="Google Shape;955;g2770e931a04_0_233"/>
              <p:cNvSpPr/>
              <p:nvPr/>
            </p:nvSpPr>
            <p:spPr>
              <a:xfrm>
                <a:off x="5816932" y="2973407"/>
                <a:ext cx="491400" cy="216300"/>
              </a:xfrm>
              <a:prstGeom prst="roundRect">
                <a:avLst>
                  <a:gd fmla="val 16667" name="adj"/>
                </a:avLst>
              </a:prstGeom>
              <a:solidFill>
                <a:srgbClr val="F4CCCC"/>
              </a:solidFill>
              <a:ln>
                <a:noFill/>
              </a:ln>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grpSp>
        <p:grpSp>
          <p:nvGrpSpPr>
            <p:cNvPr id="956" name="Google Shape;956;g2770e931a04_0_233"/>
            <p:cNvGrpSpPr/>
            <p:nvPr/>
          </p:nvGrpSpPr>
          <p:grpSpPr>
            <a:xfrm>
              <a:off x="9017603" y="5519221"/>
              <a:ext cx="1165162" cy="136194"/>
              <a:chOff x="5816925" y="3233567"/>
              <a:chExt cx="1285200" cy="216319"/>
            </a:xfrm>
          </p:grpSpPr>
          <p:sp>
            <p:nvSpPr>
              <p:cNvPr id="957" name="Google Shape;957;g2770e931a04_0_233"/>
              <p:cNvSpPr/>
              <p:nvPr/>
            </p:nvSpPr>
            <p:spPr>
              <a:xfrm>
                <a:off x="5816925" y="3233567"/>
                <a:ext cx="1285200" cy="216300"/>
              </a:xfrm>
              <a:prstGeom prst="roundRect">
                <a:avLst>
                  <a:gd fmla="val 16667" name="adj"/>
                </a:avLst>
              </a:prstGeom>
              <a:solidFill>
                <a:srgbClr val="6D9EEB"/>
              </a:solidFill>
              <a:ln>
                <a:noFill/>
              </a:ln>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58" name="Google Shape;958;g2770e931a04_0_233"/>
              <p:cNvSpPr/>
              <p:nvPr/>
            </p:nvSpPr>
            <p:spPr>
              <a:xfrm>
                <a:off x="5816932" y="3233586"/>
                <a:ext cx="685200" cy="216300"/>
              </a:xfrm>
              <a:prstGeom prst="roundRect">
                <a:avLst>
                  <a:gd fmla="val 16667" name="adj"/>
                </a:avLst>
              </a:prstGeom>
              <a:solidFill>
                <a:srgbClr val="FF0000"/>
              </a:solidFill>
              <a:ln>
                <a:noFill/>
              </a:ln>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grpSp>
        <p:grpSp>
          <p:nvGrpSpPr>
            <p:cNvPr id="959" name="Google Shape;959;g2770e931a04_0_233"/>
            <p:cNvGrpSpPr/>
            <p:nvPr/>
          </p:nvGrpSpPr>
          <p:grpSpPr>
            <a:xfrm>
              <a:off x="9017603" y="5692387"/>
              <a:ext cx="1165162" cy="136191"/>
              <a:chOff x="5816925" y="3493737"/>
              <a:chExt cx="1285200" cy="216313"/>
            </a:xfrm>
          </p:grpSpPr>
          <p:sp>
            <p:nvSpPr>
              <p:cNvPr id="960" name="Google Shape;960;g2770e931a04_0_233"/>
              <p:cNvSpPr/>
              <p:nvPr/>
            </p:nvSpPr>
            <p:spPr>
              <a:xfrm>
                <a:off x="5816925" y="3493750"/>
                <a:ext cx="1285200" cy="216300"/>
              </a:xfrm>
              <a:prstGeom prst="roundRect">
                <a:avLst>
                  <a:gd fmla="val 16667" name="adj"/>
                </a:avLst>
              </a:prstGeom>
              <a:solidFill>
                <a:srgbClr val="6D9EEB"/>
              </a:solidFill>
              <a:ln>
                <a:noFill/>
              </a:ln>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61" name="Google Shape;961;g2770e931a04_0_233"/>
              <p:cNvSpPr/>
              <p:nvPr/>
            </p:nvSpPr>
            <p:spPr>
              <a:xfrm>
                <a:off x="5816929" y="3493737"/>
                <a:ext cx="283500" cy="216300"/>
              </a:xfrm>
              <a:prstGeom prst="roundRect">
                <a:avLst>
                  <a:gd fmla="val 16667" name="adj"/>
                </a:avLst>
              </a:prstGeom>
              <a:solidFill>
                <a:srgbClr val="FF0000"/>
              </a:solidFill>
              <a:ln>
                <a:noFill/>
              </a:ln>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grpSp>
        <p:sp>
          <p:nvSpPr>
            <p:cNvPr id="962" name="Google Shape;962;g2770e931a04_0_233"/>
            <p:cNvSpPr/>
            <p:nvPr/>
          </p:nvSpPr>
          <p:spPr>
            <a:xfrm>
              <a:off x="8334552" y="5407417"/>
              <a:ext cx="158700" cy="141600"/>
            </a:xfrm>
            <a:prstGeom prst="ellipse">
              <a:avLst/>
            </a:prstGeom>
            <a:solidFill>
              <a:srgbClr val="FF9900"/>
            </a:solidFill>
            <a:ln>
              <a:noFill/>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63" name="Google Shape;963;g2770e931a04_0_233"/>
            <p:cNvSpPr/>
            <p:nvPr/>
          </p:nvSpPr>
          <p:spPr>
            <a:xfrm>
              <a:off x="8519362" y="5407417"/>
              <a:ext cx="158700" cy="141600"/>
            </a:xfrm>
            <a:prstGeom prst="ellipse">
              <a:avLst/>
            </a:prstGeom>
            <a:solidFill>
              <a:srgbClr val="FF9900"/>
            </a:solidFill>
            <a:ln>
              <a:noFill/>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64" name="Google Shape;964;g2770e931a04_0_233"/>
            <p:cNvSpPr/>
            <p:nvPr/>
          </p:nvSpPr>
          <p:spPr>
            <a:xfrm>
              <a:off x="8707913" y="5407417"/>
              <a:ext cx="158700" cy="141600"/>
            </a:xfrm>
            <a:prstGeom prst="ellipse">
              <a:avLst/>
            </a:prstGeom>
            <a:solidFill>
              <a:srgbClr val="FF9900"/>
            </a:solidFill>
            <a:ln>
              <a:noFill/>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65" name="Google Shape;965;g2770e931a04_0_233"/>
            <p:cNvSpPr/>
            <p:nvPr/>
          </p:nvSpPr>
          <p:spPr>
            <a:xfrm>
              <a:off x="8058220" y="5407417"/>
              <a:ext cx="158700" cy="141600"/>
            </a:xfrm>
            <a:prstGeom prst="ellipse">
              <a:avLst/>
            </a:prstGeom>
            <a:solidFill>
              <a:srgbClr val="FF9900"/>
            </a:solidFill>
            <a:ln>
              <a:noFill/>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sp>
          <p:nvSpPr>
            <p:cNvPr id="966" name="Google Shape;966;g2770e931a04_0_233"/>
            <p:cNvSpPr txBox="1"/>
            <p:nvPr/>
          </p:nvSpPr>
          <p:spPr>
            <a:xfrm>
              <a:off x="10931926" y="4340050"/>
              <a:ext cx="891600" cy="670800"/>
            </a:xfrm>
            <a:prstGeom prst="rect">
              <a:avLst/>
            </a:prstGeom>
            <a:noFill/>
            <a:ln>
              <a:noFill/>
            </a:ln>
          </p:spPr>
          <p:txBody>
            <a:bodyPr anchorCtr="0" anchor="t" bIns="68600" lIns="68600" spcFirstLastPara="1" rIns="68600" wrap="square" tIns="68600">
              <a:sp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DM Sans"/>
                  <a:ea typeface="DM Sans"/>
                  <a:cs typeface="DM Sans"/>
                  <a:sym typeface="DM Sans"/>
                </a:rPr>
                <a:t>No/Small backlog </a:t>
              </a:r>
              <a:endParaRPr b="0" i="0" sz="9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DM Sans"/>
                  <a:ea typeface="DM Sans"/>
                  <a:cs typeface="DM Sans"/>
                  <a:sym typeface="DM Sans"/>
                </a:rPr>
                <a:t>&amp;  low utilization</a:t>
              </a:r>
              <a:endParaRPr b="0" i="0" sz="900" u="none" cap="none" strike="noStrike">
                <a:solidFill>
                  <a:srgbClr val="000000"/>
                </a:solidFill>
                <a:latin typeface="DM Sans"/>
                <a:ea typeface="DM Sans"/>
                <a:cs typeface="DM Sans"/>
                <a:sym typeface="DM Sans"/>
              </a:endParaRPr>
            </a:p>
          </p:txBody>
        </p:sp>
        <p:grpSp>
          <p:nvGrpSpPr>
            <p:cNvPr id="967" name="Google Shape;967;g2770e931a04_0_233"/>
            <p:cNvGrpSpPr/>
            <p:nvPr/>
          </p:nvGrpSpPr>
          <p:grpSpPr>
            <a:xfrm>
              <a:off x="6947402" y="3821364"/>
              <a:ext cx="1672517" cy="586809"/>
              <a:chOff x="2795325" y="1485600"/>
              <a:chExt cx="1844824" cy="647263"/>
            </a:xfrm>
          </p:grpSpPr>
          <p:sp>
            <p:nvSpPr>
              <p:cNvPr id="968" name="Google Shape;968;g2770e931a04_0_233"/>
              <p:cNvSpPr txBox="1"/>
              <p:nvPr/>
            </p:nvSpPr>
            <p:spPr>
              <a:xfrm>
                <a:off x="3178249" y="1517263"/>
                <a:ext cx="1461900" cy="615600"/>
              </a:xfrm>
              <a:prstGeom prst="rect">
                <a:avLst/>
              </a:prstGeom>
              <a:noFill/>
              <a:ln>
                <a:noFill/>
              </a:ln>
            </p:spPr>
            <p:txBody>
              <a:bodyPr anchorCtr="0" anchor="t" bIns="68600" lIns="68600" spcFirstLastPara="1" rIns="68600" wrap="square" tIns="68600">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DM Sans"/>
                    <a:ea typeface="DM Sans"/>
                    <a:cs typeface="DM Sans"/>
                    <a:sym typeface="DM Sans"/>
                  </a:rPr>
                  <a:t>Backlog monitoring</a:t>
                </a:r>
                <a:endParaRPr b="0" i="0" sz="1100" u="none" cap="none" strike="noStrike">
                  <a:solidFill>
                    <a:srgbClr val="000000"/>
                  </a:solidFill>
                  <a:latin typeface="DM Sans"/>
                  <a:ea typeface="DM Sans"/>
                  <a:cs typeface="DM Sans"/>
                  <a:sym typeface="DM Sans"/>
                </a:endParaRPr>
              </a:p>
            </p:txBody>
          </p:sp>
          <p:pic>
            <p:nvPicPr>
              <p:cNvPr id="969" name="Google Shape;969;g2770e931a04_0_233"/>
              <p:cNvPicPr preferRelativeResize="0"/>
              <p:nvPr/>
            </p:nvPicPr>
            <p:blipFill rotWithShape="1">
              <a:blip r:embed="rId3">
                <a:alphaModFix/>
              </a:blip>
              <a:srcRect b="0" l="0" r="0" t="0"/>
              <a:stretch/>
            </p:blipFill>
            <p:spPr>
              <a:xfrm>
                <a:off x="2882800" y="1604886"/>
                <a:ext cx="295449" cy="337868"/>
              </a:xfrm>
              <a:prstGeom prst="rect">
                <a:avLst/>
              </a:prstGeom>
              <a:noFill/>
              <a:ln>
                <a:noFill/>
              </a:ln>
            </p:spPr>
          </p:pic>
          <p:sp>
            <p:nvSpPr>
              <p:cNvPr id="970" name="Google Shape;970;g2770e931a04_0_233"/>
              <p:cNvSpPr/>
              <p:nvPr/>
            </p:nvSpPr>
            <p:spPr>
              <a:xfrm>
                <a:off x="2795325" y="1485600"/>
                <a:ext cx="1425300" cy="5727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DM Sans"/>
                  <a:ea typeface="DM Sans"/>
                  <a:cs typeface="DM Sans"/>
                  <a:sym typeface="DM Sans"/>
                </a:endParaRPr>
              </a:p>
            </p:txBody>
          </p:sp>
        </p:grpSp>
        <p:grpSp>
          <p:nvGrpSpPr>
            <p:cNvPr id="971" name="Google Shape;971;g2770e931a04_0_233"/>
            <p:cNvGrpSpPr/>
            <p:nvPr/>
          </p:nvGrpSpPr>
          <p:grpSpPr>
            <a:xfrm>
              <a:off x="8941271" y="4255412"/>
              <a:ext cx="1723108" cy="519210"/>
              <a:chOff x="5945023" y="1365486"/>
              <a:chExt cx="1900627" cy="572700"/>
            </a:xfrm>
          </p:grpSpPr>
          <p:sp>
            <p:nvSpPr>
              <p:cNvPr id="972" name="Google Shape;972;g2770e931a04_0_233"/>
              <p:cNvSpPr txBox="1"/>
              <p:nvPr/>
            </p:nvSpPr>
            <p:spPr>
              <a:xfrm>
                <a:off x="6383750" y="1415840"/>
                <a:ext cx="1461900" cy="509700"/>
              </a:xfrm>
              <a:prstGeom prst="rect">
                <a:avLst/>
              </a:prstGeom>
              <a:noFill/>
              <a:ln>
                <a:noFill/>
              </a:ln>
            </p:spPr>
            <p:txBody>
              <a:bodyPr anchorCtr="0" anchor="t" bIns="68600" lIns="68600" spcFirstLastPara="1" rIns="68600" wrap="square" tIns="686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DM Sans"/>
                    <a:ea typeface="DM Sans"/>
                    <a:cs typeface="DM Sans"/>
                    <a:sym typeface="DM Sans"/>
                  </a:rPr>
                  <a:t>Utilization monitoring</a:t>
                </a:r>
                <a:endParaRPr b="0" i="0" sz="1100" u="none" cap="none" strike="noStrike">
                  <a:solidFill>
                    <a:srgbClr val="000000"/>
                  </a:solidFill>
                  <a:latin typeface="DM Sans"/>
                  <a:ea typeface="DM Sans"/>
                  <a:cs typeface="DM Sans"/>
                  <a:sym typeface="DM Sans"/>
                </a:endParaRPr>
              </a:p>
            </p:txBody>
          </p:sp>
          <p:pic>
            <p:nvPicPr>
              <p:cNvPr id="973" name="Google Shape;973;g2770e931a04_0_233"/>
              <p:cNvPicPr preferRelativeResize="0"/>
              <p:nvPr/>
            </p:nvPicPr>
            <p:blipFill rotWithShape="1">
              <a:blip r:embed="rId3">
                <a:alphaModFix/>
              </a:blip>
              <a:srcRect b="0" l="0" r="0" t="0"/>
              <a:stretch/>
            </p:blipFill>
            <p:spPr>
              <a:xfrm>
                <a:off x="6012100" y="1482923"/>
                <a:ext cx="295449" cy="337868"/>
              </a:xfrm>
              <a:prstGeom prst="rect">
                <a:avLst/>
              </a:prstGeom>
              <a:noFill/>
              <a:ln>
                <a:noFill/>
              </a:ln>
            </p:spPr>
          </p:pic>
          <p:sp>
            <p:nvSpPr>
              <p:cNvPr id="974" name="Google Shape;974;g2770e931a04_0_233"/>
              <p:cNvSpPr/>
              <p:nvPr/>
            </p:nvSpPr>
            <p:spPr>
              <a:xfrm>
                <a:off x="5945023" y="1365486"/>
                <a:ext cx="1497000" cy="5727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grpSp>
        <p:cxnSp>
          <p:nvCxnSpPr>
            <p:cNvPr id="975" name="Google Shape;975;g2770e931a04_0_233"/>
            <p:cNvCxnSpPr/>
            <p:nvPr/>
          </p:nvCxnSpPr>
          <p:spPr>
            <a:xfrm flipH="1" rot="10800000">
              <a:off x="7600832" y="4425864"/>
              <a:ext cx="900" cy="557400"/>
            </a:xfrm>
            <a:prstGeom prst="straightConnector1">
              <a:avLst/>
            </a:prstGeom>
            <a:noFill/>
            <a:ln cap="flat" cmpd="sng" w="19050">
              <a:solidFill>
                <a:srgbClr val="1B5161"/>
              </a:solidFill>
              <a:prstDash val="solid"/>
              <a:round/>
              <a:headEnd len="sm" w="sm" type="none"/>
              <a:tailEnd len="med" w="med" type="stealth"/>
            </a:ln>
          </p:spPr>
        </p:cxnSp>
        <p:cxnSp>
          <p:nvCxnSpPr>
            <p:cNvPr id="976" name="Google Shape;976;g2770e931a04_0_233"/>
            <p:cNvCxnSpPr/>
            <p:nvPr/>
          </p:nvCxnSpPr>
          <p:spPr>
            <a:xfrm rot="10800000">
              <a:off x="9608078" y="4882492"/>
              <a:ext cx="0" cy="384900"/>
            </a:xfrm>
            <a:prstGeom prst="straightConnector1">
              <a:avLst/>
            </a:prstGeom>
            <a:noFill/>
            <a:ln cap="flat" cmpd="sng" w="19050">
              <a:solidFill>
                <a:srgbClr val="1B5161"/>
              </a:solidFill>
              <a:prstDash val="solid"/>
              <a:round/>
              <a:headEnd len="sm" w="sm" type="none"/>
              <a:tailEnd len="med" w="med" type="stealth"/>
            </a:ln>
          </p:spPr>
        </p:cxnSp>
        <p:cxnSp>
          <p:nvCxnSpPr>
            <p:cNvPr id="977" name="Google Shape;977;g2770e931a04_0_233"/>
            <p:cNvCxnSpPr>
              <a:endCxn id="966" idx="0"/>
            </p:cNvCxnSpPr>
            <p:nvPr/>
          </p:nvCxnSpPr>
          <p:spPr>
            <a:xfrm>
              <a:off x="8402326" y="4098850"/>
              <a:ext cx="2975400" cy="241200"/>
            </a:xfrm>
            <a:prstGeom prst="bentConnector2">
              <a:avLst/>
            </a:prstGeom>
            <a:noFill/>
            <a:ln cap="flat" cmpd="sng" w="19050">
              <a:solidFill>
                <a:srgbClr val="1B5161"/>
              </a:solidFill>
              <a:prstDash val="solid"/>
              <a:round/>
              <a:headEnd len="sm" w="sm" type="none"/>
              <a:tailEnd len="med" w="med" type="stealth"/>
            </a:ln>
          </p:spPr>
        </p:cxnSp>
        <p:sp>
          <p:nvSpPr>
            <p:cNvPr id="978" name="Google Shape;978;g2770e931a04_0_233"/>
            <p:cNvSpPr/>
            <p:nvPr/>
          </p:nvSpPr>
          <p:spPr>
            <a:xfrm rot="10800000">
              <a:off x="10281787" y="5368933"/>
              <a:ext cx="112200" cy="356700"/>
            </a:xfrm>
            <a:prstGeom prst="upArrow">
              <a:avLst>
                <a:gd fmla="val 50000" name="adj1"/>
                <a:gd fmla="val 84948" name="adj2"/>
              </a:avLst>
            </a:prstGeom>
            <a:solidFill>
              <a:srgbClr val="FF0000"/>
            </a:solidFill>
            <a:ln>
              <a:noFill/>
            </a:ln>
            <a:effectLst>
              <a:outerShdw blurRad="57150" rotWithShape="0" algn="bl" dir="5400000" dist="19050">
                <a:srgbClr val="000000">
                  <a:alpha val="49020"/>
                </a:srgbClr>
              </a:outerShdw>
            </a:effectLst>
          </p:spPr>
          <p:txBody>
            <a:bodyPr anchorCtr="0" anchor="ctr" bIns="68600" lIns="68600" spcFirstLastPara="1" rIns="68600" wrap="square" tIns="686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DM Sans"/>
                <a:ea typeface="DM Sans"/>
                <a:cs typeface="DM Sans"/>
                <a:sym typeface="DM Sans"/>
              </a:endParaRPr>
            </a:p>
          </p:txBody>
        </p:sp>
        <p:cxnSp>
          <p:nvCxnSpPr>
            <p:cNvPr id="979" name="Google Shape;979;g2770e931a04_0_233"/>
            <p:cNvCxnSpPr/>
            <p:nvPr/>
          </p:nvCxnSpPr>
          <p:spPr>
            <a:xfrm>
              <a:off x="10392512" y="4515013"/>
              <a:ext cx="366000" cy="0"/>
            </a:xfrm>
            <a:prstGeom prst="straightConnector1">
              <a:avLst/>
            </a:prstGeom>
            <a:noFill/>
            <a:ln cap="flat" cmpd="sng" w="19050">
              <a:solidFill>
                <a:srgbClr val="1B5161"/>
              </a:solidFill>
              <a:prstDash val="solid"/>
              <a:round/>
              <a:headEnd len="sm" w="sm" type="none"/>
              <a:tailEnd len="med" w="med" type="stealth"/>
            </a:ln>
          </p:spPr>
        </p:cxnSp>
        <p:cxnSp>
          <p:nvCxnSpPr>
            <p:cNvPr id="980" name="Google Shape;980;g2770e931a04_0_233"/>
            <p:cNvCxnSpPr>
              <a:stCxn id="966" idx="2"/>
              <a:endCxn id="981" idx="3"/>
            </p:cNvCxnSpPr>
            <p:nvPr/>
          </p:nvCxnSpPr>
          <p:spPr>
            <a:xfrm rot="5400000">
              <a:off x="10966126" y="5016850"/>
              <a:ext cx="417600" cy="405600"/>
            </a:xfrm>
            <a:prstGeom prst="bentConnector2">
              <a:avLst/>
            </a:prstGeom>
            <a:noFill/>
            <a:ln cap="flat" cmpd="sng" w="19050">
              <a:solidFill>
                <a:srgbClr val="1B5161"/>
              </a:solidFill>
              <a:prstDash val="solid"/>
              <a:round/>
              <a:headEnd len="sm" w="sm" type="none"/>
              <a:tailEnd len="med" w="med" type="stealth"/>
            </a:ln>
          </p:spPr>
        </p:cxnSp>
        <p:sp>
          <p:nvSpPr>
            <p:cNvPr id="981" name="Google Shape;981;g2770e931a04_0_233"/>
            <p:cNvSpPr txBox="1"/>
            <p:nvPr/>
          </p:nvSpPr>
          <p:spPr>
            <a:xfrm>
              <a:off x="10350765" y="5227082"/>
              <a:ext cx="621300" cy="402600"/>
            </a:xfrm>
            <a:prstGeom prst="rect">
              <a:avLst/>
            </a:prstGeom>
            <a:noFill/>
            <a:ln>
              <a:noFill/>
            </a:ln>
          </p:spPr>
          <p:txBody>
            <a:bodyPr anchorCtr="0" anchor="t" bIns="68600" lIns="68600" spcFirstLastPara="1" rIns="68600" wrap="square" tIns="68600">
              <a:sp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FF0000"/>
                  </a:solidFill>
                  <a:latin typeface="DM Sans"/>
                  <a:ea typeface="DM Sans"/>
                  <a:cs typeface="DM Sans"/>
                  <a:sym typeface="DM Sans"/>
                </a:rPr>
                <a:t>Scale</a:t>
              </a:r>
              <a:endParaRPr b="1" i="0" sz="900" u="none" cap="none" strike="noStrike">
                <a:solidFill>
                  <a:srgbClr val="FF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FF0000"/>
                  </a:solidFill>
                  <a:latin typeface="DM Sans"/>
                  <a:ea typeface="DM Sans"/>
                  <a:cs typeface="DM Sans"/>
                  <a:sym typeface="DM Sans"/>
                </a:rPr>
                <a:t>down</a:t>
              </a:r>
              <a:endParaRPr b="1" i="0" sz="900" u="none" cap="none" strike="noStrike">
                <a:solidFill>
                  <a:srgbClr val="FF0000"/>
                </a:solidFill>
                <a:latin typeface="DM Sans"/>
                <a:ea typeface="DM Sans"/>
                <a:cs typeface="DM Sans"/>
                <a:sym typeface="DM Sans"/>
              </a:endParaRPr>
            </a:p>
          </p:txBody>
        </p:sp>
      </p:grpSp>
      <p:sp>
        <p:nvSpPr>
          <p:cNvPr id="982" name="Google Shape;982;g2770e931a04_0_233"/>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en-US"/>
              <a:t>‹#›</a:t>
            </a:fld>
            <a:endParaRPr/>
          </a:p>
        </p:txBody>
      </p:sp>
      <p:graphicFrame>
        <p:nvGraphicFramePr>
          <p:cNvPr id="983" name="Google Shape;983;g2770e931a04_0_233"/>
          <p:cNvGraphicFramePr/>
          <p:nvPr/>
        </p:nvGraphicFramePr>
        <p:xfrm>
          <a:off x="5477700" y="5537307"/>
          <a:ext cx="3000000" cy="3000000"/>
        </p:xfrm>
        <a:graphic>
          <a:graphicData uri="http://schemas.openxmlformats.org/drawingml/2006/table">
            <a:tbl>
              <a:tblPr>
                <a:noFill/>
                <a:tableStyleId>{7FE4CC5A-5A41-4ED1-82B3-F5808CA46D5F}</a:tableStyleId>
              </a:tblPr>
              <a:tblGrid>
                <a:gridCol w="1984100"/>
                <a:gridCol w="1984100"/>
                <a:gridCol w="1984100"/>
              </a:tblGrid>
              <a:tr h="200800">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DM Sans"/>
                          <a:ea typeface="DM Sans"/>
                          <a:cs typeface="DM Sans"/>
                          <a:sym typeface="DM Sans"/>
                        </a:rPr>
                        <a:t>AWS</a:t>
                      </a:r>
                      <a:endParaRPr b="1" sz="900" u="none" cap="none" strike="noStrike">
                        <a:solidFill>
                          <a:schemeClr val="dk1"/>
                        </a:solidFill>
                        <a:latin typeface="DM Sans"/>
                        <a:ea typeface="DM Sans"/>
                        <a:cs typeface="DM Sans"/>
                        <a:sym typeface="DM Sans"/>
                      </a:endParaRPr>
                    </a:p>
                  </a:txBody>
                  <a:tcPr marT="60925" marB="60925" marR="60925" marL="60925" anchor="ctr">
                    <a:lnL cap="flat" cmpd="sng" w="9525">
                      <a:solidFill>
                        <a:srgbClr val="000000">
                          <a:alpha val="0"/>
                        </a:srgbClr>
                      </a:solidFill>
                      <a:prstDash val="solid"/>
                      <a:round/>
                      <a:headEnd len="sm" w="sm" type="none"/>
                      <a:tailEnd len="sm" w="sm" type="none"/>
                    </a:lnL>
                    <a:lnR cap="flat" cmpd="sng" w="12700">
                      <a:solidFill>
                        <a:srgbClr val="D9D7CE"/>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9D7CE"/>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DM Sans"/>
                          <a:ea typeface="DM Sans"/>
                          <a:cs typeface="DM Sans"/>
                          <a:sym typeface="DM Sans"/>
                        </a:rPr>
                        <a:t>Azure</a:t>
                      </a:r>
                      <a:endParaRPr b="1" sz="900" u="none" cap="none" strike="noStrike">
                        <a:solidFill>
                          <a:schemeClr val="dk1"/>
                        </a:solidFill>
                        <a:latin typeface="DM Sans"/>
                        <a:ea typeface="DM Sans"/>
                        <a:cs typeface="DM Sans"/>
                        <a:sym typeface="DM Sans"/>
                      </a:endParaRPr>
                    </a:p>
                  </a:txBody>
                  <a:tcPr marT="60925" marB="60925" marR="60925" marL="60925" anchor="ctr">
                    <a:lnL cap="flat" cmpd="sng" w="12700">
                      <a:solidFill>
                        <a:srgbClr val="D9D7CE"/>
                      </a:solidFill>
                      <a:prstDash val="solid"/>
                      <a:round/>
                      <a:headEnd len="sm" w="sm" type="none"/>
                      <a:tailEnd len="sm" w="sm" type="none"/>
                    </a:lnL>
                    <a:lnR cap="flat" cmpd="sng" w="12700">
                      <a:solidFill>
                        <a:srgbClr val="D9D7CE"/>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9D7CE"/>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900"/>
                        <a:buFont typeface="Arial"/>
                        <a:buNone/>
                      </a:pPr>
                      <a:r>
                        <a:rPr b="1" lang="en-US" sz="900" u="none" cap="none" strike="noStrike">
                          <a:solidFill>
                            <a:schemeClr val="dk1"/>
                          </a:solidFill>
                          <a:latin typeface="DM Sans"/>
                          <a:ea typeface="DM Sans"/>
                          <a:cs typeface="DM Sans"/>
                          <a:sym typeface="DM Sans"/>
                        </a:rPr>
                        <a:t>GCP</a:t>
                      </a:r>
                      <a:endParaRPr b="1" sz="900" u="none" cap="none" strike="noStrike">
                        <a:solidFill>
                          <a:schemeClr val="dk1"/>
                        </a:solidFill>
                        <a:latin typeface="DM Sans"/>
                        <a:ea typeface="DM Sans"/>
                        <a:cs typeface="DM Sans"/>
                        <a:sym typeface="DM Sans"/>
                      </a:endParaRPr>
                    </a:p>
                  </a:txBody>
                  <a:tcPr marT="60925" marB="60925" marR="60925" marL="60925" anchor="ctr">
                    <a:lnL cap="flat" cmpd="sng" w="12700">
                      <a:solidFill>
                        <a:srgbClr val="D9D7CE"/>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9D7CE"/>
                      </a:solidFill>
                      <a:prstDash val="solid"/>
                      <a:round/>
                      <a:headEnd len="sm" w="sm" type="none"/>
                      <a:tailEnd len="sm" w="sm" type="none"/>
                    </a:lnB>
                    <a:solidFill>
                      <a:schemeClr val="lt2"/>
                    </a:solidFill>
                  </a:tcPr>
                </a:tc>
              </a:tr>
              <a:tr h="315575">
                <a:tc>
                  <a:txBody>
                    <a:bodyPr/>
                    <a:lstStyle/>
                    <a:p>
                      <a:pPr indent="0" lvl="0" marL="0" marR="0" rtl="0" algn="ctr">
                        <a:lnSpc>
                          <a:spcPct val="100000"/>
                        </a:lnSpc>
                        <a:spcBef>
                          <a:spcPts val="0"/>
                        </a:spcBef>
                        <a:spcAft>
                          <a:spcPts val="0"/>
                        </a:spcAft>
                        <a:buClr>
                          <a:srgbClr val="000000"/>
                        </a:buClr>
                        <a:buSzPts val="1100"/>
                        <a:buFont typeface="Arial"/>
                        <a:buNone/>
                      </a:pPr>
                      <a:r>
                        <a:rPr lang="en-US" sz="1100">
                          <a:latin typeface="DM Sans Medium"/>
                          <a:ea typeface="DM Sans Medium"/>
                          <a:cs typeface="DM Sans Medium"/>
                          <a:sym typeface="DM Sans Medium"/>
                        </a:rPr>
                        <a:t>Generally Available</a:t>
                      </a:r>
                      <a:endParaRPr b="0" i="0" sz="1100" u="none" cap="none" strike="noStrike">
                        <a:solidFill>
                          <a:srgbClr val="000000"/>
                        </a:solidFill>
                        <a:latin typeface="DM Sans"/>
                        <a:ea typeface="DM Sans"/>
                        <a:cs typeface="DM Sans"/>
                        <a:sym typeface="DM Sans"/>
                      </a:endParaRPr>
                    </a:p>
                  </a:txBody>
                  <a:tcPr marT="60925" marB="60925" marR="60925" marL="60925">
                    <a:lnL cap="flat" cmpd="sng" w="9525">
                      <a:solidFill>
                        <a:srgbClr val="000000">
                          <a:alpha val="0"/>
                        </a:srgbClr>
                      </a:solidFill>
                      <a:prstDash val="solid"/>
                      <a:round/>
                      <a:headEnd len="sm" w="sm" type="none"/>
                      <a:tailEnd len="sm" w="sm" type="none"/>
                    </a:lnL>
                    <a:lnR cap="flat" cmpd="sng" w="12700">
                      <a:solidFill>
                        <a:srgbClr val="D9D7CE"/>
                      </a:solidFill>
                      <a:prstDash val="solid"/>
                      <a:round/>
                      <a:headEnd len="sm" w="sm" type="none"/>
                      <a:tailEnd len="sm" w="sm" type="none"/>
                    </a:lnR>
                    <a:lnT cap="flat" cmpd="sng" w="12700">
                      <a:solidFill>
                        <a:srgbClr val="D9D7CE"/>
                      </a:solidFill>
                      <a:prstDash val="solid"/>
                      <a:round/>
                      <a:headEnd len="sm" w="sm" type="none"/>
                      <a:tailEnd len="sm" w="sm" type="none"/>
                    </a:lnT>
                    <a:lnB cap="flat" cmpd="sng" w="12700">
                      <a:solidFill>
                        <a:srgbClr val="D9D7C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1100">
                          <a:latin typeface="DM Sans Medium"/>
                          <a:ea typeface="DM Sans Medium"/>
                          <a:cs typeface="DM Sans Medium"/>
                          <a:sym typeface="DM Sans Medium"/>
                        </a:rPr>
                        <a:t>Generally Available</a:t>
                      </a:r>
                      <a:endParaRPr b="0" i="0" sz="1100" u="none" cap="none" strike="noStrike">
                        <a:solidFill>
                          <a:srgbClr val="000000"/>
                        </a:solidFill>
                        <a:latin typeface="DM Sans"/>
                        <a:ea typeface="DM Sans"/>
                        <a:cs typeface="DM Sans"/>
                        <a:sym typeface="DM Sans"/>
                      </a:endParaRPr>
                    </a:p>
                  </a:txBody>
                  <a:tcPr marT="60925" marB="60925" marR="60925" marL="60925">
                    <a:lnL cap="flat" cmpd="sng" w="12700">
                      <a:solidFill>
                        <a:srgbClr val="D9D7CE"/>
                      </a:solidFill>
                      <a:prstDash val="solid"/>
                      <a:round/>
                      <a:headEnd len="sm" w="sm" type="none"/>
                      <a:tailEnd len="sm" w="sm" type="none"/>
                    </a:lnL>
                    <a:lnR cap="flat" cmpd="sng" w="12700">
                      <a:solidFill>
                        <a:srgbClr val="D9D7CE"/>
                      </a:solidFill>
                      <a:prstDash val="solid"/>
                      <a:round/>
                      <a:headEnd len="sm" w="sm" type="none"/>
                      <a:tailEnd len="sm" w="sm" type="none"/>
                    </a:lnR>
                    <a:lnT cap="flat" cmpd="sng" w="12700">
                      <a:solidFill>
                        <a:srgbClr val="D9D7CE"/>
                      </a:solidFill>
                      <a:prstDash val="solid"/>
                      <a:round/>
                      <a:headEnd len="sm" w="sm" type="none"/>
                      <a:tailEnd len="sm" w="sm" type="none"/>
                    </a:lnT>
                    <a:lnB cap="flat" cmpd="sng" w="12700">
                      <a:solidFill>
                        <a:srgbClr val="D9D7CE"/>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i="0" lang="en-US" sz="1100" u="none" cap="none" strike="noStrike">
                          <a:solidFill>
                            <a:srgbClr val="000000"/>
                          </a:solidFill>
                          <a:latin typeface="DM Sans Medium"/>
                          <a:ea typeface="DM Sans Medium"/>
                          <a:cs typeface="DM Sans Medium"/>
                          <a:sym typeface="DM Sans Medium"/>
                        </a:rPr>
                        <a:t>Public Preview</a:t>
                      </a:r>
                      <a:endParaRPr i="0" sz="1100" u="none" cap="none" strike="noStrike">
                        <a:solidFill>
                          <a:srgbClr val="000000"/>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DM Sans"/>
                          <a:ea typeface="DM Sans"/>
                          <a:cs typeface="DM Sans"/>
                          <a:sym typeface="DM Sans"/>
                        </a:rPr>
                        <a:t>GA Coming Soon</a:t>
                      </a:r>
                      <a:endParaRPr b="0" i="0" sz="1100" u="none" cap="none" strike="noStrike">
                        <a:solidFill>
                          <a:srgbClr val="000000"/>
                        </a:solidFill>
                        <a:latin typeface="DM Sans"/>
                        <a:ea typeface="DM Sans"/>
                        <a:cs typeface="DM Sans"/>
                        <a:sym typeface="DM Sans"/>
                      </a:endParaRPr>
                    </a:p>
                  </a:txBody>
                  <a:tcPr marT="60925" marB="60925" marR="60925" marL="60925">
                    <a:lnL cap="flat" cmpd="sng" w="12700">
                      <a:solidFill>
                        <a:srgbClr val="D9D7CE"/>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D9D7CE"/>
                      </a:solidFill>
                      <a:prstDash val="solid"/>
                      <a:round/>
                      <a:headEnd len="sm" w="sm" type="none"/>
                      <a:tailEnd len="sm" w="sm" type="none"/>
                    </a:lnT>
                    <a:lnB cap="flat" cmpd="sng" w="12700">
                      <a:solidFill>
                        <a:srgbClr val="D9D7CE"/>
                      </a:solidFill>
                      <a:prstDash val="solid"/>
                      <a:round/>
                      <a:headEnd len="sm" w="sm" type="none"/>
                      <a:tailEnd len="sm" w="sm" type="none"/>
                    </a:lnB>
                    <a:solidFill>
                      <a:schemeClr val="lt2"/>
                    </a:solidFill>
                  </a:tcPr>
                </a:tc>
              </a:tr>
            </a:tbl>
          </a:graphicData>
        </a:graphic>
      </p:graphicFrame>
      <p:sp>
        <p:nvSpPr>
          <p:cNvPr id="984" name="Google Shape;984;g2770e931a04_0_233"/>
          <p:cNvSpPr txBox="1"/>
          <p:nvPr/>
        </p:nvSpPr>
        <p:spPr>
          <a:xfrm>
            <a:off x="732567" y="1564500"/>
            <a:ext cx="5416200" cy="10311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b="1" lang="en-US" sz="1700">
                <a:solidFill>
                  <a:schemeClr val="dk1"/>
                </a:solidFill>
                <a:latin typeface="DM Sans"/>
                <a:ea typeface="DM Sans"/>
                <a:cs typeface="DM Sans"/>
                <a:sym typeface="DM Sans"/>
              </a:rPr>
              <a:t>Problem</a:t>
            </a:r>
            <a:endParaRPr b="1" sz="1700">
              <a:solidFill>
                <a:schemeClr val="dk1"/>
              </a:solidFill>
              <a:latin typeface="DM Sans"/>
              <a:ea typeface="DM Sans"/>
              <a:cs typeface="DM Sans"/>
              <a:sym typeface="DM Sans"/>
            </a:endParaRPr>
          </a:p>
          <a:p>
            <a:pPr indent="0" lvl="0" marL="0" rtl="0" algn="l">
              <a:spcBef>
                <a:spcPts val="0"/>
              </a:spcBef>
              <a:spcAft>
                <a:spcPts val="0"/>
              </a:spcAft>
              <a:buNone/>
            </a:pPr>
            <a:r>
              <a:rPr lang="en-US" sz="1700">
                <a:solidFill>
                  <a:schemeClr val="dk1"/>
                </a:solidFill>
                <a:latin typeface="DM Sans"/>
                <a:ea typeface="DM Sans"/>
                <a:cs typeface="DM Sans"/>
                <a:sym typeface="DM Sans"/>
              </a:rPr>
              <a:t>Optimize infrastructure spend when making scaling decisions for streaming workloads</a:t>
            </a:r>
            <a:endParaRPr sz="17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g2770e931a04_0_284"/>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solidFill>
                  <a:schemeClr val="dk1"/>
                </a:solidFill>
              </a:rPr>
              <a:t>Introducing</a:t>
            </a:r>
            <a:r>
              <a:rPr lang="en-US">
                <a:solidFill>
                  <a:schemeClr val="accent2"/>
                </a:solidFill>
              </a:rPr>
              <a:t> Enzyme</a:t>
            </a:r>
            <a:endParaRPr>
              <a:solidFill>
                <a:schemeClr val="accent4"/>
              </a:solidFill>
            </a:endParaRPr>
          </a:p>
        </p:txBody>
      </p:sp>
      <p:sp>
        <p:nvSpPr>
          <p:cNvPr id="990" name="Google Shape;990;g2770e931a04_0_284"/>
          <p:cNvSpPr txBox="1"/>
          <p:nvPr>
            <p:ph idx="1" type="subTitle"/>
          </p:nvPr>
        </p:nvSpPr>
        <p:spPr>
          <a:xfrm>
            <a:off x="765000" y="1175290"/>
            <a:ext cx="10662000" cy="583500"/>
          </a:xfrm>
          <a:prstGeom prst="rect">
            <a:avLst/>
          </a:prstGeom>
          <a:noFill/>
          <a:ln>
            <a:noFill/>
          </a:ln>
        </p:spPr>
        <p:txBody>
          <a:bodyPr anchorCtr="0" anchor="t" bIns="0" lIns="0" spcFirstLastPara="1" rIns="0" wrap="square" tIns="0">
            <a:noAutofit/>
          </a:bodyPr>
          <a:lstStyle/>
          <a:p>
            <a:pPr indent="-457085" lvl="0" marL="609447" rtl="0" algn="l">
              <a:lnSpc>
                <a:spcPct val="90000"/>
              </a:lnSpc>
              <a:spcBef>
                <a:spcPts val="1066"/>
              </a:spcBef>
              <a:spcAft>
                <a:spcPts val="0"/>
              </a:spcAft>
              <a:buSzPts val="1800"/>
              <a:buNone/>
            </a:pPr>
            <a:r>
              <a:rPr lang="en-US">
                <a:solidFill>
                  <a:srgbClr val="222222"/>
                </a:solidFill>
              </a:rPr>
              <a:t>An automatic</a:t>
            </a:r>
            <a:r>
              <a:rPr lang="en-US"/>
              <a:t> </a:t>
            </a:r>
            <a:r>
              <a:rPr lang="en-US">
                <a:solidFill>
                  <a:schemeClr val="accent4"/>
                </a:solidFill>
              </a:rPr>
              <a:t>optimizer for incremental ETL</a:t>
            </a:r>
            <a:endParaRPr/>
          </a:p>
        </p:txBody>
      </p:sp>
      <p:pic>
        <p:nvPicPr>
          <p:cNvPr id="991" name="Google Shape;991;g2770e931a04_0_284"/>
          <p:cNvPicPr preferRelativeResize="0"/>
          <p:nvPr/>
        </p:nvPicPr>
        <p:blipFill rotWithShape="1">
          <a:blip r:embed="rId3">
            <a:alphaModFix/>
          </a:blip>
          <a:srcRect b="0" l="0" r="77720" t="0"/>
          <a:stretch/>
        </p:blipFill>
        <p:spPr>
          <a:xfrm>
            <a:off x="1111906" y="2740417"/>
            <a:ext cx="852850" cy="791045"/>
          </a:xfrm>
          <a:prstGeom prst="rect">
            <a:avLst/>
          </a:prstGeom>
          <a:noFill/>
          <a:ln>
            <a:noFill/>
          </a:ln>
        </p:spPr>
      </p:pic>
      <p:sp>
        <p:nvSpPr>
          <p:cNvPr id="992" name="Google Shape;992;g2770e931a04_0_284"/>
          <p:cNvSpPr txBox="1"/>
          <p:nvPr/>
        </p:nvSpPr>
        <p:spPr>
          <a:xfrm>
            <a:off x="2042268" y="2787216"/>
            <a:ext cx="1849200" cy="697500"/>
          </a:xfrm>
          <a:prstGeom prst="rect">
            <a:avLst/>
          </a:prstGeom>
          <a:noFill/>
          <a:ln>
            <a:noFill/>
          </a:ln>
        </p:spPr>
        <p:txBody>
          <a:bodyPr anchorCtr="0" anchor="t" bIns="60900" lIns="121850" spcFirstLastPara="1" rIns="121850" wrap="square" tIns="60900">
            <a:sp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Delta Tracked </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Changes</a:t>
            </a:r>
            <a:endParaRPr b="0" i="0" sz="1866" u="none" cap="none" strike="noStrike">
              <a:solidFill>
                <a:srgbClr val="000000"/>
              </a:solidFill>
              <a:latin typeface="Arial"/>
              <a:ea typeface="Arial"/>
              <a:cs typeface="Arial"/>
              <a:sym typeface="Arial"/>
            </a:endParaRPr>
          </a:p>
        </p:txBody>
      </p:sp>
      <p:sp>
        <p:nvSpPr>
          <p:cNvPr id="993" name="Google Shape;993;g2770e931a04_0_284"/>
          <p:cNvSpPr txBox="1"/>
          <p:nvPr/>
        </p:nvSpPr>
        <p:spPr>
          <a:xfrm>
            <a:off x="2241044" y="3949850"/>
            <a:ext cx="1451700" cy="697500"/>
          </a:xfrm>
          <a:prstGeom prst="rect">
            <a:avLst/>
          </a:prstGeom>
          <a:noFill/>
          <a:ln>
            <a:noFill/>
          </a:ln>
        </p:spPr>
        <p:txBody>
          <a:bodyPr anchorCtr="0" anchor="t" bIns="60900" lIns="121850" spcFirstLastPara="1" rIns="121850" wrap="square" tIns="60900">
            <a:sp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Query Plan</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Sans"/>
                <a:ea typeface="DM Sans"/>
                <a:cs typeface="DM Sans"/>
                <a:sym typeface="DM Sans"/>
              </a:rPr>
              <a:t>Analysis</a:t>
            </a:r>
            <a:endParaRPr b="0" i="0" sz="1866" u="none" cap="none" strike="noStrike">
              <a:solidFill>
                <a:srgbClr val="000000"/>
              </a:solidFill>
              <a:latin typeface="Arial"/>
              <a:ea typeface="Arial"/>
              <a:cs typeface="Arial"/>
              <a:sym typeface="Arial"/>
            </a:endParaRPr>
          </a:p>
        </p:txBody>
      </p:sp>
      <p:pic>
        <p:nvPicPr>
          <p:cNvPr id="994" name="Google Shape;994;g2770e931a04_0_284"/>
          <p:cNvPicPr preferRelativeResize="0"/>
          <p:nvPr/>
        </p:nvPicPr>
        <p:blipFill rotWithShape="1">
          <a:blip r:embed="rId4">
            <a:alphaModFix/>
          </a:blip>
          <a:srcRect b="0" l="0" r="0" t="0"/>
          <a:stretch/>
        </p:blipFill>
        <p:spPr>
          <a:xfrm>
            <a:off x="1106375" y="3849544"/>
            <a:ext cx="1004888" cy="1004891"/>
          </a:xfrm>
          <a:prstGeom prst="rect">
            <a:avLst/>
          </a:prstGeom>
          <a:noFill/>
          <a:ln>
            <a:noFill/>
          </a:ln>
        </p:spPr>
      </p:pic>
      <p:sp>
        <p:nvSpPr>
          <p:cNvPr id="995" name="Google Shape;995;g2770e931a04_0_284"/>
          <p:cNvSpPr/>
          <p:nvPr/>
        </p:nvSpPr>
        <p:spPr>
          <a:xfrm rot="-5400000">
            <a:off x="3279028" y="3295368"/>
            <a:ext cx="2523000" cy="885300"/>
          </a:xfrm>
          <a:prstGeom prst="downArrow">
            <a:avLst>
              <a:gd fmla="val 50000" name="adj1"/>
              <a:gd fmla="val 50000" name="adj2"/>
            </a:avLst>
          </a:prstGeom>
          <a:solidFill>
            <a:schemeClr val="dk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F9F7F4"/>
              </a:solidFill>
              <a:latin typeface="Arial"/>
              <a:ea typeface="Arial"/>
              <a:cs typeface="Arial"/>
              <a:sym typeface="Arial"/>
            </a:endParaRPr>
          </a:p>
        </p:txBody>
      </p:sp>
      <p:sp>
        <p:nvSpPr>
          <p:cNvPr id="996" name="Google Shape;996;g2770e931a04_0_284"/>
          <p:cNvSpPr/>
          <p:nvPr/>
        </p:nvSpPr>
        <p:spPr>
          <a:xfrm>
            <a:off x="5259809" y="2525157"/>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Monotonic Append</a:t>
            </a:r>
            <a:endParaRPr b="0" i="0" sz="1866" u="none" cap="none" strike="noStrike">
              <a:solidFill>
                <a:srgbClr val="000000"/>
              </a:solidFill>
              <a:latin typeface="Arial"/>
              <a:ea typeface="Arial"/>
              <a:cs typeface="Arial"/>
              <a:sym typeface="Arial"/>
            </a:endParaRPr>
          </a:p>
        </p:txBody>
      </p:sp>
      <p:sp>
        <p:nvSpPr>
          <p:cNvPr id="997" name="Google Shape;997;g2770e931a04_0_284"/>
          <p:cNvSpPr/>
          <p:nvPr/>
        </p:nvSpPr>
        <p:spPr>
          <a:xfrm>
            <a:off x="5263493" y="3142563"/>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Partition Recompute</a:t>
            </a:r>
            <a:endParaRPr b="0" i="0" sz="1866" u="none" cap="none" strike="noStrike">
              <a:solidFill>
                <a:srgbClr val="000000"/>
              </a:solidFill>
              <a:latin typeface="Arial"/>
              <a:ea typeface="Arial"/>
              <a:cs typeface="Arial"/>
              <a:sym typeface="Arial"/>
            </a:endParaRPr>
          </a:p>
        </p:txBody>
      </p:sp>
      <p:sp>
        <p:nvSpPr>
          <p:cNvPr id="998" name="Google Shape;998;g2770e931a04_0_284"/>
          <p:cNvSpPr/>
          <p:nvPr/>
        </p:nvSpPr>
        <p:spPr>
          <a:xfrm>
            <a:off x="5257397" y="3766931"/>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MERGE Updates</a:t>
            </a:r>
            <a:endParaRPr b="0" i="0" sz="1866" u="none" cap="none" strike="noStrike">
              <a:solidFill>
                <a:srgbClr val="000000"/>
              </a:solidFill>
              <a:latin typeface="Arial"/>
              <a:ea typeface="Arial"/>
              <a:cs typeface="Arial"/>
              <a:sym typeface="Arial"/>
            </a:endParaRPr>
          </a:p>
        </p:txBody>
      </p:sp>
      <p:sp>
        <p:nvSpPr>
          <p:cNvPr id="999" name="Google Shape;999;g2770e931a04_0_284"/>
          <p:cNvSpPr/>
          <p:nvPr/>
        </p:nvSpPr>
        <p:spPr>
          <a:xfrm>
            <a:off x="5254984" y="4402090"/>
            <a:ext cx="2572500" cy="573000"/>
          </a:xfrm>
          <a:prstGeom prst="roundRect">
            <a:avLst>
              <a:gd fmla="val 16667" name="adj"/>
            </a:avLst>
          </a:prstGeom>
          <a:solidFill>
            <a:schemeClr val="accent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Full Recompute</a:t>
            </a:r>
            <a:endParaRPr b="0" i="0" sz="1866" u="none" cap="none" strike="noStrike">
              <a:solidFill>
                <a:srgbClr val="000000"/>
              </a:solidFill>
              <a:latin typeface="Arial"/>
              <a:ea typeface="Arial"/>
              <a:cs typeface="Arial"/>
              <a:sym typeface="Arial"/>
            </a:endParaRPr>
          </a:p>
        </p:txBody>
      </p:sp>
      <p:sp>
        <p:nvSpPr>
          <p:cNvPr id="1000" name="Google Shape;1000;g2770e931a04_0_284"/>
          <p:cNvSpPr/>
          <p:nvPr/>
        </p:nvSpPr>
        <p:spPr>
          <a:xfrm rot="5400000">
            <a:off x="7120535" y="3344824"/>
            <a:ext cx="2523000" cy="789600"/>
          </a:xfrm>
          <a:prstGeom prst="roundRect">
            <a:avLst>
              <a:gd fmla="val 16667" name="adj"/>
            </a:avLst>
          </a:prstGeom>
          <a:solidFill>
            <a:schemeClr val="dk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F9F7F4"/>
                </a:solidFill>
                <a:latin typeface="Arial"/>
                <a:ea typeface="Arial"/>
                <a:cs typeface="Arial"/>
                <a:sym typeface="Arial"/>
              </a:rPr>
              <a:t>Cost Model</a:t>
            </a:r>
            <a:endParaRPr b="0" i="0" sz="1866" u="none" cap="none" strike="noStrike">
              <a:solidFill>
                <a:srgbClr val="000000"/>
              </a:solidFill>
              <a:latin typeface="Arial"/>
              <a:ea typeface="Arial"/>
              <a:cs typeface="Arial"/>
              <a:sym typeface="Arial"/>
            </a:endParaRPr>
          </a:p>
        </p:txBody>
      </p:sp>
      <p:sp>
        <p:nvSpPr>
          <p:cNvPr id="1001" name="Google Shape;1001;g2770e931a04_0_284"/>
          <p:cNvSpPr/>
          <p:nvPr/>
        </p:nvSpPr>
        <p:spPr>
          <a:xfrm rot="-5400000">
            <a:off x="8127612" y="3231828"/>
            <a:ext cx="2523000" cy="885300"/>
          </a:xfrm>
          <a:prstGeom prst="downArrow">
            <a:avLst>
              <a:gd fmla="val 50000" name="adj1"/>
              <a:gd fmla="val 50000" name="adj2"/>
            </a:avLst>
          </a:prstGeom>
          <a:solidFill>
            <a:schemeClr val="dk2"/>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F9F7F4"/>
              </a:solidFill>
              <a:latin typeface="Arial"/>
              <a:ea typeface="Arial"/>
              <a:cs typeface="Arial"/>
              <a:sym typeface="Arial"/>
            </a:endParaRPr>
          </a:p>
        </p:txBody>
      </p:sp>
      <p:pic>
        <p:nvPicPr>
          <p:cNvPr id="1002" name="Google Shape;1002;g2770e931a04_0_284"/>
          <p:cNvPicPr preferRelativeResize="0"/>
          <p:nvPr/>
        </p:nvPicPr>
        <p:blipFill rotWithShape="1">
          <a:blip r:embed="rId5">
            <a:alphaModFix/>
          </a:blip>
          <a:srcRect b="0" l="0" r="0" t="0"/>
          <a:stretch/>
        </p:blipFill>
        <p:spPr>
          <a:xfrm>
            <a:off x="10126069" y="2734432"/>
            <a:ext cx="1042633" cy="1042633"/>
          </a:xfrm>
          <a:prstGeom prst="rect">
            <a:avLst/>
          </a:prstGeom>
          <a:noFill/>
          <a:ln>
            <a:noFill/>
          </a:ln>
        </p:spPr>
      </p:pic>
      <p:sp>
        <p:nvSpPr>
          <p:cNvPr id="1003" name="Google Shape;1003;g2770e931a04_0_284"/>
          <p:cNvSpPr txBox="1"/>
          <p:nvPr/>
        </p:nvSpPr>
        <p:spPr>
          <a:xfrm>
            <a:off x="10013859" y="3715437"/>
            <a:ext cx="1359600" cy="984600"/>
          </a:xfrm>
          <a:prstGeom prst="rect">
            <a:avLst/>
          </a:prstGeom>
          <a:noFill/>
          <a:ln>
            <a:noFill/>
          </a:ln>
        </p:spPr>
        <p:txBody>
          <a:bodyPr anchorCtr="0" anchor="t" bIns="60900" lIns="121850" spcFirstLastPara="1" rIns="121850" wrap="square" tIns="60900">
            <a:sp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A972"/>
                </a:solidFill>
                <a:latin typeface="Arial"/>
                <a:ea typeface="Arial"/>
                <a:cs typeface="Arial"/>
                <a:sym typeface="Arial"/>
              </a:rPr>
              <a:t>Optimal</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Arial"/>
                <a:ea typeface="Arial"/>
                <a:cs typeface="Arial"/>
                <a:sym typeface="Arial"/>
              </a:rPr>
              <a:t>Update</a:t>
            </a:r>
            <a:endParaRPr b="0" i="0" sz="1866"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Arial"/>
                <a:ea typeface="Arial"/>
                <a:cs typeface="Arial"/>
                <a:sym typeface="Arial"/>
              </a:rPr>
              <a:t>Technique</a:t>
            </a:r>
            <a:endParaRPr b="0" i="0" sz="1866" u="none" cap="none" strike="noStrike">
              <a:solidFill>
                <a:srgbClr val="000000"/>
              </a:solidFill>
              <a:latin typeface="Arial"/>
              <a:ea typeface="Arial"/>
              <a:cs typeface="Arial"/>
              <a:sym typeface="Arial"/>
            </a:endParaRPr>
          </a:p>
        </p:txBody>
      </p:sp>
      <p:sp>
        <p:nvSpPr>
          <p:cNvPr id="1004" name="Google Shape;1004;g2770e931a04_0_284"/>
          <p:cNvSpPr/>
          <p:nvPr/>
        </p:nvSpPr>
        <p:spPr>
          <a:xfrm>
            <a:off x="1106376" y="5193332"/>
            <a:ext cx="10155000" cy="840900"/>
          </a:xfrm>
          <a:prstGeom prst="roundRect">
            <a:avLst>
              <a:gd fmla="val 16667" name="adj"/>
            </a:avLst>
          </a:prstGeom>
          <a:solidFill>
            <a:schemeClr val="l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rPr b="0" i="0" lang="en-US" sz="1866" u="none" cap="none" strike="noStrike">
                <a:solidFill>
                  <a:srgbClr val="618794"/>
                </a:solidFill>
                <a:latin typeface="Arial"/>
                <a:ea typeface="Arial"/>
                <a:cs typeface="Arial"/>
                <a:sym typeface="Arial"/>
              </a:rPr>
              <a:t>                        + Catalyst Query Optimizer</a:t>
            </a:r>
            <a:endParaRPr b="0" i="0" sz="1866" u="none" cap="none" strike="noStrike">
              <a:solidFill>
                <a:srgbClr val="000000"/>
              </a:solidFill>
              <a:latin typeface="Arial"/>
              <a:ea typeface="Arial"/>
              <a:cs typeface="Arial"/>
              <a:sym typeface="Arial"/>
            </a:endParaRPr>
          </a:p>
        </p:txBody>
      </p:sp>
      <p:pic>
        <p:nvPicPr>
          <p:cNvPr id="1005" name="Google Shape;1005;g2770e931a04_0_284"/>
          <p:cNvPicPr preferRelativeResize="0"/>
          <p:nvPr/>
        </p:nvPicPr>
        <p:blipFill rotWithShape="1">
          <a:blip r:embed="rId6">
            <a:alphaModFix/>
          </a:blip>
          <a:srcRect b="0" l="0" r="0" t="0"/>
          <a:stretch/>
        </p:blipFill>
        <p:spPr>
          <a:xfrm>
            <a:off x="3891491" y="5244509"/>
            <a:ext cx="1446624" cy="6895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2"/>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dk2"/>
              </a:buClr>
              <a:buSzPts val="3600"/>
              <a:buFont typeface="Trebuchet MS"/>
              <a:buNone/>
            </a:pPr>
            <a:r>
              <a:rPr lang="en-US">
                <a:solidFill>
                  <a:schemeClr val="dk2"/>
                </a:solidFill>
              </a:rPr>
              <a:t>Meeting Agenda</a:t>
            </a:r>
            <a:endParaRPr/>
          </a:p>
        </p:txBody>
      </p:sp>
      <p:sp>
        <p:nvSpPr>
          <p:cNvPr id="477" name="Google Shape;477;p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6CAC6"/>
              </a:buClr>
              <a:buSzPts val="800"/>
              <a:buFont typeface="Trebuchet MS"/>
              <a:buNone/>
            </a:pPr>
            <a:fld id="{00000000-1234-1234-1234-123412341234}" type="slidenum">
              <a:rPr b="0" i="0" lang="en-US" sz="800" u="none" cap="none" strike="noStrike">
                <a:solidFill>
                  <a:srgbClr val="C6CAC6"/>
                </a:solidFill>
                <a:latin typeface="Trebuchet MS"/>
                <a:ea typeface="Trebuchet MS"/>
                <a:cs typeface="Trebuchet MS"/>
                <a:sym typeface="Trebuchet MS"/>
              </a:rPr>
              <a:t>‹#›</a:t>
            </a:fld>
            <a:endParaRPr b="0" i="0" sz="800" u="none" cap="none" strike="noStrike">
              <a:solidFill>
                <a:srgbClr val="C6CAC6"/>
              </a:solidFill>
              <a:latin typeface="Trebuchet MS"/>
              <a:ea typeface="Trebuchet MS"/>
              <a:cs typeface="Trebuchet MS"/>
              <a:sym typeface="Trebuchet MS"/>
            </a:endParaRPr>
          </a:p>
        </p:txBody>
      </p:sp>
      <p:graphicFrame>
        <p:nvGraphicFramePr>
          <p:cNvPr id="478" name="Google Shape;478;p2"/>
          <p:cNvGraphicFramePr/>
          <p:nvPr/>
        </p:nvGraphicFramePr>
        <p:xfrm>
          <a:off x="577516" y="1574800"/>
          <a:ext cx="3000000" cy="3000000"/>
        </p:xfrm>
        <a:graphic>
          <a:graphicData uri="http://schemas.openxmlformats.org/drawingml/2006/table">
            <a:tbl>
              <a:tblPr bandRow="1" firstRow="1">
                <a:noFill/>
                <a:tableStyleId>{5E87358C-002A-405A-9920-8748AF8ABB93}</a:tableStyleId>
              </a:tblPr>
              <a:tblGrid>
                <a:gridCol w="7096325"/>
                <a:gridCol w="2063450"/>
                <a:gridCol w="1910225"/>
              </a:tblGrid>
              <a:tr h="738300">
                <a:tc>
                  <a:txBody>
                    <a:bodyPr/>
                    <a:lstStyle/>
                    <a:p>
                      <a:pPr indent="0" lvl="0" marL="0" marR="0" rtl="0" algn="l">
                        <a:spcBef>
                          <a:spcPts val="0"/>
                        </a:spcBef>
                        <a:spcAft>
                          <a:spcPts val="0"/>
                        </a:spcAft>
                        <a:buNone/>
                      </a:pPr>
                      <a:r>
                        <a:rPr lang="en-US" sz="1800" u="none" cap="none" strike="noStrike"/>
                        <a:t>Topic</a:t>
                      </a:r>
                      <a:endParaRPr/>
                    </a:p>
                  </a:txBody>
                  <a:tcPr marT="45725" marB="45725" marR="91450" marL="91450">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Time</a:t>
                      </a:r>
                      <a:endParaRPr/>
                    </a:p>
                  </a:txBody>
                  <a:tcPr marT="45725" marB="45725" marR="91450" marL="91450">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Presenter</a:t>
                      </a:r>
                      <a:endParaRPr/>
                    </a:p>
                  </a:txBody>
                  <a:tcPr marT="45725" marB="45725" marR="91450" marL="91450">
                    <a:lnB cap="flat" cmpd="sng" w="9525">
                      <a:solidFill>
                        <a:srgbClr val="000000">
                          <a:alpha val="0"/>
                        </a:srgbClr>
                      </a:solidFill>
                      <a:prstDash val="solid"/>
                      <a:round/>
                      <a:headEnd len="sm" w="sm" type="none"/>
                      <a:tailEnd len="sm" w="sm" type="none"/>
                    </a:lnB>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Delta Live Table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60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Nara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Streaming capability</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60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Jake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Job logging details and DB workflow</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30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Nara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 Cost analysis and optimization</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30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Jake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 Cost analysis and optimization (Gilead-DnA's infra)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10mins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Anthony</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g2770e931a04_0_1798"/>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Delta Live Tables Best Practices</a:t>
            </a:r>
            <a:endParaRPr>
              <a:solidFill>
                <a:schemeClr val="accent4"/>
              </a:solidFill>
            </a:endParaRPr>
          </a:p>
        </p:txBody>
      </p:sp>
      <p:sp>
        <p:nvSpPr>
          <p:cNvPr id="1011" name="Google Shape;1011;g2770e931a04_0_1798"/>
          <p:cNvSpPr txBox="1"/>
          <p:nvPr/>
        </p:nvSpPr>
        <p:spPr>
          <a:xfrm>
            <a:off x="107550" y="1119850"/>
            <a:ext cx="11976900" cy="5987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Char char="●"/>
            </a:pPr>
            <a:r>
              <a:rPr b="1" lang="en-US" sz="1300">
                <a:solidFill>
                  <a:schemeClr val="accent6"/>
                </a:solidFill>
              </a:rPr>
              <a:t>Declarative Approach</a:t>
            </a:r>
            <a:r>
              <a:rPr lang="en-US" sz="1300">
                <a:solidFill>
                  <a:schemeClr val="accent6"/>
                </a:solidFill>
              </a:rPr>
              <a:t>: DLT uses a declarative approach to building reliable data pipelines. This allows you to focus on defining the transformations to perform on your data, while DLT manages task orchestration, cluster management, monitoring, data quality, and error handling.</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Unified API for Batch and Streaming</a:t>
            </a:r>
            <a:r>
              <a:rPr lang="en-US" sz="1300">
                <a:solidFill>
                  <a:schemeClr val="accent6"/>
                </a:solidFill>
              </a:rPr>
              <a:t>: DLT supports both batch and streaming data processing with a single API. This simplifies the development process and allows for flexibility in handling different types of data workloads.</a:t>
            </a:r>
            <a:endParaRPr sz="1300">
              <a:solidFill>
                <a:schemeClr val="accent6"/>
              </a:solidFill>
            </a:endParaRPr>
          </a:p>
          <a:p>
            <a:pPr indent="0" lvl="0" marL="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Automated Infrastructure Management</a:t>
            </a:r>
            <a:r>
              <a:rPr lang="en-US" sz="1300">
                <a:solidFill>
                  <a:schemeClr val="accent6"/>
                </a:solidFill>
              </a:rPr>
              <a:t>: DLT automatically manages your infrastructure at scale. This reduces the need for manual intervention and allows data analysts and engineers to focus on extracting value from data.</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Support for SQL and Python</a:t>
            </a:r>
            <a:r>
              <a:rPr lang="en-US" sz="1300">
                <a:solidFill>
                  <a:schemeClr val="accent6"/>
                </a:solidFill>
              </a:rPr>
              <a:t>: DLT supports both SQL and Python, providing flexibility in how you define your data flows.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Integration with Databricks Lakehouse</a:t>
            </a:r>
            <a:r>
              <a:rPr lang="en-US" sz="1300">
                <a:solidFill>
                  <a:schemeClr val="accent6"/>
                </a:solidFill>
              </a:rPr>
              <a:t>: DLT is fully integrated into Databricks Lakehouse. This allows you to schedule pipelines with a single click or set them to ‘continuous’ mode to automatically ingest new data as it arrives.</a:t>
            </a:r>
            <a:endParaRPr sz="1300">
              <a:solidFill>
                <a:schemeClr val="accent6"/>
              </a:solidFill>
            </a:endParaRPr>
          </a:p>
          <a:p>
            <a:pPr indent="0" lvl="0" marL="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Granular Pipeline Observability</a:t>
            </a:r>
            <a:r>
              <a:rPr lang="en-US" sz="1300">
                <a:solidFill>
                  <a:schemeClr val="accent6"/>
                </a:solidFill>
              </a:rPr>
              <a:t>: DLT provides granular pipeline observability, offering a high-fidelity lineage diagram of your pipeline, tracking dependencies, and aggregating data quality metrics across all of your pipelines.</a:t>
            </a:r>
            <a:endParaRPr sz="1300">
              <a:solidFill>
                <a:schemeClr val="accent6"/>
              </a:solidFill>
            </a:endParaRPr>
          </a:p>
          <a:p>
            <a:pPr indent="0" lvl="0" marL="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Parameterization of Environments</a:t>
            </a:r>
            <a:r>
              <a:rPr lang="en-US" sz="1300">
                <a:solidFill>
                  <a:schemeClr val="accent6"/>
                </a:solidFill>
              </a:rPr>
              <a:t>: DLT provides a framework for parameterizing environments. This is particularly useful for implementing best practices in software engineering, such as developing in an environment separate from production, the ability to easily test it before deploying, and the ability to deploy and manage environments using parameterization, unit testing, and documentation.</a:t>
            </a:r>
            <a:endParaRPr sz="1300">
              <a:solidFill>
                <a:schemeClr val="accent6"/>
              </a:solidFill>
            </a:endParaRPr>
          </a:p>
          <a:p>
            <a:pPr indent="0" lvl="0" marL="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Materialized Views</a:t>
            </a:r>
            <a:r>
              <a:rPr lang="en-US" sz="1300">
                <a:solidFill>
                  <a:schemeClr val="accent6"/>
                </a:solidFill>
              </a:rPr>
              <a:t>: DLT supports the use of Materialized Views to speed up the performance of data processing and reporting.</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Integration with Unity Catalog</a:t>
            </a:r>
            <a:r>
              <a:rPr lang="en-US" sz="1300">
                <a:solidFill>
                  <a:schemeClr val="accent6"/>
                </a:solidFill>
              </a:rPr>
              <a:t>: The integration of DLT with Unity Catalog can help streamline and automate data governance for DLT pipelines.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Development in Separate Environments</a:t>
            </a:r>
            <a:r>
              <a:rPr lang="en-US" sz="1300">
                <a:solidFill>
                  <a:schemeClr val="accent6"/>
                </a:solidFill>
              </a:rPr>
              <a:t>: DLT enables modern software engineering best practices like the ability to develop in environment(s) separate from production, the ability to easily test it before deploying, and the ability to deploy and manage environments using parameterization, unit testing, and documentation.</a:t>
            </a:r>
            <a:br>
              <a:rPr lang="en-US" sz="1300">
                <a:solidFill>
                  <a:schemeClr val="accent6"/>
                </a:solidFill>
              </a:rPr>
            </a:br>
            <a:endParaRPr sz="1300" u="sng">
              <a:solidFill>
                <a:schemeClr val="hlink"/>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5"/>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Streaming capability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20" name="Shape 1020"/>
        <p:cNvGrpSpPr/>
        <p:nvPr/>
      </p:nvGrpSpPr>
      <p:grpSpPr>
        <a:xfrm>
          <a:off x="0" y="0"/>
          <a:ext cx="0" cy="0"/>
          <a:chOff x="0" y="0"/>
          <a:chExt cx="0" cy="0"/>
        </a:xfrm>
      </p:grpSpPr>
      <p:sp>
        <p:nvSpPr>
          <p:cNvPr id="1021" name="Google Shape;1021;g2770e931a04_0_5648"/>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4300"/>
              <a:buFont typeface="DM Sans Medium"/>
              <a:buNone/>
            </a:pPr>
            <a:r>
              <a:rPr lang="en-US">
                <a:solidFill>
                  <a:schemeClr val="lt1"/>
                </a:solidFill>
              </a:rPr>
              <a:t>What</a:t>
            </a:r>
            <a:r>
              <a:rPr lang="en-US"/>
              <a:t> </a:t>
            </a:r>
            <a:r>
              <a:rPr lang="en-US">
                <a:solidFill>
                  <a:schemeClr val="lt1"/>
                </a:solidFill>
              </a:rPr>
              <a:t>is Streaming</a:t>
            </a:r>
            <a:r>
              <a:rPr lang="en-US">
                <a:solidFill>
                  <a:schemeClr val="lt1"/>
                </a:solidFill>
              </a:rPr>
              <a:t>?</a:t>
            </a:r>
            <a:r>
              <a:rPr lang="en-US"/>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g2770e931a04_0_1826"/>
          <p:cNvSpPr txBox="1"/>
          <p:nvPr>
            <p:ph type="title"/>
          </p:nvPr>
        </p:nvSpPr>
        <p:spPr>
          <a:xfrm>
            <a:off x="749433" y="1047003"/>
            <a:ext cx="9149100" cy="1126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300"/>
              <a:buNone/>
            </a:pPr>
            <a:r>
              <a:rPr lang="en-US" sz="2400">
                <a:solidFill>
                  <a:schemeClr val="accent1"/>
                </a:solidFill>
              </a:rPr>
              <a:t>Continuously</a:t>
            </a:r>
            <a:r>
              <a:rPr lang="en-US" sz="2400"/>
              <a:t> generated and </a:t>
            </a:r>
            <a:r>
              <a:rPr lang="en-US" sz="2400">
                <a:solidFill>
                  <a:schemeClr val="accent1"/>
                </a:solidFill>
              </a:rPr>
              <a:t>unbounded</a:t>
            </a:r>
            <a:r>
              <a:rPr lang="en-US" sz="2400"/>
              <a:t> data</a:t>
            </a:r>
            <a:endParaRPr sz="2800"/>
          </a:p>
        </p:txBody>
      </p:sp>
      <p:grpSp>
        <p:nvGrpSpPr>
          <p:cNvPr id="1027" name="Google Shape;1027;g2770e931a04_0_1826"/>
          <p:cNvGrpSpPr/>
          <p:nvPr/>
        </p:nvGrpSpPr>
        <p:grpSpPr>
          <a:xfrm>
            <a:off x="1115079" y="2426722"/>
            <a:ext cx="9813412" cy="1911458"/>
            <a:chOff x="1115079" y="2426722"/>
            <a:chExt cx="9813412" cy="1911458"/>
          </a:xfrm>
        </p:grpSpPr>
        <p:pic>
          <p:nvPicPr>
            <p:cNvPr id="1028" name="Google Shape;1028;g2770e931a04_0_1826"/>
            <p:cNvPicPr preferRelativeResize="0"/>
            <p:nvPr/>
          </p:nvPicPr>
          <p:blipFill rotWithShape="1">
            <a:blip r:embed="rId3">
              <a:alphaModFix/>
            </a:blip>
            <a:srcRect b="0" l="0" r="0" t="0"/>
            <a:stretch/>
          </p:blipFill>
          <p:spPr>
            <a:xfrm>
              <a:off x="1285379" y="2426722"/>
              <a:ext cx="1325880" cy="1325880"/>
            </a:xfrm>
            <a:prstGeom prst="rect">
              <a:avLst/>
            </a:prstGeom>
            <a:noFill/>
            <a:ln>
              <a:noFill/>
            </a:ln>
          </p:spPr>
        </p:pic>
        <p:pic>
          <p:nvPicPr>
            <p:cNvPr id="1029" name="Google Shape;1029;g2770e931a04_0_1826"/>
            <p:cNvPicPr preferRelativeResize="0"/>
            <p:nvPr/>
          </p:nvPicPr>
          <p:blipFill rotWithShape="1">
            <a:blip r:embed="rId4">
              <a:alphaModFix/>
            </a:blip>
            <a:srcRect b="0" l="0" r="0" t="0"/>
            <a:stretch/>
          </p:blipFill>
          <p:spPr>
            <a:xfrm>
              <a:off x="3351436" y="2426722"/>
              <a:ext cx="1325880" cy="1325880"/>
            </a:xfrm>
            <a:prstGeom prst="rect">
              <a:avLst/>
            </a:prstGeom>
            <a:noFill/>
            <a:ln>
              <a:noFill/>
            </a:ln>
          </p:spPr>
        </p:pic>
        <p:pic>
          <p:nvPicPr>
            <p:cNvPr id="1030" name="Google Shape;1030;g2770e931a04_0_1826"/>
            <p:cNvPicPr preferRelativeResize="0"/>
            <p:nvPr/>
          </p:nvPicPr>
          <p:blipFill rotWithShape="1">
            <a:blip r:embed="rId5">
              <a:alphaModFix/>
            </a:blip>
            <a:srcRect b="0" l="0" r="0" t="0"/>
            <a:stretch/>
          </p:blipFill>
          <p:spPr>
            <a:xfrm>
              <a:off x="5417493" y="2426722"/>
              <a:ext cx="1325880" cy="1325880"/>
            </a:xfrm>
            <a:prstGeom prst="rect">
              <a:avLst/>
            </a:prstGeom>
            <a:noFill/>
            <a:ln>
              <a:noFill/>
            </a:ln>
          </p:spPr>
        </p:pic>
        <p:pic>
          <p:nvPicPr>
            <p:cNvPr id="1031" name="Google Shape;1031;g2770e931a04_0_1826"/>
            <p:cNvPicPr preferRelativeResize="0"/>
            <p:nvPr/>
          </p:nvPicPr>
          <p:blipFill rotWithShape="1">
            <a:blip r:embed="rId6">
              <a:alphaModFix/>
            </a:blip>
            <a:srcRect b="0" l="0" r="0" t="0"/>
            <a:stretch/>
          </p:blipFill>
          <p:spPr>
            <a:xfrm>
              <a:off x="7483550" y="2426722"/>
              <a:ext cx="1325880" cy="1325880"/>
            </a:xfrm>
            <a:prstGeom prst="rect">
              <a:avLst/>
            </a:prstGeom>
            <a:noFill/>
            <a:ln>
              <a:noFill/>
            </a:ln>
          </p:spPr>
        </p:pic>
        <p:pic>
          <p:nvPicPr>
            <p:cNvPr id="1032" name="Google Shape;1032;g2770e931a04_0_1826"/>
            <p:cNvPicPr preferRelativeResize="0"/>
            <p:nvPr/>
          </p:nvPicPr>
          <p:blipFill rotWithShape="1">
            <a:blip r:embed="rId7">
              <a:alphaModFix/>
            </a:blip>
            <a:srcRect b="0" l="0" r="0" t="0"/>
            <a:stretch/>
          </p:blipFill>
          <p:spPr>
            <a:xfrm>
              <a:off x="9549605" y="2426722"/>
              <a:ext cx="1325880" cy="1325880"/>
            </a:xfrm>
            <a:prstGeom prst="rect">
              <a:avLst/>
            </a:prstGeom>
            <a:noFill/>
            <a:ln>
              <a:noFill/>
            </a:ln>
          </p:spPr>
        </p:pic>
        <p:sp>
          <p:nvSpPr>
            <p:cNvPr id="1033" name="Google Shape;1033;g2770e931a04_0_1826"/>
            <p:cNvSpPr txBox="1"/>
            <p:nvPr/>
          </p:nvSpPr>
          <p:spPr>
            <a:xfrm>
              <a:off x="5323952" y="3867180"/>
              <a:ext cx="16665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b="0" i="0" lang="en-US" sz="1800" u="none" cap="none" strike="noStrike">
                  <a:solidFill>
                    <a:schemeClr val="dk1"/>
                  </a:solidFill>
                  <a:latin typeface="DM Sans Medium"/>
                  <a:ea typeface="DM Sans Medium"/>
                  <a:cs typeface="DM Sans Medium"/>
                  <a:sym typeface="DM Sans Medium"/>
                </a:rPr>
                <a:t>Machine &amp; Application Logs</a:t>
              </a:r>
              <a:endParaRPr b="0" i="0" sz="2800" u="none" cap="none" strike="noStrike">
                <a:solidFill>
                  <a:schemeClr val="dk1"/>
                </a:solidFill>
                <a:latin typeface="DM Sans Medium"/>
                <a:ea typeface="DM Sans Medium"/>
                <a:cs typeface="DM Sans Medium"/>
                <a:sym typeface="DM Sans Medium"/>
              </a:endParaRPr>
            </a:p>
          </p:txBody>
        </p:sp>
        <p:sp>
          <p:nvSpPr>
            <p:cNvPr id="1034" name="Google Shape;1034;g2770e931a04_0_1826"/>
            <p:cNvSpPr txBox="1"/>
            <p:nvPr/>
          </p:nvSpPr>
          <p:spPr>
            <a:xfrm>
              <a:off x="3271345" y="3766584"/>
              <a:ext cx="14862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b="0" i="0" lang="en-US" sz="1800" u="none" cap="none" strike="noStrike">
                  <a:solidFill>
                    <a:schemeClr val="dk1"/>
                  </a:solidFill>
                  <a:latin typeface="DM Sans Medium"/>
                  <a:ea typeface="DM Sans Medium"/>
                  <a:cs typeface="DM Sans Medium"/>
                  <a:sym typeface="DM Sans Medium"/>
                </a:rPr>
                <a:t>Clickstreams</a:t>
              </a:r>
              <a:endParaRPr b="0" i="0" sz="2800" u="none" cap="none" strike="noStrike">
                <a:solidFill>
                  <a:schemeClr val="dk1"/>
                </a:solidFill>
                <a:latin typeface="DM Sans Medium"/>
                <a:ea typeface="DM Sans Medium"/>
                <a:cs typeface="DM Sans Medium"/>
                <a:sym typeface="DM Sans Medium"/>
              </a:endParaRPr>
            </a:p>
          </p:txBody>
        </p:sp>
        <p:sp>
          <p:nvSpPr>
            <p:cNvPr id="1035" name="Google Shape;1035;g2770e931a04_0_1826"/>
            <p:cNvSpPr txBox="1"/>
            <p:nvPr/>
          </p:nvSpPr>
          <p:spPr>
            <a:xfrm>
              <a:off x="9496591" y="3766584"/>
              <a:ext cx="14319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b="0" i="0" lang="en-US" sz="1800" u="none" cap="none" strike="noStrike">
                  <a:solidFill>
                    <a:schemeClr val="dk1"/>
                  </a:solidFill>
                  <a:latin typeface="DM Sans Medium"/>
                  <a:ea typeface="DM Sans Medium"/>
                  <a:cs typeface="DM Sans Medium"/>
                  <a:sym typeface="DM Sans Medium"/>
                </a:rPr>
                <a:t>Mobile &amp; IoT Data</a:t>
              </a:r>
              <a:endParaRPr b="0" i="0" sz="2800" u="none" cap="none" strike="noStrike">
                <a:solidFill>
                  <a:schemeClr val="dk1"/>
                </a:solidFill>
                <a:latin typeface="DM Sans Medium"/>
                <a:ea typeface="DM Sans Medium"/>
                <a:cs typeface="DM Sans Medium"/>
                <a:sym typeface="DM Sans Medium"/>
              </a:endParaRPr>
            </a:p>
          </p:txBody>
        </p:sp>
        <p:sp>
          <p:nvSpPr>
            <p:cNvPr id="1036" name="Google Shape;1036;g2770e931a04_0_1826"/>
            <p:cNvSpPr txBox="1"/>
            <p:nvPr/>
          </p:nvSpPr>
          <p:spPr>
            <a:xfrm>
              <a:off x="1115079" y="3766584"/>
              <a:ext cx="16665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b="0" i="0" lang="en-US" sz="1800" u="none" cap="none" strike="noStrike">
                  <a:solidFill>
                    <a:schemeClr val="dk1"/>
                  </a:solidFill>
                  <a:latin typeface="DM Sans Medium"/>
                  <a:ea typeface="DM Sans Medium"/>
                  <a:cs typeface="DM Sans Medium"/>
                  <a:sym typeface="DM Sans Medium"/>
                </a:rPr>
                <a:t>DB Change Data Feeds</a:t>
              </a:r>
              <a:endParaRPr b="0" i="0" sz="2800" u="none" cap="none" strike="noStrike">
                <a:solidFill>
                  <a:schemeClr val="dk1"/>
                </a:solidFill>
                <a:latin typeface="DM Sans Medium"/>
                <a:ea typeface="DM Sans Medium"/>
                <a:cs typeface="DM Sans Medium"/>
                <a:sym typeface="DM Sans Medium"/>
              </a:endParaRPr>
            </a:p>
          </p:txBody>
        </p:sp>
        <p:sp>
          <p:nvSpPr>
            <p:cNvPr id="1037" name="Google Shape;1037;g2770e931a04_0_1826"/>
            <p:cNvSpPr txBox="1"/>
            <p:nvPr/>
          </p:nvSpPr>
          <p:spPr>
            <a:xfrm>
              <a:off x="7313250" y="3766584"/>
              <a:ext cx="16665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b="0" i="0" lang="en-US" sz="1800" u="none" cap="none" strike="noStrike">
                  <a:solidFill>
                    <a:schemeClr val="dk1"/>
                  </a:solidFill>
                  <a:latin typeface="DM Sans Medium"/>
                  <a:ea typeface="DM Sans Medium"/>
                  <a:cs typeface="DM Sans Medium"/>
                  <a:sym typeface="DM Sans Medium"/>
                </a:rPr>
                <a:t>Application Events</a:t>
              </a:r>
              <a:endParaRPr b="0" i="0" sz="2800" u="none" cap="none" strike="noStrike">
                <a:solidFill>
                  <a:schemeClr val="dk1"/>
                </a:solidFill>
                <a:latin typeface="DM Sans Medium"/>
                <a:ea typeface="DM Sans Medium"/>
                <a:cs typeface="DM Sans Medium"/>
                <a:sym typeface="DM Sans Medium"/>
              </a:endParaRPr>
            </a:p>
          </p:txBody>
        </p:sp>
      </p:grpSp>
      <p:sp>
        <p:nvSpPr>
          <p:cNvPr id="1038" name="Google Shape;1038;g2770e931a04_0_1826"/>
          <p:cNvSpPr txBox="1"/>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b="0" i="0" lang="en-US" sz="4300" u="none" cap="none" strike="noStrike">
                <a:solidFill>
                  <a:schemeClr val="dk1"/>
                </a:solidFill>
                <a:latin typeface="DM Sans Medium"/>
                <a:ea typeface="DM Sans Medium"/>
                <a:cs typeface="DM Sans Medium"/>
                <a:sym typeface="DM Sans Medium"/>
              </a:rPr>
              <a:t>Streaming Data</a:t>
            </a:r>
            <a:endParaRPr b="0" i="0" sz="1400" u="none" cap="none" strike="noStrike">
              <a:solidFill>
                <a:srgbClr val="000000"/>
              </a:solidFill>
              <a:latin typeface="Arial"/>
              <a:ea typeface="Arial"/>
              <a:cs typeface="Arial"/>
              <a:sym typeface="Arial"/>
            </a:endParaRPr>
          </a:p>
        </p:txBody>
      </p:sp>
      <p:grpSp>
        <p:nvGrpSpPr>
          <p:cNvPr id="1039" name="Google Shape;1039;g2770e931a04_0_1826"/>
          <p:cNvGrpSpPr/>
          <p:nvPr/>
        </p:nvGrpSpPr>
        <p:grpSpPr>
          <a:xfrm>
            <a:off x="1285379" y="4788561"/>
            <a:ext cx="9812040" cy="952800"/>
            <a:chOff x="1285379" y="4788561"/>
            <a:chExt cx="9812040" cy="952800"/>
          </a:xfrm>
        </p:grpSpPr>
        <p:sp>
          <p:nvSpPr>
            <p:cNvPr id="1040" name="Google Shape;1040;g2770e931a04_0_1826"/>
            <p:cNvSpPr txBox="1"/>
            <p:nvPr/>
          </p:nvSpPr>
          <p:spPr>
            <a:xfrm>
              <a:off x="1948319" y="4788561"/>
              <a:ext cx="9149100" cy="952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b="0" i="0" lang="en-US" sz="2400" u="none" cap="none" strike="noStrike">
                  <a:solidFill>
                    <a:schemeClr val="dk1"/>
                  </a:solidFill>
                  <a:latin typeface="DM Sans Medium"/>
                  <a:ea typeface="DM Sans Medium"/>
                  <a:cs typeface="DM Sans Medium"/>
                  <a:sym typeface="DM Sans Medium"/>
                </a:rPr>
                <a:t>The vast majority of the data in the world is streaming data!</a:t>
              </a:r>
              <a:endParaRPr b="0" i="0" sz="1400" u="none" cap="none" strike="noStrike">
                <a:solidFill>
                  <a:srgbClr val="000000"/>
                </a:solidFill>
                <a:latin typeface="Arial"/>
                <a:ea typeface="Arial"/>
                <a:cs typeface="Arial"/>
                <a:sym typeface="Arial"/>
              </a:endParaRPr>
            </a:p>
          </p:txBody>
        </p:sp>
        <p:pic>
          <p:nvPicPr>
            <p:cNvPr id="1041" name="Google Shape;1041;g2770e931a04_0_1826"/>
            <p:cNvPicPr preferRelativeResize="0"/>
            <p:nvPr/>
          </p:nvPicPr>
          <p:blipFill rotWithShape="1">
            <a:blip r:embed="rId8">
              <a:alphaModFix/>
            </a:blip>
            <a:srcRect b="0" l="0" r="0" t="0"/>
            <a:stretch/>
          </p:blipFill>
          <p:spPr>
            <a:xfrm>
              <a:off x="1285379" y="4946741"/>
              <a:ext cx="560100" cy="5601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g2770e931a04_0_1845"/>
          <p:cNvSpPr txBox="1"/>
          <p:nvPr/>
        </p:nvSpPr>
        <p:spPr>
          <a:xfrm>
            <a:off x="599661" y="4160016"/>
            <a:ext cx="4012200" cy="961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b="0" i="0" lang="en-US" sz="2400" u="none" cap="none" strike="noStrike">
                <a:solidFill>
                  <a:schemeClr val="dk1"/>
                </a:solidFill>
                <a:latin typeface="DM Sans Medium"/>
                <a:ea typeface="DM Sans Medium"/>
                <a:cs typeface="DM Sans Medium"/>
                <a:sym typeface="DM Sans Medium"/>
              </a:rPr>
              <a:t>Stream Processing is</a:t>
            </a:r>
            <a:r>
              <a:rPr b="0" i="0" lang="en-US" sz="2400" u="none" cap="none" strike="noStrike">
                <a:solidFill>
                  <a:schemeClr val="accent1"/>
                </a:solidFill>
                <a:latin typeface="DM Sans Medium"/>
                <a:ea typeface="DM Sans Medium"/>
                <a:cs typeface="DM Sans Medium"/>
                <a:sym typeface="DM Sans Medium"/>
              </a:rPr>
              <a:t> continuous</a:t>
            </a:r>
            <a:r>
              <a:rPr b="0" i="0" lang="en-US" sz="2400" u="none" cap="none" strike="noStrike">
                <a:solidFill>
                  <a:schemeClr val="dk1"/>
                </a:solidFill>
                <a:latin typeface="DM Sans Medium"/>
                <a:ea typeface="DM Sans Medium"/>
                <a:cs typeface="DM Sans Medium"/>
                <a:sym typeface="DM Sans Medium"/>
              </a:rPr>
              <a:t> and </a:t>
            </a:r>
            <a:r>
              <a:rPr b="0" i="0" lang="en-US" sz="2400" u="none" cap="none" strike="noStrike">
                <a:solidFill>
                  <a:schemeClr val="accent1"/>
                </a:solidFill>
                <a:latin typeface="DM Sans Medium"/>
                <a:ea typeface="DM Sans Medium"/>
                <a:cs typeface="DM Sans Medium"/>
                <a:sym typeface="DM Sans Medium"/>
              </a:rPr>
              <a:t>unbounded</a:t>
            </a:r>
            <a:endParaRPr b="0" i="0" sz="2800" u="none" cap="none" strike="noStrike">
              <a:solidFill>
                <a:schemeClr val="dk1"/>
              </a:solidFill>
              <a:latin typeface="DM Sans Medium"/>
              <a:ea typeface="DM Sans Medium"/>
              <a:cs typeface="DM Sans Medium"/>
              <a:sym typeface="DM Sans Medium"/>
            </a:endParaRPr>
          </a:p>
        </p:txBody>
      </p:sp>
      <p:sp>
        <p:nvSpPr>
          <p:cNvPr id="1047" name="Google Shape;1047;g2770e931a04_0_184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lang="en-US"/>
              <a:t>Stream Processing</a:t>
            </a:r>
            <a:endParaRPr/>
          </a:p>
        </p:txBody>
      </p:sp>
      <p:sp>
        <p:nvSpPr>
          <p:cNvPr id="1048" name="Google Shape;1048;g2770e931a04_0_1845"/>
          <p:cNvSpPr txBox="1"/>
          <p:nvPr/>
        </p:nvSpPr>
        <p:spPr>
          <a:xfrm>
            <a:off x="599661" y="1904161"/>
            <a:ext cx="3594600" cy="7938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b="0" i="0" lang="en-US" sz="2400" u="none" cap="none" strike="noStrike">
                <a:solidFill>
                  <a:schemeClr val="dk1"/>
                </a:solidFill>
                <a:latin typeface="DM Sans Medium"/>
                <a:ea typeface="DM Sans Medium"/>
                <a:cs typeface="DM Sans Medium"/>
                <a:sym typeface="DM Sans Medium"/>
              </a:rPr>
              <a:t>Traditional Processing is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dk1"/>
              </a:buClr>
              <a:buSzPts val="4300"/>
              <a:buFont typeface="DM Sans Medium"/>
              <a:buNone/>
            </a:pPr>
            <a:r>
              <a:rPr b="0" i="0" lang="en-US" sz="2400" u="none" cap="none" strike="noStrike">
                <a:solidFill>
                  <a:schemeClr val="accent1"/>
                </a:solidFill>
                <a:latin typeface="DM Sans Medium"/>
                <a:ea typeface="DM Sans Medium"/>
                <a:cs typeface="DM Sans Medium"/>
                <a:sym typeface="DM Sans Medium"/>
              </a:rPr>
              <a:t>one-off </a:t>
            </a:r>
            <a:r>
              <a:rPr b="0" i="0" lang="en-US" sz="2400" u="none" cap="none" strike="noStrike">
                <a:solidFill>
                  <a:schemeClr val="dk1"/>
                </a:solidFill>
                <a:latin typeface="DM Sans Medium"/>
                <a:ea typeface="DM Sans Medium"/>
                <a:cs typeface="DM Sans Medium"/>
                <a:sym typeface="DM Sans Medium"/>
              </a:rPr>
              <a:t>and </a:t>
            </a:r>
            <a:r>
              <a:rPr b="0" i="0" lang="en-US" sz="2400" u="none" cap="none" strike="noStrike">
                <a:solidFill>
                  <a:schemeClr val="accent1"/>
                </a:solidFill>
                <a:latin typeface="DM Sans Medium"/>
                <a:ea typeface="DM Sans Medium"/>
                <a:cs typeface="DM Sans Medium"/>
                <a:sym typeface="DM Sans Medium"/>
              </a:rPr>
              <a:t>bounded</a:t>
            </a:r>
            <a:endParaRPr b="0" i="0" sz="2800" u="none" cap="none" strike="noStrike">
              <a:solidFill>
                <a:schemeClr val="dk1"/>
              </a:solidFill>
              <a:latin typeface="DM Sans Medium"/>
              <a:ea typeface="DM Sans Medium"/>
              <a:cs typeface="DM Sans Medium"/>
              <a:sym typeface="DM Sans Medium"/>
            </a:endParaRPr>
          </a:p>
        </p:txBody>
      </p:sp>
      <p:grpSp>
        <p:nvGrpSpPr>
          <p:cNvPr id="1049" name="Google Shape;1049;g2770e931a04_0_1845"/>
          <p:cNvGrpSpPr/>
          <p:nvPr/>
        </p:nvGrpSpPr>
        <p:grpSpPr>
          <a:xfrm>
            <a:off x="5158266" y="1511285"/>
            <a:ext cx="3813616" cy="1662059"/>
            <a:chOff x="5158266" y="1511285"/>
            <a:chExt cx="3813616" cy="1662059"/>
          </a:xfrm>
        </p:grpSpPr>
        <p:grpSp>
          <p:nvGrpSpPr>
            <p:cNvPr id="1050" name="Google Shape;1050;g2770e931a04_0_1845"/>
            <p:cNvGrpSpPr/>
            <p:nvPr/>
          </p:nvGrpSpPr>
          <p:grpSpPr>
            <a:xfrm>
              <a:off x="7375582" y="1650544"/>
              <a:ext cx="1596300" cy="1522800"/>
              <a:chOff x="5535100" y="1712267"/>
              <a:chExt cx="1596300" cy="1522800"/>
            </a:xfrm>
          </p:grpSpPr>
          <p:sp>
            <p:nvSpPr>
              <p:cNvPr id="1051" name="Google Shape;1051;g2770e931a04_0_1845"/>
              <p:cNvSpPr/>
              <p:nvPr/>
            </p:nvSpPr>
            <p:spPr>
              <a:xfrm>
                <a:off x="5535100" y="1712267"/>
                <a:ext cx="1596300" cy="1522800"/>
              </a:xfrm>
              <a:prstGeom prst="can">
                <a:avLst>
                  <a:gd fmla="val 20431" name="adj"/>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052" name="Google Shape;1052;g2770e931a04_0_1845"/>
              <p:cNvGrpSpPr/>
              <p:nvPr/>
            </p:nvGrpSpPr>
            <p:grpSpPr>
              <a:xfrm>
                <a:off x="5881314" y="2200456"/>
                <a:ext cx="995298" cy="773983"/>
                <a:chOff x="5881314" y="2200456"/>
                <a:chExt cx="995298" cy="773983"/>
              </a:xfrm>
            </p:grpSpPr>
            <p:grpSp>
              <p:nvGrpSpPr>
                <p:cNvPr id="1053" name="Google Shape;1053;g2770e931a04_0_1845"/>
                <p:cNvGrpSpPr/>
                <p:nvPr/>
              </p:nvGrpSpPr>
              <p:grpSpPr>
                <a:xfrm>
                  <a:off x="5881314" y="2200456"/>
                  <a:ext cx="995298" cy="91500"/>
                  <a:chOff x="7968532" y="2111004"/>
                  <a:chExt cx="995298" cy="91500"/>
                </a:xfrm>
              </p:grpSpPr>
              <p:sp>
                <p:nvSpPr>
                  <p:cNvPr id="1054" name="Google Shape;1054;g2770e931a04_0_1845"/>
                  <p:cNvSpPr/>
                  <p:nvPr/>
                </p:nvSpPr>
                <p:spPr>
                  <a:xfrm>
                    <a:off x="7968532"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5" name="Google Shape;1055;g2770e931a04_0_1845"/>
                  <p:cNvSpPr/>
                  <p:nvPr/>
                </p:nvSpPr>
                <p:spPr>
                  <a:xfrm>
                    <a:off x="8194481"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6" name="Google Shape;1056;g2770e931a04_0_1845"/>
                  <p:cNvSpPr/>
                  <p:nvPr/>
                </p:nvSpPr>
                <p:spPr>
                  <a:xfrm>
                    <a:off x="842043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7" name="Google Shape;1057;g2770e931a04_0_1845"/>
                  <p:cNvSpPr/>
                  <p:nvPr/>
                </p:nvSpPr>
                <p:spPr>
                  <a:xfrm>
                    <a:off x="864638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58" name="Google Shape;1058;g2770e931a04_0_1845"/>
                  <p:cNvSpPr/>
                  <p:nvPr/>
                </p:nvSpPr>
                <p:spPr>
                  <a:xfrm>
                    <a:off x="887233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059" name="Google Shape;1059;g2770e931a04_0_1845"/>
                <p:cNvGrpSpPr/>
                <p:nvPr/>
              </p:nvGrpSpPr>
              <p:grpSpPr>
                <a:xfrm>
                  <a:off x="5881314" y="2427950"/>
                  <a:ext cx="995298" cy="91500"/>
                  <a:chOff x="7968532" y="2111004"/>
                  <a:chExt cx="995298" cy="91500"/>
                </a:xfrm>
              </p:grpSpPr>
              <p:sp>
                <p:nvSpPr>
                  <p:cNvPr id="1060" name="Google Shape;1060;g2770e931a04_0_1845"/>
                  <p:cNvSpPr/>
                  <p:nvPr/>
                </p:nvSpPr>
                <p:spPr>
                  <a:xfrm>
                    <a:off x="7968532"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1" name="Google Shape;1061;g2770e931a04_0_1845"/>
                  <p:cNvSpPr/>
                  <p:nvPr/>
                </p:nvSpPr>
                <p:spPr>
                  <a:xfrm>
                    <a:off x="8194481"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2" name="Google Shape;1062;g2770e931a04_0_1845"/>
                  <p:cNvSpPr/>
                  <p:nvPr/>
                </p:nvSpPr>
                <p:spPr>
                  <a:xfrm>
                    <a:off x="842043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3" name="Google Shape;1063;g2770e931a04_0_1845"/>
                  <p:cNvSpPr/>
                  <p:nvPr/>
                </p:nvSpPr>
                <p:spPr>
                  <a:xfrm>
                    <a:off x="864638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4" name="Google Shape;1064;g2770e931a04_0_1845"/>
                  <p:cNvSpPr/>
                  <p:nvPr/>
                </p:nvSpPr>
                <p:spPr>
                  <a:xfrm>
                    <a:off x="887233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065" name="Google Shape;1065;g2770e931a04_0_1845"/>
                <p:cNvGrpSpPr/>
                <p:nvPr/>
              </p:nvGrpSpPr>
              <p:grpSpPr>
                <a:xfrm>
                  <a:off x="5881314" y="2655444"/>
                  <a:ext cx="995298" cy="91500"/>
                  <a:chOff x="7968532" y="2111004"/>
                  <a:chExt cx="995298" cy="91500"/>
                </a:xfrm>
              </p:grpSpPr>
              <p:sp>
                <p:nvSpPr>
                  <p:cNvPr id="1066" name="Google Shape;1066;g2770e931a04_0_1845"/>
                  <p:cNvSpPr/>
                  <p:nvPr/>
                </p:nvSpPr>
                <p:spPr>
                  <a:xfrm>
                    <a:off x="7968532"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7" name="Google Shape;1067;g2770e931a04_0_1845"/>
                  <p:cNvSpPr/>
                  <p:nvPr/>
                </p:nvSpPr>
                <p:spPr>
                  <a:xfrm>
                    <a:off x="8194481"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8" name="Google Shape;1068;g2770e931a04_0_1845"/>
                  <p:cNvSpPr/>
                  <p:nvPr/>
                </p:nvSpPr>
                <p:spPr>
                  <a:xfrm>
                    <a:off x="842043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69" name="Google Shape;1069;g2770e931a04_0_1845"/>
                  <p:cNvSpPr/>
                  <p:nvPr/>
                </p:nvSpPr>
                <p:spPr>
                  <a:xfrm>
                    <a:off x="864638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0" name="Google Shape;1070;g2770e931a04_0_1845"/>
                  <p:cNvSpPr/>
                  <p:nvPr/>
                </p:nvSpPr>
                <p:spPr>
                  <a:xfrm>
                    <a:off x="887233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071" name="Google Shape;1071;g2770e931a04_0_1845"/>
                <p:cNvGrpSpPr/>
                <p:nvPr/>
              </p:nvGrpSpPr>
              <p:grpSpPr>
                <a:xfrm>
                  <a:off x="5881314" y="2882939"/>
                  <a:ext cx="995298" cy="91500"/>
                  <a:chOff x="7968532" y="2111004"/>
                  <a:chExt cx="995298" cy="91500"/>
                </a:xfrm>
              </p:grpSpPr>
              <p:sp>
                <p:nvSpPr>
                  <p:cNvPr id="1072" name="Google Shape;1072;g2770e931a04_0_1845"/>
                  <p:cNvSpPr/>
                  <p:nvPr/>
                </p:nvSpPr>
                <p:spPr>
                  <a:xfrm>
                    <a:off x="7968532"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3" name="Google Shape;1073;g2770e931a04_0_1845"/>
                  <p:cNvSpPr/>
                  <p:nvPr/>
                </p:nvSpPr>
                <p:spPr>
                  <a:xfrm>
                    <a:off x="8194481"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4" name="Google Shape;1074;g2770e931a04_0_1845"/>
                  <p:cNvSpPr/>
                  <p:nvPr/>
                </p:nvSpPr>
                <p:spPr>
                  <a:xfrm>
                    <a:off x="842043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5" name="Google Shape;1075;g2770e931a04_0_1845"/>
                  <p:cNvSpPr/>
                  <p:nvPr/>
                </p:nvSpPr>
                <p:spPr>
                  <a:xfrm>
                    <a:off x="864638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76" name="Google Shape;1076;g2770e931a04_0_1845"/>
                  <p:cNvSpPr/>
                  <p:nvPr/>
                </p:nvSpPr>
                <p:spPr>
                  <a:xfrm>
                    <a:off x="8872330" y="2111004"/>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grpSp>
        <p:pic>
          <p:nvPicPr>
            <p:cNvPr descr="A picture containing shape&#10;&#10;Description automatically generated" id="1077" name="Google Shape;1077;g2770e931a04_0_1845"/>
            <p:cNvPicPr preferRelativeResize="0"/>
            <p:nvPr/>
          </p:nvPicPr>
          <p:blipFill rotWithShape="1">
            <a:blip r:embed="rId3">
              <a:alphaModFix/>
            </a:blip>
            <a:srcRect b="0" l="0" r="0" t="0"/>
            <a:stretch/>
          </p:blipFill>
          <p:spPr>
            <a:xfrm>
              <a:off x="5158266" y="1881532"/>
              <a:ext cx="1070216" cy="1070216"/>
            </a:xfrm>
            <a:prstGeom prst="rect">
              <a:avLst/>
            </a:prstGeom>
            <a:noFill/>
            <a:ln>
              <a:noFill/>
            </a:ln>
          </p:spPr>
        </p:pic>
        <p:sp>
          <p:nvSpPr>
            <p:cNvPr id="1078" name="Google Shape;1078;g2770e931a04_0_1845"/>
            <p:cNvSpPr/>
            <p:nvPr/>
          </p:nvSpPr>
          <p:spPr>
            <a:xfrm>
              <a:off x="6483255" y="1857292"/>
              <a:ext cx="672300" cy="1109400"/>
            </a:xfrm>
            <a:prstGeom prst="rightArrow">
              <a:avLst>
                <a:gd fmla="val 50000" name="adj1"/>
                <a:gd fmla="val 48522" name="adj2"/>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1079" name="Google Shape;1079;g2770e931a04_0_1845"/>
            <p:cNvSpPr txBox="1"/>
            <p:nvPr/>
          </p:nvSpPr>
          <p:spPr>
            <a:xfrm>
              <a:off x="5162165" y="1511285"/>
              <a:ext cx="1093200" cy="3702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b="0" i="0" lang="en-US" sz="1400" u="none" cap="none" strike="noStrike">
                  <a:solidFill>
                    <a:schemeClr val="dk1"/>
                  </a:solidFill>
                  <a:latin typeface="DM Sans Medium"/>
                  <a:ea typeface="DM Sans Medium"/>
                  <a:cs typeface="DM Sans Medium"/>
                  <a:sym typeface="DM Sans Medium"/>
                </a:rPr>
                <a:t>Data Source</a:t>
              </a:r>
              <a:endParaRPr b="0" i="0" sz="1600" u="none" cap="none" strike="noStrike">
                <a:solidFill>
                  <a:schemeClr val="dk1"/>
                </a:solidFill>
                <a:latin typeface="DM Sans Medium"/>
                <a:ea typeface="DM Sans Medium"/>
                <a:cs typeface="DM Sans Medium"/>
                <a:sym typeface="DM Sans Medium"/>
              </a:endParaRPr>
            </a:p>
          </p:txBody>
        </p:sp>
      </p:grpSp>
      <p:grpSp>
        <p:nvGrpSpPr>
          <p:cNvPr id="1080" name="Google Shape;1080;g2770e931a04_0_1845"/>
          <p:cNvGrpSpPr/>
          <p:nvPr/>
        </p:nvGrpSpPr>
        <p:grpSpPr>
          <a:xfrm>
            <a:off x="9191710" y="1511284"/>
            <a:ext cx="1922254" cy="1440555"/>
            <a:chOff x="9191710" y="1511284"/>
            <a:chExt cx="1922254" cy="1440555"/>
          </a:xfrm>
        </p:grpSpPr>
        <p:sp>
          <p:nvSpPr>
            <p:cNvPr id="1081" name="Google Shape;1081;g2770e931a04_0_1845"/>
            <p:cNvSpPr/>
            <p:nvPr/>
          </p:nvSpPr>
          <p:spPr>
            <a:xfrm>
              <a:off x="9191710" y="1842439"/>
              <a:ext cx="672300" cy="1109400"/>
            </a:xfrm>
            <a:prstGeom prst="rightArrow">
              <a:avLst>
                <a:gd fmla="val 50000" name="adj1"/>
                <a:gd fmla="val 48522" name="adj2"/>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pic>
          <p:nvPicPr>
            <p:cNvPr descr="Icon&#10;&#10;Description automatically generated" id="1082" name="Google Shape;1082;g2770e931a04_0_1845"/>
            <p:cNvPicPr preferRelativeResize="0"/>
            <p:nvPr/>
          </p:nvPicPr>
          <p:blipFill rotWithShape="1">
            <a:blip r:embed="rId4">
              <a:alphaModFix/>
            </a:blip>
            <a:srcRect b="0" l="0" r="0" t="0"/>
            <a:stretch/>
          </p:blipFill>
          <p:spPr>
            <a:xfrm>
              <a:off x="10020764" y="1881901"/>
              <a:ext cx="1069849" cy="1069849"/>
            </a:xfrm>
            <a:prstGeom prst="rect">
              <a:avLst/>
            </a:prstGeom>
            <a:noFill/>
            <a:ln>
              <a:noFill/>
            </a:ln>
          </p:spPr>
        </p:pic>
        <p:sp>
          <p:nvSpPr>
            <p:cNvPr id="1083" name="Google Shape;1083;g2770e931a04_0_1845"/>
            <p:cNvSpPr txBox="1"/>
            <p:nvPr/>
          </p:nvSpPr>
          <p:spPr>
            <a:xfrm>
              <a:off x="10020764" y="1511284"/>
              <a:ext cx="1093200" cy="3702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b="0" i="0" lang="en-US" sz="1400" u="none" cap="none" strike="noStrike">
                  <a:solidFill>
                    <a:schemeClr val="dk1"/>
                  </a:solidFill>
                  <a:latin typeface="DM Sans Medium"/>
                  <a:ea typeface="DM Sans Medium"/>
                  <a:cs typeface="DM Sans Medium"/>
                  <a:sym typeface="DM Sans Medium"/>
                </a:rPr>
                <a:t>Processing</a:t>
              </a:r>
              <a:endParaRPr b="0" i="0" sz="1600" u="none" cap="none" strike="noStrike">
                <a:solidFill>
                  <a:schemeClr val="dk1"/>
                </a:solidFill>
                <a:latin typeface="DM Sans Medium"/>
                <a:ea typeface="DM Sans Medium"/>
                <a:cs typeface="DM Sans Medium"/>
                <a:sym typeface="DM Sans Medium"/>
              </a:endParaRPr>
            </a:p>
          </p:txBody>
        </p:sp>
      </p:grpSp>
      <p:grpSp>
        <p:nvGrpSpPr>
          <p:cNvPr id="1084" name="Google Shape;1084;g2770e931a04_0_1845"/>
          <p:cNvGrpSpPr/>
          <p:nvPr/>
        </p:nvGrpSpPr>
        <p:grpSpPr>
          <a:xfrm>
            <a:off x="5202541" y="3945345"/>
            <a:ext cx="5955698" cy="1440555"/>
            <a:chOff x="5202541" y="3945345"/>
            <a:chExt cx="5955698" cy="1440555"/>
          </a:xfrm>
        </p:grpSpPr>
        <p:sp>
          <p:nvSpPr>
            <p:cNvPr id="1085" name="Google Shape;1085;g2770e931a04_0_1845"/>
            <p:cNvSpPr/>
            <p:nvPr/>
          </p:nvSpPr>
          <p:spPr>
            <a:xfrm>
              <a:off x="8991684" y="4913665"/>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6" name="Google Shape;1086;g2770e931a04_0_1845"/>
            <p:cNvSpPr/>
            <p:nvPr/>
          </p:nvSpPr>
          <p:spPr>
            <a:xfrm>
              <a:off x="8947758" y="4640827"/>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7" name="Google Shape;1087;g2770e931a04_0_1845"/>
            <p:cNvSpPr/>
            <p:nvPr/>
          </p:nvSpPr>
          <p:spPr>
            <a:xfrm>
              <a:off x="8661791" y="4867945"/>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8" name="Google Shape;1088;g2770e931a04_0_1845"/>
            <p:cNvSpPr/>
            <p:nvPr/>
          </p:nvSpPr>
          <p:spPr>
            <a:xfrm>
              <a:off x="8399644" y="4900359"/>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89" name="Google Shape;1089;g2770e931a04_0_1845"/>
            <p:cNvSpPr/>
            <p:nvPr/>
          </p:nvSpPr>
          <p:spPr>
            <a:xfrm>
              <a:off x="8543818" y="4640827"/>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0" name="Google Shape;1090;g2770e931a04_0_1845"/>
            <p:cNvSpPr/>
            <p:nvPr/>
          </p:nvSpPr>
          <p:spPr>
            <a:xfrm>
              <a:off x="7551470" y="4686976"/>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1" name="Google Shape;1091;g2770e931a04_0_1845"/>
            <p:cNvSpPr/>
            <p:nvPr/>
          </p:nvSpPr>
          <p:spPr>
            <a:xfrm>
              <a:off x="7193417" y="4863706"/>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2" name="Google Shape;1092;g2770e931a04_0_1845"/>
            <p:cNvSpPr/>
            <p:nvPr/>
          </p:nvSpPr>
          <p:spPr>
            <a:xfrm>
              <a:off x="7121990" y="4652007"/>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3" name="Google Shape;1093;g2770e931a04_0_1845"/>
            <p:cNvSpPr/>
            <p:nvPr/>
          </p:nvSpPr>
          <p:spPr>
            <a:xfrm>
              <a:off x="6945540" y="4883673"/>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4" name="Google Shape;1094;g2770e931a04_0_1845"/>
            <p:cNvSpPr/>
            <p:nvPr/>
          </p:nvSpPr>
          <p:spPr>
            <a:xfrm>
              <a:off x="6728026" y="4641256"/>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5" name="Google Shape;1095;g2770e931a04_0_1845"/>
            <p:cNvSpPr/>
            <p:nvPr/>
          </p:nvSpPr>
          <p:spPr>
            <a:xfrm>
              <a:off x="8265134" y="4686976"/>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6" name="Google Shape;1096;g2770e931a04_0_1845"/>
            <p:cNvSpPr/>
            <p:nvPr/>
          </p:nvSpPr>
          <p:spPr>
            <a:xfrm>
              <a:off x="7853407" y="4641256"/>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7" name="Google Shape;1097;g2770e931a04_0_1845"/>
            <p:cNvSpPr/>
            <p:nvPr/>
          </p:nvSpPr>
          <p:spPr>
            <a:xfrm>
              <a:off x="7421305" y="4887243"/>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8" name="Google Shape;1098;g2770e931a04_0_1845"/>
            <p:cNvSpPr/>
            <p:nvPr/>
          </p:nvSpPr>
          <p:spPr>
            <a:xfrm>
              <a:off x="7725292" y="4905488"/>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099" name="Google Shape;1099;g2770e931a04_0_1845"/>
            <p:cNvSpPr/>
            <p:nvPr/>
          </p:nvSpPr>
          <p:spPr>
            <a:xfrm>
              <a:off x="8089629" y="4841523"/>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0" name="Google Shape;1100;g2770e931a04_0_1845"/>
            <p:cNvSpPr/>
            <p:nvPr/>
          </p:nvSpPr>
          <p:spPr>
            <a:xfrm>
              <a:off x="8835971" y="4804981"/>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1" name="Google Shape;1101;g2770e931a04_0_1845"/>
            <p:cNvSpPr/>
            <p:nvPr/>
          </p:nvSpPr>
          <p:spPr>
            <a:xfrm>
              <a:off x="7930849" y="4939435"/>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2" name="Google Shape;1102;g2770e931a04_0_1845"/>
            <p:cNvSpPr/>
            <p:nvPr/>
          </p:nvSpPr>
          <p:spPr>
            <a:xfrm>
              <a:off x="6616867" y="4909617"/>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3" name="Google Shape;1103;g2770e931a04_0_1845"/>
            <p:cNvSpPr/>
            <p:nvPr/>
          </p:nvSpPr>
          <p:spPr>
            <a:xfrm>
              <a:off x="9272298" y="4909617"/>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4" name="Google Shape;1104;g2770e931a04_0_1845"/>
            <p:cNvSpPr/>
            <p:nvPr/>
          </p:nvSpPr>
          <p:spPr>
            <a:xfrm>
              <a:off x="9243603" y="4686976"/>
              <a:ext cx="91500" cy="91500"/>
            </a:xfrm>
            <a:prstGeom prst="rect">
              <a:avLst/>
            </a:prstGeom>
            <a:solidFill>
              <a:schemeClr val="accent2"/>
            </a:solidFill>
            <a:ln cap="flat" cmpd="sng" w="12700">
              <a:solidFill>
                <a:srgbClr val="007E5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05" name="Google Shape;1105;g2770e931a04_0_1845"/>
            <p:cNvSpPr/>
            <p:nvPr/>
          </p:nvSpPr>
          <p:spPr>
            <a:xfrm>
              <a:off x="6483255" y="4276500"/>
              <a:ext cx="3517200" cy="1109400"/>
            </a:xfrm>
            <a:prstGeom prst="rightArrow">
              <a:avLst>
                <a:gd fmla="val 50000" name="adj1"/>
                <a:gd fmla="val 48522" name="adj2"/>
              </a:avLst>
            </a:prstGeom>
            <a:no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descr="A picture containing shape&#10;&#10;Description automatically generated" id="1106" name="Google Shape;1106;g2770e931a04_0_1845"/>
            <p:cNvPicPr preferRelativeResize="0"/>
            <p:nvPr/>
          </p:nvPicPr>
          <p:blipFill rotWithShape="1">
            <a:blip r:embed="rId3">
              <a:alphaModFix/>
            </a:blip>
            <a:srcRect b="0" l="0" r="0" t="0"/>
            <a:stretch/>
          </p:blipFill>
          <p:spPr>
            <a:xfrm>
              <a:off x="5202541" y="4315593"/>
              <a:ext cx="1070216" cy="1070216"/>
            </a:xfrm>
            <a:prstGeom prst="rect">
              <a:avLst/>
            </a:prstGeom>
            <a:noFill/>
            <a:ln>
              <a:noFill/>
            </a:ln>
          </p:spPr>
        </p:pic>
        <p:pic>
          <p:nvPicPr>
            <p:cNvPr descr="Icon&#10;&#10;Description automatically generated" id="1107" name="Google Shape;1107;g2770e931a04_0_1845"/>
            <p:cNvPicPr preferRelativeResize="0"/>
            <p:nvPr/>
          </p:nvPicPr>
          <p:blipFill rotWithShape="1">
            <a:blip r:embed="rId4">
              <a:alphaModFix/>
            </a:blip>
            <a:srcRect b="0" l="0" r="0" t="0"/>
            <a:stretch/>
          </p:blipFill>
          <p:spPr>
            <a:xfrm>
              <a:off x="10065039" y="4315962"/>
              <a:ext cx="1069849" cy="1069849"/>
            </a:xfrm>
            <a:prstGeom prst="rect">
              <a:avLst/>
            </a:prstGeom>
            <a:noFill/>
            <a:ln>
              <a:noFill/>
            </a:ln>
          </p:spPr>
        </p:pic>
        <p:sp>
          <p:nvSpPr>
            <p:cNvPr id="1108" name="Google Shape;1108;g2770e931a04_0_1845"/>
            <p:cNvSpPr txBox="1"/>
            <p:nvPr/>
          </p:nvSpPr>
          <p:spPr>
            <a:xfrm>
              <a:off x="5206440" y="3945346"/>
              <a:ext cx="1093200" cy="3702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b="0" i="0" lang="en-US" sz="1400" u="none" cap="none" strike="noStrike">
                  <a:solidFill>
                    <a:schemeClr val="dk1"/>
                  </a:solidFill>
                  <a:latin typeface="DM Sans Medium"/>
                  <a:ea typeface="DM Sans Medium"/>
                  <a:cs typeface="DM Sans Medium"/>
                  <a:sym typeface="DM Sans Medium"/>
                </a:rPr>
                <a:t>Data Source</a:t>
              </a:r>
              <a:endParaRPr b="0" i="0" sz="1600" u="none" cap="none" strike="noStrike">
                <a:solidFill>
                  <a:schemeClr val="dk1"/>
                </a:solidFill>
                <a:latin typeface="DM Sans Medium"/>
                <a:ea typeface="DM Sans Medium"/>
                <a:cs typeface="DM Sans Medium"/>
                <a:sym typeface="DM Sans Medium"/>
              </a:endParaRPr>
            </a:p>
          </p:txBody>
        </p:sp>
        <p:sp>
          <p:nvSpPr>
            <p:cNvPr id="1109" name="Google Shape;1109;g2770e931a04_0_1845"/>
            <p:cNvSpPr txBox="1"/>
            <p:nvPr/>
          </p:nvSpPr>
          <p:spPr>
            <a:xfrm>
              <a:off x="10065039" y="3945345"/>
              <a:ext cx="1093200" cy="3702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b="0" i="0" lang="en-US" sz="1400" u="none" cap="none" strike="noStrike">
                  <a:solidFill>
                    <a:schemeClr val="dk1"/>
                  </a:solidFill>
                  <a:latin typeface="DM Sans Medium"/>
                  <a:ea typeface="DM Sans Medium"/>
                  <a:cs typeface="DM Sans Medium"/>
                  <a:sym typeface="DM Sans Medium"/>
                </a:rPr>
                <a:t>Processing</a:t>
              </a:r>
              <a:endParaRPr b="0" i="0" sz="1600" u="none" cap="none" strike="noStrike">
                <a:solidFill>
                  <a:schemeClr val="dk1"/>
                </a:solidFill>
                <a:latin typeface="DM Sans Medium"/>
                <a:ea typeface="DM Sans Medium"/>
                <a:cs typeface="DM Sans Medium"/>
                <a:sym typeface="DM Sans Medium"/>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g2770e931a04_0_1912"/>
          <p:cNvSpPr txBox="1"/>
          <p:nvPr/>
        </p:nvSpPr>
        <p:spPr>
          <a:xfrm>
            <a:off x="746299" y="2584725"/>
            <a:ext cx="2012400" cy="1077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a:solidFill>
                  <a:schemeClr val="dk2"/>
                </a:solidFill>
                <a:latin typeface="DM Sans"/>
                <a:ea typeface="DM Sans"/>
                <a:cs typeface="DM Sans"/>
                <a:sym typeface="DM Sans"/>
              </a:rPr>
              <a:t>Transactional records</a:t>
            </a:r>
            <a:endParaRPr b="1">
              <a:solidFill>
                <a:schemeClr val="dk2"/>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Point of sale (POS)</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Banking transactions</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Airline reservations</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Call center records</a:t>
            </a:r>
            <a:endParaRPr>
              <a:solidFill>
                <a:schemeClr val="dk1"/>
              </a:solidFill>
              <a:latin typeface="DM Sans"/>
              <a:ea typeface="DM Sans"/>
              <a:cs typeface="DM Sans"/>
              <a:sym typeface="DM Sans"/>
            </a:endParaRPr>
          </a:p>
        </p:txBody>
      </p:sp>
      <p:sp>
        <p:nvSpPr>
          <p:cNvPr id="1115" name="Google Shape;1115;g2770e931a04_0_1912"/>
          <p:cNvSpPr txBox="1"/>
          <p:nvPr/>
        </p:nvSpPr>
        <p:spPr>
          <a:xfrm>
            <a:off x="746299" y="4906750"/>
            <a:ext cx="2012400" cy="1077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a:solidFill>
                  <a:schemeClr val="dk2"/>
                </a:solidFill>
                <a:latin typeface="DM Sans"/>
                <a:ea typeface="DM Sans"/>
                <a:cs typeface="DM Sans"/>
                <a:sym typeface="DM Sans"/>
              </a:rPr>
              <a:t>Interactions</a:t>
            </a:r>
            <a:endParaRPr b="1">
              <a:solidFill>
                <a:schemeClr val="dk2"/>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Web clicks</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Social posts</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Emails</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Instant messages</a:t>
            </a:r>
            <a:endParaRPr>
              <a:solidFill>
                <a:schemeClr val="dk1"/>
              </a:solidFill>
              <a:latin typeface="DM Sans"/>
              <a:ea typeface="DM Sans"/>
              <a:cs typeface="DM Sans"/>
              <a:sym typeface="DM Sans"/>
            </a:endParaRPr>
          </a:p>
        </p:txBody>
      </p:sp>
      <p:sp>
        <p:nvSpPr>
          <p:cNvPr id="1116" name="Google Shape;1116;g2770e931a04_0_1912"/>
          <p:cNvSpPr txBox="1"/>
          <p:nvPr/>
        </p:nvSpPr>
        <p:spPr>
          <a:xfrm>
            <a:off x="3942711" y="4906750"/>
            <a:ext cx="20124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dk2"/>
                </a:solidFill>
                <a:latin typeface="DM Sans"/>
                <a:ea typeface="DM Sans"/>
                <a:cs typeface="DM Sans"/>
                <a:sym typeface="DM Sans"/>
              </a:rPr>
              <a:t>IoT events</a:t>
            </a:r>
            <a:endParaRPr b="1">
              <a:solidFill>
                <a:schemeClr val="dk2"/>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Sensors</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Geolocation</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Machine logs</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Mobile devices</a:t>
            </a:r>
            <a:endParaRPr>
              <a:solidFill>
                <a:schemeClr val="dk1"/>
              </a:solidFill>
              <a:latin typeface="DM Sans"/>
              <a:ea typeface="DM Sans"/>
              <a:cs typeface="DM Sans"/>
              <a:sym typeface="DM Sans"/>
            </a:endParaRPr>
          </a:p>
        </p:txBody>
      </p:sp>
      <p:sp>
        <p:nvSpPr>
          <p:cNvPr id="1117" name="Google Shape;1117;g2770e931a04_0_1912"/>
          <p:cNvSpPr txBox="1"/>
          <p:nvPr/>
        </p:nvSpPr>
        <p:spPr>
          <a:xfrm>
            <a:off x="3942711" y="2584725"/>
            <a:ext cx="2012400" cy="1077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US">
                <a:solidFill>
                  <a:schemeClr val="dk2"/>
                </a:solidFill>
                <a:latin typeface="DM Sans"/>
                <a:ea typeface="DM Sans"/>
                <a:cs typeface="DM Sans"/>
                <a:sym typeface="DM Sans"/>
              </a:rPr>
              <a:t>Third-party</a:t>
            </a:r>
            <a:endParaRPr b="1">
              <a:solidFill>
                <a:schemeClr val="dk2"/>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News feeds</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Weather</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Market data</a:t>
            </a:r>
            <a:endParaRPr>
              <a:solidFill>
                <a:schemeClr val="dk1"/>
              </a:solidFill>
              <a:latin typeface="DM Sans"/>
              <a:ea typeface="DM Sans"/>
              <a:cs typeface="DM Sans"/>
              <a:sym typeface="DM Sans"/>
            </a:endParaRPr>
          </a:p>
          <a:p>
            <a:pPr indent="0" lvl="0" marL="0" rtl="0" algn="ctr">
              <a:spcBef>
                <a:spcPts val="0"/>
              </a:spcBef>
              <a:spcAft>
                <a:spcPts val="0"/>
              </a:spcAft>
              <a:buNone/>
            </a:pPr>
            <a:r>
              <a:rPr lang="en-US">
                <a:solidFill>
                  <a:schemeClr val="dk1"/>
                </a:solidFill>
                <a:latin typeface="DM Sans"/>
                <a:ea typeface="DM Sans"/>
                <a:cs typeface="DM Sans"/>
                <a:sym typeface="DM Sans"/>
              </a:rPr>
              <a:t>Real-time traffic</a:t>
            </a:r>
            <a:endParaRPr>
              <a:solidFill>
                <a:schemeClr val="dk1"/>
              </a:solidFill>
              <a:latin typeface="DM Sans"/>
              <a:ea typeface="DM Sans"/>
              <a:cs typeface="DM Sans"/>
              <a:sym typeface="DM Sans"/>
            </a:endParaRPr>
          </a:p>
        </p:txBody>
      </p:sp>
      <p:pic>
        <p:nvPicPr>
          <p:cNvPr descr="A picture containing laser&#10;&#10;Description automatically generated" id="1118" name="Google Shape;1118;g2770e931a04_0_1912"/>
          <p:cNvPicPr preferRelativeResize="0"/>
          <p:nvPr/>
        </p:nvPicPr>
        <p:blipFill rotWithShape="1">
          <a:blip r:embed="rId3">
            <a:alphaModFix/>
          </a:blip>
          <a:srcRect b="0" l="0" r="0" t="13636"/>
          <a:stretch/>
        </p:blipFill>
        <p:spPr>
          <a:xfrm rot="-2699570">
            <a:off x="2505376" y="4248107"/>
            <a:ext cx="609017" cy="1169086"/>
          </a:xfrm>
          <a:prstGeom prst="rect">
            <a:avLst/>
          </a:prstGeom>
          <a:noFill/>
          <a:ln>
            <a:noFill/>
          </a:ln>
        </p:spPr>
      </p:pic>
      <p:pic>
        <p:nvPicPr>
          <p:cNvPr descr="A picture containing laser&#10;&#10;Description automatically generated" id="1119" name="Google Shape;1119;g2770e931a04_0_1912"/>
          <p:cNvPicPr preferRelativeResize="0"/>
          <p:nvPr/>
        </p:nvPicPr>
        <p:blipFill rotWithShape="1">
          <a:blip r:embed="rId3">
            <a:alphaModFix/>
          </a:blip>
          <a:srcRect b="0" l="0" r="0" t="13636"/>
          <a:stretch/>
        </p:blipFill>
        <p:spPr>
          <a:xfrm rot="2699570">
            <a:off x="2550762" y="3210332"/>
            <a:ext cx="609017" cy="1169086"/>
          </a:xfrm>
          <a:prstGeom prst="rect">
            <a:avLst/>
          </a:prstGeom>
          <a:noFill/>
          <a:ln>
            <a:noFill/>
          </a:ln>
        </p:spPr>
      </p:pic>
      <p:pic>
        <p:nvPicPr>
          <p:cNvPr descr="A picture containing laser&#10;&#10;Description automatically generated" id="1120" name="Google Shape;1120;g2770e931a04_0_1912"/>
          <p:cNvPicPr preferRelativeResize="0"/>
          <p:nvPr/>
        </p:nvPicPr>
        <p:blipFill rotWithShape="1">
          <a:blip r:embed="rId3">
            <a:alphaModFix/>
          </a:blip>
          <a:srcRect b="0" l="0" r="0" t="13636"/>
          <a:stretch/>
        </p:blipFill>
        <p:spPr>
          <a:xfrm rot="8100430">
            <a:off x="3561577" y="3184082"/>
            <a:ext cx="609017" cy="1169086"/>
          </a:xfrm>
          <a:prstGeom prst="rect">
            <a:avLst/>
          </a:prstGeom>
          <a:noFill/>
          <a:ln>
            <a:noFill/>
          </a:ln>
        </p:spPr>
      </p:pic>
      <p:pic>
        <p:nvPicPr>
          <p:cNvPr descr="A picture containing laser&#10;&#10;Description automatically generated" id="1121" name="Google Shape;1121;g2770e931a04_0_1912"/>
          <p:cNvPicPr preferRelativeResize="0"/>
          <p:nvPr/>
        </p:nvPicPr>
        <p:blipFill rotWithShape="1">
          <a:blip r:embed="rId3">
            <a:alphaModFix/>
          </a:blip>
          <a:srcRect b="0" l="0" r="0" t="13636"/>
          <a:stretch/>
        </p:blipFill>
        <p:spPr>
          <a:xfrm rot="-8100430">
            <a:off x="3603751" y="4292507"/>
            <a:ext cx="609017" cy="1169086"/>
          </a:xfrm>
          <a:prstGeom prst="rect">
            <a:avLst/>
          </a:prstGeom>
          <a:noFill/>
          <a:ln>
            <a:noFill/>
          </a:ln>
        </p:spPr>
      </p:pic>
      <p:pic>
        <p:nvPicPr>
          <p:cNvPr id="1122" name="Google Shape;1122;g2770e931a04_0_1912"/>
          <p:cNvPicPr preferRelativeResize="0"/>
          <p:nvPr/>
        </p:nvPicPr>
        <p:blipFill rotWithShape="1">
          <a:blip r:embed="rId4">
            <a:alphaModFix/>
          </a:blip>
          <a:srcRect b="0" l="0" r="0" t="0"/>
          <a:stretch/>
        </p:blipFill>
        <p:spPr>
          <a:xfrm>
            <a:off x="3016673" y="3966651"/>
            <a:ext cx="667800" cy="667800"/>
          </a:xfrm>
          <a:prstGeom prst="rect">
            <a:avLst/>
          </a:prstGeom>
          <a:noFill/>
          <a:ln>
            <a:noFill/>
          </a:ln>
        </p:spPr>
      </p:pic>
      <p:pic>
        <p:nvPicPr>
          <p:cNvPr id="1123" name="Google Shape;1123;g2770e931a04_0_1912"/>
          <p:cNvPicPr preferRelativeResize="0"/>
          <p:nvPr/>
        </p:nvPicPr>
        <p:blipFill rotWithShape="1">
          <a:blip r:embed="rId5">
            <a:alphaModFix/>
          </a:blip>
          <a:srcRect b="0" l="0" r="0" t="0"/>
          <a:stretch/>
        </p:blipFill>
        <p:spPr>
          <a:xfrm>
            <a:off x="6842368" y="2595664"/>
            <a:ext cx="570631" cy="570630"/>
          </a:xfrm>
          <a:prstGeom prst="rect">
            <a:avLst/>
          </a:prstGeom>
          <a:noFill/>
          <a:ln>
            <a:noFill/>
          </a:ln>
        </p:spPr>
      </p:pic>
      <p:pic>
        <p:nvPicPr>
          <p:cNvPr id="1124" name="Google Shape;1124;g2770e931a04_0_1912"/>
          <p:cNvPicPr preferRelativeResize="0"/>
          <p:nvPr/>
        </p:nvPicPr>
        <p:blipFill rotWithShape="1">
          <a:blip r:embed="rId6">
            <a:alphaModFix/>
          </a:blip>
          <a:srcRect b="0" l="0" r="0" t="0"/>
          <a:stretch/>
        </p:blipFill>
        <p:spPr>
          <a:xfrm>
            <a:off x="10267906" y="2594778"/>
            <a:ext cx="571519" cy="571516"/>
          </a:xfrm>
          <a:prstGeom prst="rect">
            <a:avLst/>
          </a:prstGeom>
          <a:noFill/>
          <a:ln>
            <a:noFill/>
          </a:ln>
        </p:spPr>
      </p:pic>
      <p:pic>
        <p:nvPicPr>
          <p:cNvPr id="1125" name="Google Shape;1125;g2770e931a04_0_1912"/>
          <p:cNvPicPr preferRelativeResize="0"/>
          <p:nvPr/>
        </p:nvPicPr>
        <p:blipFill rotWithShape="1">
          <a:blip r:embed="rId7">
            <a:alphaModFix/>
          </a:blip>
          <a:srcRect b="0" l="0" r="0" t="0"/>
          <a:stretch/>
        </p:blipFill>
        <p:spPr>
          <a:xfrm>
            <a:off x="9414182" y="5178607"/>
            <a:ext cx="565977" cy="565977"/>
          </a:xfrm>
          <a:prstGeom prst="rect">
            <a:avLst/>
          </a:prstGeom>
          <a:noFill/>
          <a:ln>
            <a:noFill/>
          </a:ln>
        </p:spPr>
      </p:pic>
      <p:pic>
        <p:nvPicPr>
          <p:cNvPr id="1126" name="Google Shape;1126;g2770e931a04_0_1912"/>
          <p:cNvPicPr preferRelativeResize="0"/>
          <p:nvPr/>
        </p:nvPicPr>
        <p:blipFill rotWithShape="1">
          <a:blip r:embed="rId8">
            <a:alphaModFix/>
          </a:blip>
          <a:srcRect b="0" l="0" r="0" t="0"/>
          <a:stretch/>
        </p:blipFill>
        <p:spPr>
          <a:xfrm>
            <a:off x="8543055" y="2599691"/>
            <a:ext cx="566608" cy="566603"/>
          </a:xfrm>
          <a:prstGeom prst="rect">
            <a:avLst/>
          </a:prstGeom>
          <a:noFill/>
          <a:ln>
            <a:noFill/>
          </a:ln>
        </p:spPr>
      </p:pic>
      <p:pic>
        <p:nvPicPr>
          <p:cNvPr id="1127" name="Google Shape;1127;g2770e931a04_0_1912"/>
          <p:cNvPicPr preferRelativeResize="0"/>
          <p:nvPr/>
        </p:nvPicPr>
        <p:blipFill rotWithShape="1">
          <a:blip r:embed="rId9">
            <a:alphaModFix/>
          </a:blip>
          <a:srcRect b="0" l="0" r="0" t="0"/>
          <a:stretch/>
        </p:blipFill>
        <p:spPr>
          <a:xfrm>
            <a:off x="6843342" y="3894903"/>
            <a:ext cx="568683" cy="568683"/>
          </a:xfrm>
          <a:prstGeom prst="rect">
            <a:avLst/>
          </a:prstGeom>
          <a:noFill/>
          <a:ln>
            <a:noFill/>
          </a:ln>
        </p:spPr>
      </p:pic>
      <p:pic>
        <p:nvPicPr>
          <p:cNvPr id="1128" name="Google Shape;1128;g2770e931a04_0_1912"/>
          <p:cNvPicPr preferRelativeResize="0"/>
          <p:nvPr/>
        </p:nvPicPr>
        <p:blipFill rotWithShape="1">
          <a:blip r:embed="rId10">
            <a:alphaModFix/>
          </a:blip>
          <a:srcRect b="0" l="0" r="0" t="0"/>
          <a:stretch/>
        </p:blipFill>
        <p:spPr>
          <a:xfrm>
            <a:off x="8538421" y="3894903"/>
            <a:ext cx="575873" cy="575873"/>
          </a:xfrm>
          <a:prstGeom prst="rect">
            <a:avLst/>
          </a:prstGeom>
          <a:noFill/>
          <a:ln>
            <a:noFill/>
          </a:ln>
        </p:spPr>
      </p:pic>
      <p:pic>
        <p:nvPicPr>
          <p:cNvPr id="1129" name="Google Shape;1129;g2770e931a04_0_1912"/>
          <p:cNvPicPr preferRelativeResize="0"/>
          <p:nvPr/>
        </p:nvPicPr>
        <p:blipFill rotWithShape="1">
          <a:blip r:embed="rId11">
            <a:alphaModFix/>
          </a:blip>
          <a:srcRect b="0" l="0" r="0" t="0"/>
          <a:stretch/>
        </p:blipFill>
        <p:spPr>
          <a:xfrm>
            <a:off x="7699836" y="5195850"/>
            <a:ext cx="568686" cy="568684"/>
          </a:xfrm>
          <a:prstGeom prst="rect">
            <a:avLst/>
          </a:prstGeom>
          <a:noFill/>
          <a:ln>
            <a:noFill/>
          </a:ln>
        </p:spPr>
      </p:pic>
      <p:sp>
        <p:nvSpPr>
          <p:cNvPr id="1130" name="Google Shape;1130;g2770e931a04_0_1912"/>
          <p:cNvSpPr txBox="1"/>
          <p:nvPr/>
        </p:nvSpPr>
        <p:spPr>
          <a:xfrm>
            <a:off x="6413729" y="3233029"/>
            <a:ext cx="1428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lang="en-US" sz="1200">
                <a:solidFill>
                  <a:schemeClr val="dk2"/>
                </a:solidFill>
                <a:latin typeface="DM Sans Medium"/>
                <a:ea typeface="DM Sans Medium"/>
                <a:cs typeface="DM Sans Medium"/>
                <a:sym typeface="DM Sans Medium"/>
              </a:rPr>
              <a:t>Fraud</a:t>
            </a:r>
            <a:br>
              <a:rPr lang="en-US" sz="1200">
                <a:solidFill>
                  <a:schemeClr val="dk2"/>
                </a:solidFill>
                <a:latin typeface="DM Sans Medium"/>
                <a:ea typeface="DM Sans Medium"/>
                <a:cs typeface="DM Sans Medium"/>
                <a:sym typeface="DM Sans Medium"/>
              </a:rPr>
            </a:br>
            <a:r>
              <a:rPr lang="en-US" sz="1200">
                <a:solidFill>
                  <a:schemeClr val="dk2"/>
                </a:solidFill>
                <a:latin typeface="DM Sans Medium"/>
                <a:ea typeface="DM Sans Medium"/>
                <a:cs typeface="DM Sans Medium"/>
                <a:sym typeface="DM Sans Medium"/>
              </a:rPr>
              <a:t>detection</a:t>
            </a:r>
            <a:endParaRPr i="0" sz="1200" u="none" cap="none" strike="noStrike">
              <a:solidFill>
                <a:schemeClr val="dk2"/>
              </a:solidFill>
              <a:latin typeface="DM Sans Medium"/>
              <a:ea typeface="DM Sans Medium"/>
              <a:cs typeface="DM Sans Medium"/>
              <a:sym typeface="DM Sans Medium"/>
            </a:endParaRPr>
          </a:p>
        </p:txBody>
      </p:sp>
      <p:sp>
        <p:nvSpPr>
          <p:cNvPr id="1131" name="Google Shape;1131;g2770e931a04_0_1912"/>
          <p:cNvSpPr txBox="1"/>
          <p:nvPr/>
        </p:nvSpPr>
        <p:spPr>
          <a:xfrm>
            <a:off x="8112404" y="3233029"/>
            <a:ext cx="14280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lang="en-US" sz="1200">
                <a:solidFill>
                  <a:schemeClr val="dk2"/>
                </a:solidFill>
                <a:latin typeface="DM Sans Medium"/>
                <a:ea typeface="DM Sans Medium"/>
                <a:cs typeface="DM Sans Medium"/>
                <a:sym typeface="DM Sans Medium"/>
              </a:rPr>
              <a:t>Personalized offer</a:t>
            </a:r>
            <a:endParaRPr i="0" sz="1200" u="none" cap="none" strike="noStrike">
              <a:solidFill>
                <a:schemeClr val="dk2"/>
              </a:solidFill>
              <a:latin typeface="DM Sans Medium"/>
              <a:ea typeface="DM Sans Medium"/>
              <a:cs typeface="DM Sans Medium"/>
              <a:sym typeface="DM Sans Medium"/>
            </a:endParaRPr>
          </a:p>
        </p:txBody>
      </p:sp>
      <p:sp>
        <p:nvSpPr>
          <p:cNvPr id="1132" name="Google Shape;1132;g2770e931a04_0_1912"/>
          <p:cNvSpPr txBox="1"/>
          <p:nvPr/>
        </p:nvSpPr>
        <p:spPr>
          <a:xfrm>
            <a:off x="9973395" y="3233029"/>
            <a:ext cx="1160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lang="en-US" sz="1200">
                <a:solidFill>
                  <a:schemeClr val="dk2"/>
                </a:solidFill>
                <a:latin typeface="DM Sans Medium"/>
                <a:ea typeface="DM Sans Medium"/>
                <a:cs typeface="DM Sans Medium"/>
                <a:sym typeface="DM Sans Medium"/>
              </a:rPr>
              <a:t>Vaccine distribution</a:t>
            </a:r>
            <a:endParaRPr i="0" sz="1200" u="none" cap="none" strike="noStrike">
              <a:solidFill>
                <a:schemeClr val="dk2"/>
              </a:solidFill>
              <a:latin typeface="DM Sans Medium"/>
              <a:ea typeface="DM Sans Medium"/>
              <a:cs typeface="DM Sans Medium"/>
              <a:sym typeface="DM Sans Medium"/>
            </a:endParaRPr>
          </a:p>
        </p:txBody>
      </p:sp>
      <p:sp>
        <p:nvSpPr>
          <p:cNvPr id="1133" name="Google Shape;1133;g2770e931a04_0_1912"/>
          <p:cNvSpPr txBox="1"/>
          <p:nvPr/>
        </p:nvSpPr>
        <p:spPr>
          <a:xfrm>
            <a:off x="7238567" y="5755025"/>
            <a:ext cx="1491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lang="en-US" sz="1200">
                <a:solidFill>
                  <a:schemeClr val="dk2"/>
                </a:solidFill>
                <a:latin typeface="DM Sans Medium"/>
                <a:ea typeface="DM Sans Medium"/>
                <a:cs typeface="DM Sans Medium"/>
                <a:sym typeface="DM Sans Medium"/>
              </a:rPr>
              <a:t>Predictive</a:t>
            </a:r>
            <a:br>
              <a:rPr lang="en-US" sz="1200">
                <a:solidFill>
                  <a:schemeClr val="dk2"/>
                </a:solidFill>
                <a:latin typeface="DM Sans Medium"/>
                <a:ea typeface="DM Sans Medium"/>
                <a:cs typeface="DM Sans Medium"/>
                <a:sym typeface="DM Sans Medium"/>
              </a:rPr>
            </a:br>
            <a:r>
              <a:rPr lang="en-US" sz="1200">
                <a:solidFill>
                  <a:schemeClr val="dk2"/>
                </a:solidFill>
                <a:latin typeface="DM Sans Medium"/>
                <a:ea typeface="DM Sans Medium"/>
                <a:cs typeface="DM Sans Medium"/>
                <a:sym typeface="DM Sans Medium"/>
              </a:rPr>
              <a:t>maintenance</a:t>
            </a:r>
            <a:endParaRPr i="0" sz="1200" u="none" cap="none" strike="noStrike">
              <a:solidFill>
                <a:schemeClr val="dk2"/>
              </a:solidFill>
              <a:latin typeface="DM Sans Medium"/>
              <a:ea typeface="DM Sans Medium"/>
              <a:cs typeface="DM Sans Medium"/>
              <a:sym typeface="DM Sans Medium"/>
            </a:endParaRPr>
          </a:p>
        </p:txBody>
      </p:sp>
      <p:sp>
        <p:nvSpPr>
          <p:cNvPr id="1134" name="Google Shape;1134;g2770e931a04_0_1912"/>
          <p:cNvSpPr txBox="1"/>
          <p:nvPr/>
        </p:nvSpPr>
        <p:spPr>
          <a:xfrm>
            <a:off x="6664142" y="4494027"/>
            <a:ext cx="9273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lang="en-US" sz="1200">
                <a:solidFill>
                  <a:schemeClr val="dk2"/>
                </a:solidFill>
                <a:latin typeface="DM Sans Medium"/>
                <a:ea typeface="DM Sans Medium"/>
                <a:cs typeface="DM Sans Medium"/>
                <a:sym typeface="DM Sans Medium"/>
              </a:rPr>
              <a:t>Smart pricing</a:t>
            </a:r>
            <a:endParaRPr i="0" sz="1200" u="none" cap="none" strike="noStrike">
              <a:solidFill>
                <a:schemeClr val="dk2"/>
              </a:solidFill>
              <a:latin typeface="DM Sans Medium"/>
              <a:ea typeface="DM Sans Medium"/>
              <a:cs typeface="DM Sans Medium"/>
              <a:sym typeface="DM Sans Medium"/>
            </a:endParaRPr>
          </a:p>
        </p:txBody>
      </p:sp>
      <p:sp>
        <p:nvSpPr>
          <p:cNvPr id="1135" name="Google Shape;1135;g2770e931a04_0_1912"/>
          <p:cNvSpPr txBox="1"/>
          <p:nvPr/>
        </p:nvSpPr>
        <p:spPr>
          <a:xfrm>
            <a:off x="8197626" y="4494027"/>
            <a:ext cx="12576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lang="en-US" sz="1200">
                <a:solidFill>
                  <a:schemeClr val="dk2"/>
                </a:solidFill>
                <a:latin typeface="DM Sans Medium"/>
                <a:ea typeface="DM Sans Medium"/>
                <a:cs typeface="DM Sans Medium"/>
                <a:sym typeface="DM Sans Medium"/>
              </a:rPr>
              <a:t>In-game analytics</a:t>
            </a:r>
            <a:endParaRPr i="0" sz="1200" u="none" cap="none" strike="noStrike">
              <a:solidFill>
                <a:schemeClr val="dk2"/>
              </a:solidFill>
              <a:latin typeface="DM Sans Medium"/>
              <a:ea typeface="DM Sans Medium"/>
              <a:cs typeface="DM Sans Medium"/>
              <a:sym typeface="DM Sans Medium"/>
            </a:endParaRPr>
          </a:p>
        </p:txBody>
      </p:sp>
      <p:sp>
        <p:nvSpPr>
          <p:cNvPr id="1136" name="Google Shape;1136;g2770e931a04_0_1912"/>
          <p:cNvSpPr txBox="1"/>
          <p:nvPr/>
        </p:nvSpPr>
        <p:spPr>
          <a:xfrm>
            <a:off x="9677371" y="4494027"/>
            <a:ext cx="17529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lang="en-US" sz="1200">
                <a:solidFill>
                  <a:schemeClr val="dk2"/>
                </a:solidFill>
                <a:latin typeface="DM Sans Medium"/>
                <a:ea typeface="DM Sans Medium"/>
                <a:cs typeface="DM Sans Medium"/>
                <a:sym typeface="DM Sans Medium"/>
              </a:rPr>
              <a:t>Connected cars</a:t>
            </a:r>
            <a:endParaRPr sz="1200">
              <a:solidFill>
                <a:schemeClr val="dk2"/>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500"/>
              <a:buFont typeface="Arial"/>
              <a:buNone/>
            </a:pPr>
            <a:r>
              <a:rPr lang="en-US" sz="1200">
                <a:solidFill>
                  <a:schemeClr val="dk2"/>
                </a:solidFill>
                <a:latin typeface="DM Sans Medium"/>
                <a:ea typeface="DM Sans Medium"/>
                <a:cs typeface="DM Sans Medium"/>
                <a:sym typeface="DM Sans Medium"/>
              </a:rPr>
              <a:t>and smart devices</a:t>
            </a:r>
            <a:endParaRPr i="0" sz="1200" u="none" cap="none" strike="noStrike">
              <a:solidFill>
                <a:schemeClr val="dk2"/>
              </a:solidFill>
              <a:latin typeface="DM Sans Medium"/>
              <a:ea typeface="DM Sans Medium"/>
              <a:cs typeface="DM Sans Medium"/>
              <a:sym typeface="DM Sans Medium"/>
            </a:endParaRPr>
          </a:p>
        </p:txBody>
      </p:sp>
      <p:sp>
        <p:nvSpPr>
          <p:cNvPr id="1137" name="Google Shape;1137;g2770e931a04_0_1912"/>
          <p:cNvSpPr txBox="1"/>
          <p:nvPr/>
        </p:nvSpPr>
        <p:spPr>
          <a:xfrm>
            <a:off x="8895287" y="5755025"/>
            <a:ext cx="16038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lang="en-US" sz="1200">
                <a:solidFill>
                  <a:schemeClr val="dk2"/>
                </a:solidFill>
                <a:latin typeface="DM Sans Medium"/>
                <a:ea typeface="DM Sans Medium"/>
                <a:cs typeface="DM Sans Medium"/>
                <a:sym typeface="DM Sans Medium"/>
              </a:rPr>
              <a:t>Content</a:t>
            </a:r>
            <a:br>
              <a:rPr lang="en-US" sz="1200">
                <a:solidFill>
                  <a:schemeClr val="dk2"/>
                </a:solidFill>
                <a:latin typeface="DM Sans Medium"/>
                <a:ea typeface="DM Sans Medium"/>
                <a:cs typeface="DM Sans Medium"/>
                <a:sym typeface="DM Sans Medium"/>
              </a:rPr>
            </a:br>
            <a:r>
              <a:rPr lang="en-US" sz="1200">
                <a:solidFill>
                  <a:schemeClr val="dk2"/>
                </a:solidFill>
                <a:latin typeface="DM Sans Medium"/>
                <a:ea typeface="DM Sans Medium"/>
                <a:cs typeface="DM Sans Medium"/>
                <a:sym typeface="DM Sans Medium"/>
              </a:rPr>
              <a:t>recommendations</a:t>
            </a:r>
            <a:endParaRPr i="0" sz="1200" u="none" cap="none" strike="noStrike">
              <a:solidFill>
                <a:schemeClr val="dk2"/>
              </a:solidFill>
              <a:latin typeface="DM Sans Medium"/>
              <a:ea typeface="DM Sans Medium"/>
              <a:cs typeface="DM Sans Medium"/>
              <a:sym typeface="DM Sans Medium"/>
            </a:endParaRPr>
          </a:p>
        </p:txBody>
      </p:sp>
      <p:pic>
        <p:nvPicPr>
          <p:cNvPr id="1138" name="Google Shape;1138;g2770e931a04_0_1912"/>
          <p:cNvPicPr preferRelativeResize="0"/>
          <p:nvPr/>
        </p:nvPicPr>
        <p:blipFill rotWithShape="1">
          <a:blip r:embed="rId12">
            <a:alphaModFix/>
          </a:blip>
          <a:srcRect b="0" l="0" r="0" t="0"/>
          <a:stretch/>
        </p:blipFill>
        <p:spPr>
          <a:xfrm>
            <a:off x="10288631" y="3894903"/>
            <a:ext cx="530081" cy="530081"/>
          </a:xfrm>
          <a:prstGeom prst="rect">
            <a:avLst/>
          </a:prstGeom>
          <a:noFill/>
          <a:ln>
            <a:noFill/>
          </a:ln>
        </p:spPr>
      </p:pic>
      <p:sp>
        <p:nvSpPr>
          <p:cNvPr id="1139" name="Google Shape;1139;g2770e931a04_0_1912"/>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New opportunities from real-time data</a:t>
            </a:r>
            <a:endParaRPr/>
          </a:p>
        </p:txBody>
      </p:sp>
      <p:sp>
        <p:nvSpPr>
          <p:cNvPr id="1140" name="Google Shape;1140;g2770e931a04_0_1912"/>
          <p:cNvSpPr txBox="1"/>
          <p:nvPr/>
        </p:nvSpPr>
        <p:spPr>
          <a:xfrm>
            <a:off x="764991" y="1744450"/>
            <a:ext cx="5175600" cy="615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2000">
                <a:solidFill>
                  <a:schemeClr val="accent1"/>
                </a:solidFill>
                <a:latin typeface="DM Sans Medium"/>
                <a:ea typeface="DM Sans Medium"/>
                <a:cs typeface="DM Sans Medium"/>
                <a:sym typeface="DM Sans Medium"/>
              </a:rPr>
              <a:t>Every organization generates vast amounts of real-time data</a:t>
            </a:r>
            <a:endParaRPr sz="2000">
              <a:solidFill>
                <a:schemeClr val="accent1"/>
              </a:solidFill>
              <a:latin typeface="DM Sans Medium"/>
              <a:ea typeface="DM Sans Medium"/>
              <a:cs typeface="DM Sans Medium"/>
              <a:sym typeface="DM Sans Medium"/>
            </a:endParaRPr>
          </a:p>
        </p:txBody>
      </p:sp>
      <p:sp>
        <p:nvSpPr>
          <p:cNvPr id="1141" name="Google Shape;1141;g2770e931a04_0_1912"/>
          <p:cNvSpPr txBox="1"/>
          <p:nvPr/>
        </p:nvSpPr>
        <p:spPr>
          <a:xfrm>
            <a:off x="6225983" y="1744450"/>
            <a:ext cx="5201100" cy="615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2000">
                <a:solidFill>
                  <a:schemeClr val="accent1"/>
                </a:solidFill>
                <a:latin typeface="DM Sans Medium"/>
                <a:ea typeface="DM Sans Medium"/>
                <a:cs typeface="DM Sans Medium"/>
                <a:sym typeface="DM Sans Medium"/>
              </a:rPr>
              <a:t>Creating opportunities for new kinds of real-time applications</a:t>
            </a:r>
            <a:endParaRPr sz="2000">
              <a:solidFill>
                <a:schemeClr val="accent1"/>
              </a:solidFill>
              <a:latin typeface="DM Sans Medium"/>
              <a:ea typeface="DM Sans Medium"/>
              <a:cs typeface="DM Sans Medium"/>
              <a:sym typeface="DM Sans Medium"/>
            </a:endParaRPr>
          </a:p>
        </p:txBody>
      </p:sp>
      <p:cxnSp>
        <p:nvCxnSpPr>
          <p:cNvPr id="1142" name="Google Shape;1142;g2770e931a04_0_1912"/>
          <p:cNvCxnSpPr/>
          <p:nvPr/>
        </p:nvCxnSpPr>
        <p:spPr>
          <a:xfrm>
            <a:off x="6096000" y="1892033"/>
            <a:ext cx="0" cy="4425900"/>
          </a:xfrm>
          <a:prstGeom prst="straightConnector1">
            <a:avLst/>
          </a:prstGeom>
          <a:noFill/>
          <a:ln cap="flat" cmpd="sng" w="9525">
            <a:solidFill>
              <a:srgbClr val="EF6450"/>
            </a:solidFill>
            <a:prstDash val="solid"/>
            <a:miter lim="800000"/>
            <a:headEnd len="med" w="med" type="oval"/>
            <a:tailEnd len="med" w="med" type="oval"/>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g2770e931a04_0_1944"/>
          <p:cNvSpPr txBox="1"/>
          <p:nvPr>
            <p:ph idx="7" type="subTitle"/>
          </p:nvPr>
        </p:nvSpPr>
        <p:spPr>
          <a:xfrm>
            <a:off x="8182000" y="3126636"/>
            <a:ext cx="32004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extLst>
                  <a:ext uri="http://customooxmlschemas.google.com/">
                    <go:slidesCustomData xmlns:go="http://customooxmlschemas.google.com/" textRoundtripDataId="7"/>
                  </a:ext>
                </a:extLst>
              </a:rPr>
              <a:t>Real-time and historical </a:t>
            </a:r>
            <a:r>
              <a:rPr lang="en-US"/>
              <a:t>data in separate systems</a:t>
            </a:r>
            <a:endParaRPr sz="2000">
              <a:solidFill>
                <a:schemeClr val="dk2"/>
              </a:solidFill>
            </a:endParaRPr>
          </a:p>
        </p:txBody>
      </p:sp>
      <p:pic>
        <p:nvPicPr>
          <p:cNvPr id="1148" name="Google Shape;1148;g2770e931a04_0_1944"/>
          <p:cNvPicPr preferRelativeResize="0"/>
          <p:nvPr/>
        </p:nvPicPr>
        <p:blipFill rotWithShape="1">
          <a:blip r:embed="rId3">
            <a:alphaModFix/>
          </a:blip>
          <a:srcRect b="0" l="0" r="0" t="0"/>
          <a:stretch/>
        </p:blipFill>
        <p:spPr>
          <a:xfrm>
            <a:off x="785196" y="2068401"/>
            <a:ext cx="914391" cy="914391"/>
          </a:xfrm>
          <a:prstGeom prst="rect">
            <a:avLst/>
          </a:prstGeom>
          <a:noFill/>
          <a:ln>
            <a:noFill/>
          </a:ln>
        </p:spPr>
      </p:pic>
      <p:pic>
        <p:nvPicPr>
          <p:cNvPr id="1149" name="Google Shape;1149;g2770e931a04_0_1944"/>
          <p:cNvPicPr preferRelativeResize="0"/>
          <p:nvPr/>
        </p:nvPicPr>
        <p:blipFill rotWithShape="1">
          <a:blip r:embed="rId4">
            <a:alphaModFix/>
          </a:blip>
          <a:srcRect b="0" l="0" r="0" t="0"/>
          <a:stretch/>
        </p:blipFill>
        <p:spPr>
          <a:xfrm>
            <a:off x="4483601" y="2068401"/>
            <a:ext cx="914391" cy="914391"/>
          </a:xfrm>
          <a:prstGeom prst="rect">
            <a:avLst/>
          </a:prstGeom>
          <a:noFill/>
          <a:ln>
            <a:noFill/>
          </a:ln>
        </p:spPr>
      </p:pic>
      <p:pic>
        <p:nvPicPr>
          <p:cNvPr id="1150" name="Google Shape;1150;g2770e931a04_0_1944"/>
          <p:cNvPicPr preferRelativeResize="0"/>
          <p:nvPr/>
        </p:nvPicPr>
        <p:blipFill rotWithShape="1">
          <a:blip r:embed="rId5">
            <a:alphaModFix/>
          </a:blip>
          <a:srcRect b="0" l="0" r="0" t="0"/>
          <a:stretch/>
        </p:blipFill>
        <p:spPr>
          <a:xfrm>
            <a:off x="8181999" y="2068401"/>
            <a:ext cx="914391" cy="914391"/>
          </a:xfrm>
          <a:prstGeom prst="rect">
            <a:avLst/>
          </a:prstGeom>
          <a:noFill/>
          <a:ln>
            <a:noFill/>
          </a:ln>
        </p:spPr>
      </p:pic>
      <p:sp>
        <p:nvSpPr>
          <p:cNvPr id="1151" name="Google Shape;1151;g2770e931a04_0_1944"/>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800"/>
              <a:t>Data streaming is hard for most organizations</a:t>
            </a:r>
            <a:endParaRPr sz="3800"/>
          </a:p>
        </p:txBody>
      </p:sp>
      <p:sp>
        <p:nvSpPr>
          <p:cNvPr id="1152" name="Google Shape;1152;g2770e931a04_0_1944"/>
          <p:cNvSpPr txBox="1"/>
          <p:nvPr>
            <p:ph idx="1" type="body"/>
          </p:nvPr>
        </p:nvSpPr>
        <p:spPr>
          <a:xfrm>
            <a:off x="762000" y="3986900"/>
            <a:ext cx="3225000" cy="812700"/>
          </a:xfrm>
          <a:prstGeom prst="rect">
            <a:avLst/>
          </a:prstGeom>
        </p:spPr>
        <p:txBody>
          <a:bodyPr anchorCtr="0" anchor="t" bIns="0" lIns="0" spcFirstLastPara="1" rIns="0" wrap="square" tIns="0">
            <a:spAutoFit/>
          </a:bodyPr>
          <a:lstStyle/>
          <a:p>
            <a:pPr indent="0" lvl="0" marL="0" rtl="0" algn="l">
              <a:spcBef>
                <a:spcPts val="1100"/>
              </a:spcBef>
              <a:spcAft>
                <a:spcPts val="600"/>
              </a:spcAft>
              <a:buNone/>
            </a:pPr>
            <a:r>
              <a:rPr lang="en-US"/>
              <a:t>Difficult to enable existing data teams with the languages and tools they already know</a:t>
            </a:r>
            <a:endParaRPr/>
          </a:p>
        </p:txBody>
      </p:sp>
      <p:sp>
        <p:nvSpPr>
          <p:cNvPr id="1153" name="Google Shape;1153;g2770e931a04_0_1944"/>
          <p:cNvSpPr txBox="1"/>
          <p:nvPr>
            <p:ph idx="3" type="body"/>
          </p:nvPr>
        </p:nvSpPr>
        <p:spPr>
          <a:xfrm>
            <a:off x="4483600" y="3986900"/>
            <a:ext cx="3225000" cy="1095900"/>
          </a:xfrm>
          <a:prstGeom prst="rect">
            <a:avLst/>
          </a:prstGeom>
        </p:spPr>
        <p:txBody>
          <a:bodyPr anchorCtr="0" anchor="t" bIns="0" lIns="0" spcFirstLastPara="1" rIns="0" wrap="square" tIns="0">
            <a:spAutoFit/>
          </a:bodyPr>
          <a:lstStyle/>
          <a:p>
            <a:pPr indent="0" lvl="0" marL="0" rtl="0" algn="l">
              <a:spcBef>
                <a:spcPts val="1100"/>
              </a:spcBef>
              <a:spcAft>
                <a:spcPts val="600"/>
              </a:spcAft>
              <a:buNone/>
            </a:pPr>
            <a:r>
              <a:rPr lang="en-US"/>
              <a:t>Difficult to deploy and maintain streaming data pipelines that run reliably in your production environment</a:t>
            </a:r>
            <a:endParaRPr/>
          </a:p>
        </p:txBody>
      </p:sp>
      <p:sp>
        <p:nvSpPr>
          <p:cNvPr id="1154" name="Google Shape;1154;g2770e931a04_0_1944"/>
          <p:cNvSpPr txBox="1"/>
          <p:nvPr>
            <p:ph idx="4" type="subTitle"/>
          </p:nvPr>
        </p:nvSpPr>
        <p:spPr>
          <a:xfrm>
            <a:off x="786267" y="3126633"/>
            <a:ext cx="3200400" cy="754200"/>
          </a:xfrm>
          <a:prstGeom prst="rect">
            <a:avLst/>
          </a:prstGeom>
        </p:spPr>
        <p:txBody>
          <a:bodyPr anchorCtr="0" anchor="t" bIns="45700" lIns="91425" spcFirstLastPara="1" rIns="91425" wrap="square" tIns="45700">
            <a:spAutoFit/>
          </a:bodyPr>
          <a:lstStyle/>
          <a:p>
            <a:pPr indent="0" lvl="0" marL="0" rtl="0" algn="l">
              <a:spcBef>
                <a:spcPts val="0"/>
              </a:spcBef>
              <a:spcAft>
                <a:spcPts val="600"/>
              </a:spcAft>
              <a:buNone/>
            </a:pPr>
            <a:r>
              <a:rPr lang="en-US"/>
              <a:t>New APIs and languages to learn</a:t>
            </a:r>
            <a:endParaRPr/>
          </a:p>
        </p:txBody>
      </p:sp>
      <p:sp>
        <p:nvSpPr>
          <p:cNvPr id="1155" name="Google Shape;1155;g2770e931a04_0_1944"/>
          <p:cNvSpPr txBox="1"/>
          <p:nvPr>
            <p:ph idx="5" type="subTitle"/>
          </p:nvPr>
        </p:nvSpPr>
        <p:spPr>
          <a:xfrm>
            <a:off x="4495800" y="3126633"/>
            <a:ext cx="32004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Complex operational tooling to build</a:t>
            </a:r>
            <a:endParaRPr/>
          </a:p>
        </p:txBody>
      </p:sp>
      <p:sp>
        <p:nvSpPr>
          <p:cNvPr id="1156" name="Google Shape;1156;g2770e931a04_0_1944"/>
          <p:cNvSpPr txBox="1"/>
          <p:nvPr>
            <p:ph idx="6" type="body"/>
          </p:nvPr>
        </p:nvSpPr>
        <p:spPr>
          <a:xfrm>
            <a:off x="8169800" y="3986900"/>
            <a:ext cx="3225000" cy="812700"/>
          </a:xfrm>
          <a:prstGeom prst="rect">
            <a:avLst/>
          </a:prstGeom>
        </p:spPr>
        <p:txBody>
          <a:bodyPr anchorCtr="0" anchor="t" bIns="0" lIns="0" spcFirstLastPara="1" rIns="0" wrap="square" tIns="0">
            <a:spAutoFit/>
          </a:bodyPr>
          <a:lstStyle/>
          <a:p>
            <a:pPr indent="0" lvl="0" marL="0" rtl="0" algn="l">
              <a:spcBef>
                <a:spcPts val="1100"/>
              </a:spcBef>
              <a:spcAft>
                <a:spcPts val="600"/>
              </a:spcAft>
              <a:buNone/>
            </a:pPr>
            <a:r>
              <a:rPr lang="en-US"/>
              <a:t>Incompatible governance models limit ability to control access for the right users and groups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g2770e931a04_0_1957"/>
          <p:cNvSpPr/>
          <p:nvPr/>
        </p:nvSpPr>
        <p:spPr>
          <a:xfrm>
            <a:off x="6397722" y="2004804"/>
            <a:ext cx="5120100" cy="3832500"/>
          </a:xfrm>
          <a:prstGeom prst="rect">
            <a:avLst/>
          </a:prstGeom>
          <a:solidFill>
            <a:schemeClr val="lt1"/>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1162" name="Google Shape;1162;g2770e931a04_0_1957"/>
          <p:cNvSpPr/>
          <p:nvPr/>
        </p:nvSpPr>
        <p:spPr>
          <a:xfrm>
            <a:off x="6397722" y="1593447"/>
            <a:ext cx="5120100" cy="399900"/>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Processing</a:t>
            </a:r>
            <a:endParaRPr b="0" i="0" sz="1400" u="none" cap="none" strike="noStrike">
              <a:solidFill>
                <a:srgbClr val="000000"/>
              </a:solidFill>
              <a:latin typeface="Arial"/>
              <a:ea typeface="Arial"/>
              <a:cs typeface="Arial"/>
              <a:sym typeface="Arial"/>
            </a:endParaRPr>
          </a:p>
        </p:txBody>
      </p:sp>
      <p:sp>
        <p:nvSpPr>
          <p:cNvPr id="1163" name="Google Shape;1163;g2770e931a04_0_1957"/>
          <p:cNvSpPr/>
          <p:nvPr/>
        </p:nvSpPr>
        <p:spPr>
          <a:xfrm>
            <a:off x="684447" y="1993347"/>
            <a:ext cx="5120100" cy="3832500"/>
          </a:xfrm>
          <a:prstGeom prst="rect">
            <a:avLst/>
          </a:prstGeom>
          <a:solidFill>
            <a:schemeClr val="lt1"/>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1164" name="Google Shape;1164;g2770e931a04_0_195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lang="en-US"/>
              <a:t>Streaming Technologies</a:t>
            </a:r>
            <a:endParaRPr/>
          </a:p>
        </p:txBody>
      </p:sp>
      <p:grpSp>
        <p:nvGrpSpPr>
          <p:cNvPr id="1165" name="Google Shape;1165;g2770e931a04_0_1957"/>
          <p:cNvGrpSpPr/>
          <p:nvPr/>
        </p:nvGrpSpPr>
        <p:grpSpPr>
          <a:xfrm>
            <a:off x="756205" y="2243793"/>
            <a:ext cx="4794851" cy="3582034"/>
            <a:chOff x="756205" y="2243793"/>
            <a:chExt cx="4794851" cy="3582034"/>
          </a:xfrm>
        </p:grpSpPr>
        <p:pic>
          <p:nvPicPr>
            <p:cNvPr id="1166" name="Google Shape;1166;g2770e931a04_0_1957"/>
            <p:cNvPicPr preferRelativeResize="0"/>
            <p:nvPr/>
          </p:nvPicPr>
          <p:blipFill rotWithShape="1">
            <a:blip r:embed="rId3">
              <a:alphaModFix/>
            </a:blip>
            <a:srcRect b="0" l="0" r="0" t="0"/>
            <a:stretch/>
          </p:blipFill>
          <p:spPr>
            <a:xfrm>
              <a:off x="842133" y="3078510"/>
              <a:ext cx="1428951" cy="751115"/>
            </a:xfrm>
            <a:prstGeom prst="rect">
              <a:avLst/>
            </a:prstGeom>
            <a:noFill/>
            <a:ln>
              <a:noFill/>
            </a:ln>
          </p:spPr>
        </p:pic>
        <p:pic>
          <p:nvPicPr>
            <p:cNvPr id="1167" name="Google Shape;1167;g2770e931a04_0_1957"/>
            <p:cNvPicPr preferRelativeResize="0"/>
            <p:nvPr/>
          </p:nvPicPr>
          <p:blipFill rotWithShape="1">
            <a:blip r:embed="rId4">
              <a:alphaModFix/>
            </a:blip>
            <a:srcRect b="15690" l="7485" r="10169" t="0"/>
            <a:stretch/>
          </p:blipFill>
          <p:spPr>
            <a:xfrm>
              <a:off x="756205" y="4080775"/>
              <a:ext cx="1428951" cy="471323"/>
            </a:xfrm>
            <a:prstGeom prst="rect">
              <a:avLst/>
            </a:prstGeom>
            <a:noFill/>
            <a:ln>
              <a:noFill/>
            </a:ln>
          </p:spPr>
        </p:pic>
        <p:grpSp>
          <p:nvGrpSpPr>
            <p:cNvPr id="1168" name="Google Shape;1168;g2770e931a04_0_1957"/>
            <p:cNvGrpSpPr/>
            <p:nvPr/>
          </p:nvGrpSpPr>
          <p:grpSpPr>
            <a:xfrm>
              <a:off x="4065164" y="2243793"/>
              <a:ext cx="1275734" cy="1157861"/>
              <a:chOff x="2565829" y="2940312"/>
              <a:chExt cx="1502100" cy="1346350"/>
            </a:xfrm>
          </p:grpSpPr>
          <p:pic>
            <p:nvPicPr>
              <p:cNvPr id="1169" name="Google Shape;1169;g2770e931a04_0_1957"/>
              <p:cNvPicPr preferRelativeResize="0"/>
              <p:nvPr/>
            </p:nvPicPr>
            <p:blipFill rotWithShape="1">
              <a:blip r:embed="rId5">
                <a:alphaModFix/>
              </a:blip>
              <a:srcRect b="0" l="0" r="0" t="0"/>
              <a:stretch/>
            </p:blipFill>
            <p:spPr>
              <a:xfrm>
                <a:off x="2920031" y="2940312"/>
                <a:ext cx="793824" cy="793824"/>
              </a:xfrm>
              <a:prstGeom prst="rect">
                <a:avLst/>
              </a:prstGeom>
              <a:noFill/>
              <a:ln>
                <a:noFill/>
              </a:ln>
            </p:spPr>
          </p:pic>
          <p:sp>
            <p:nvSpPr>
              <p:cNvPr id="1170" name="Google Shape;1170;g2770e931a04_0_1957"/>
              <p:cNvSpPr txBox="1"/>
              <p:nvPr/>
            </p:nvSpPr>
            <p:spPr>
              <a:xfrm>
                <a:off x="2565829" y="3749962"/>
                <a:ext cx="1502100" cy="536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Amazon Kinesis Data Streams</a:t>
                </a:r>
                <a:endParaRPr b="0" i="0" sz="1400" u="none" cap="none" strike="noStrike">
                  <a:solidFill>
                    <a:srgbClr val="000000"/>
                  </a:solidFill>
                  <a:latin typeface="Arial"/>
                  <a:ea typeface="Arial"/>
                  <a:cs typeface="Arial"/>
                  <a:sym typeface="Arial"/>
                </a:endParaRPr>
              </a:p>
            </p:txBody>
          </p:sp>
        </p:grpSp>
        <p:grpSp>
          <p:nvGrpSpPr>
            <p:cNvPr id="1171" name="Google Shape;1171;g2770e931a04_0_1957"/>
            <p:cNvGrpSpPr/>
            <p:nvPr/>
          </p:nvGrpSpPr>
          <p:grpSpPr>
            <a:xfrm>
              <a:off x="4040391" y="3492705"/>
              <a:ext cx="1510665" cy="1032602"/>
              <a:chOff x="2565829" y="4711814"/>
              <a:chExt cx="1735200" cy="1224623"/>
            </a:xfrm>
          </p:grpSpPr>
          <p:pic>
            <p:nvPicPr>
              <p:cNvPr id="1172" name="Google Shape;1172;g2770e931a04_0_1957"/>
              <p:cNvPicPr preferRelativeResize="0"/>
              <p:nvPr/>
            </p:nvPicPr>
            <p:blipFill rotWithShape="1">
              <a:blip r:embed="rId6">
                <a:alphaModFix/>
              </a:blip>
              <a:srcRect b="0" l="0" r="0" t="0"/>
              <a:stretch/>
            </p:blipFill>
            <p:spPr>
              <a:xfrm>
                <a:off x="2920031" y="4711814"/>
                <a:ext cx="865325" cy="865325"/>
              </a:xfrm>
              <a:prstGeom prst="rect">
                <a:avLst/>
              </a:prstGeom>
              <a:noFill/>
              <a:ln>
                <a:noFill/>
              </a:ln>
            </p:spPr>
          </p:pic>
          <p:sp>
            <p:nvSpPr>
              <p:cNvPr id="1173" name="Google Shape;1173;g2770e931a04_0_1957"/>
              <p:cNvSpPr txBox="1"/>
              <p:nvPr/>
            </p:nvSpPr>
            <p:spPr>
              <a:xfrm>
                <a:off x="2565829" y="5607937"/>
                <a:ext cx="1735200" cy="32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Azure Event Hubs</a:t>
                </a:r>
                <a:endParaRPr b="0" i="0" sz="1400" u="none" cap="none" strike="noStrike">
                  <a:solidFill>
                    <a:srgbClr val="000000"/>
                  </a:solidFill>
                  <a:latin typeface="Arial"/>
                  <a:ea typeface="Arial"/>
                  <a:cs typeface="Arial"/>
                  <a:sym typeface="Arial"/>
                </a:endParaRPr>
              </a:p>
            </p:txBody>
          </p:sp>
        </p:grpSp>
        <p:grpSp>
          <p:nvGrpSpPr>
            <p:cNvPr id="1174" name="Google Shape;1174;g2770e931a04_0_1957"/>
            <p:cNvGrpSpPr/>
            <p:nvPr/>
          </p:nvGrpSpPr>
          <p:grpSpPr>
            <a:xfrm>
              <a:off x="3996716" y="4668498"/>
              <a:ext cx="1554174" cy="1157329"/>
              <a:chOff x="3983232" y="3364226"/>
              <a:chExt cx="1836000" cy="1466459"/>
            </a:xfrm>
          </p:grpSpPr>
          <p:pic>
            <p:nvPicPr>
              <p:cNvPr id="1175" name="Google Shape;1175;g2770e931a04_0_1957"/>
              <p:cNvPicPr preferRelativeResize="0"/>
              <p:nvPr/>
            </p:nvPicPr>
            <p:blipFill rotWithShape="1">
              <a:blip r:embed="rId7">
                <a:alphaModFix/>
              </a:blip>
              <a:srcRect b="0" l="0" r="0" t="0"/>
              <a:stretch/>
            </p:blipFill>
            <p:spPr>
              <a:xfrm>
                <a:off x="4418193" y="3364226"/>
                <a:ext cx="865326" cy="865326"/>
              </a:xfrm>
              <a:prstGeom prst="rect">
                <a:avLst/>
              </a:prstGeom>
              <a:noFill/>
              <a:ln>
                <a:noFill/>
              </a:ln>
            </p:spPr>
          </p:pic>
          <p:sp>
            <p:nvSpPr>
              <p:cNvPr id="1176" name="Google Shape;1176;g2770e931a04_0_1957"/>
              <p:cNvSpPr txBox="1"/>
              <p:nvPr/>
            </p:nvSpPr>
            <p:spPr>
              <a:xfrm>
                <a:off x="3983232" y="4245685"/>
                <a:ext cx="1836000" cy="585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Google Cloud Pub/Sub</a:t>
                </a:r>
                <a:endParaRPr b="0" i="0" sz="1400" u="none" cap="none" strike="noStrike">
                  <a:solidFill>
                    <a:srgbClr val="000000"/>
                  </a:solidFill>
                  <a:latin typeface="Arial"/>
                  <a:ea typeface="Arial"/>
                  <a:cs typeface="Arial"/>
                  <a:sym typeface="Arial"/>
                </a:endParaRPr>
              </a:p>
            </p:txBody>
          </p:sp>
        </p:grpSp>
        <p:pic>
          <p:nvPicPr>
            <p:cNvPr id="1177" name="Google Shape;1177;g2770e931a04_0_1957"/>
            <p:cNvPicPr preferRelativeResize="0"/>
            <p:nvPr/>
          </p:nvPicPr>
          <p:blipFill rotWithShape="1">
            <a:blip r:embed="rId8">
              <a:alphaModFix/>
            </a:blip>
            <a:srcRect b="0" l="0" r="0" t="0"/>
            <a:stretch/>
          </p:blipFill>
          <p:spPr>
            <a:xfrm>
              <a:off x="2428768" y="2668755"/>
              <a:ext cx="1404688" cy="702344"/>
            </a:xfrm>
            <a:prstGeom prst="rect">
              <a:avLst/>
            </a:prstGeom>
            <a:noFill/>
            <a:ln>
              <a:noFill/>
            </a:ln>
          </p:spPr>
        </p:pic>
        <p:grpSp>
          <p:nvGrpSpPr>
            <p:cNvPr id="1178" name="Google Shape;1178;g2770e931a04_0_1957"/>
            <p:cNvGrpSpPr/>
            <p:nvPr/>
          </p:nvGrpSpPr>
          <p:grpSpPr>
            <a:xfrm>
              <a:off x="2525970" y="3932994"/>
              <a:ext cx="1554219" cy="989249"/>
              <a:chOff x="986766" y="4746526"/>
              <a:chExt cx="1735200" cy="1154855"/>
            </a:xfrm>
          </p:grpSpPr>
          <p:pic>
            <p:nvPicPr>
              <p:cNvPr id="1179" name="Google Shape;1179;g2770e931a04_0_1957"/>
              <p:cNvPicPr preferRelativeResize="0"/>
              <p:nvPr/>
            </p:nvPicPr>
            <p:blipFill rotWithShape="1">
              <a:blip r:embed="rId9">
                <a:alphaModFix/>
              </a:blip>
              <a:srcRect b="27468" l="3074" r="69960" t="25399"/>
              <a:stretch/>
            </p:blipFill>
            <p:spPr>
              <a:xfrm>
                <a:off x="1219225" y="4746526"/>
                <a:ext cx="809516" cy="795899"/>
              </a:xfrm>
              <a:prstGeom prst="rect">
                <a:avLst/>
              </a:prstGeom>
              <a:noFill/>
              <a:ln>
                <a:noFill/>
              </a:ln>
            </p:spPr>
          </p:pic>
          <p:sp>
            <p:nvSpPr>
              <p:cNvPr id="1180" name="Google Shape;1180;g2770e931a04_0_1957"/>
              <p:cNvSpPr txBox="1"/>
              <p:nvPr/>
            </p:nvSpPr>
            <p:spPr>
              <a:xfrm>
                <a:off x="986766" y="5577981"/>
                <a:ext cx="1735200" cy="3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Amazon MSK</a:t>
                </a:r>
                <a:endParaRPr b="0" i="0" sz="1400" u="none" cap="none" strike="noStrike">
                  <a:solidFill>
                    <a:srgbClr val="000000"/>
                  </a:solidFill>
                  <a:latin typeface="Arial"/>
                  <a:ea typeface="Arial"/>
                  <a:cs typeface="Arial"/>
                  <a:sym typeface="Arial"/>
                </a:endParaRPr>
              </a:p>
            </p:txBody>
          </p:sp>
        </p:grpSp>
      </p:grpSp>
      <p:grpSp>
        <p:nvGrpSpPr>
          <p:cNvPr id="1181" name="Google Shape;1181;g2770e931a04_0_1957"/>
          <p:cNvGrpSpPr/>
          <p:nvPr/>
        </p:nvGrpSpPr>
        <p:grpSpPr>
          <a:xfrm>
            <a:off x="6879882" y="2516534"/>
            <a:ext cx="4453603" cy="2927251"/>
            <a:chOff x="6879882" y="2516534"/>
            <a:chExt cx="4453603" cy="2927251"/>
          </a:xfrm>
        </p:grpSpPr>
        <p:pic>
          <p:nvPicPr>
            <p:cNvPr id="1182" name="Google Shape;1182;g2770e931a04_0_1957"/>
            <p:cNvPicPr preferRelativeResize="0"/>
            <p:nvPr/>
          </p:nvPicPr>
          <p:blipFill rotWithShape="1">
            <a:blip r:embed="rId10">
              <a:alphaModFix/>
            </a:blip>
            <a:srcRect b="0" l="0" r="0" t="0"/>
            <a:stretch/>
          </p:blipFill>
          <p:spPr>
            <a:xfrm>
              <a:off x="6879882" y="2563647"/>
              <a:ext cx="1158816" cy="601619"/>
            </a:xfrm>
            <a:prstGeom prst="rect">
              <a:avLst/>
            </a:prstGeom>
            <a:noFill/>
            <a:ln>
              <a:noFill/>
            </a:ln>
          </p:spPr>
        </p:pic>
        <p:pic>
          <p:nvPicPr>
            <p:cNvPr descr="Icon&#10;&#10;Description automatically generated with medium confidence" id="1183" name="Google Shape;1183;g2770e931a04_0_1957"/>
            <p:cNvPicPr preferRelativeResize="0"/>
            <p:nvPr/>
          </p:nvPicPr>
          <p:blipFill rotWithShape="1">
            <a:blip r:embed="rId11">
              <a:alphaModFix/>
            </a:blip>
            <a:srcRect b="21029" l="0" r="0" t="0"/>
            <a:stretch/>
          </p:blipFill>
          <p:spPr>
            <a:xfrm>
              <a:off x="8270388" y="2516534"/>
              <a:ext cx="1580397" cy="865325"/>
            </a:xfrm>
            <a:prstGeom prst="rect">
              <a:avLst/>
            </a:prstGeom>
            <a:noFill/>
            <a:ln>
              <a:noFill/>
            </a:ln>
          </p:spPr>
        </p:pic>
        <p:pic>
          <p:nvPicPr>
            <p:cNvPr id="1184" name="Google Shape;1184;g2770e931a04_0_1957"/>
            <p:cNvPicPr preferRelativeResize="0"/>
            <p:nvPr/>
          </p:nvPicPr>
          <p:blipFill rotWithShape="1">
            <a:blip r:embed="rId12">
              <a:alphaModFix/>
            </a:blip>
            <a:srcRect b="0" l="0" r="0" t="0"/>
            <a:stretch/>
          </p:blipFill>
          <p:spPr>
            <a:xfrm>
              <a:off x="6879882" y="3490410"/>
              <a:ext cx="1311216" cy="642496"/>
            </a:xfrm>
            <a:prstGeom prst="rect">
              <a:avLst/>
            </a:prstGeom>
            <a:noFill/>
            <a:ln>
              <a:noFill/>
            </a:ln>
          </p:spPr>
        </p:pic>
        <p:grpSp>
          <p:nvGrpSpPr>
            <p:cNvPr id="1185" name="Google Shape;1185;g2770e931a04_0_1957"/>
            <p:cNvGrpSpPr/>
            <p:nvPr/>
          </p:nvGrpSpPr>
          <p:grpSpPr>
            <a:xfrm>
              <a:off x="8395682" y="3977032"/>
              <a:ext cx="1330378" cy="1111795"/>
              <a:chOff x="8205959" y="4006196"/>
              <a:chExt cx="1735200" cy="1450104"/>
            </a:xfrm>
          </p:grpSpPr>
          <p:pic>
            <p:nvPicPr>
              <p:cNvPr id="1186" name="Google Shape;1186;g2770e931a04_0_1957"/>
              <p:cNvPicPr preferRelativeResize="0"/>
              <p:nvPr/>
            </p:nvPicPr>
            <p:blipFill rotWithShape="1">
              <a:blip r:embed="rId13">
                <a:alphaModFix/>
              </a:blip>
              <a:srcRect b="0" l="0" r="0" t="0"/>
              <a:stretch/>
            </p:blipFill>
            <p:spPr>
              <a:xfrm>
                <a:off x="8655589" y="4006196"/>
                <a:ext cx="835990" cy="835990"/>
              </a:xfrm>
              <a:prstGeom prst="rect">
                <a:avLst/>
              </a:prstGeom>
              <a:noFill/>
              <a:ln>
                <a:noFill/>
              </a:ln>
            </p:spPr>
          </p:pic>
          <p:sp>
            <p:nvSpPr>
              <p:cNvPr id="1187" name="Google Shape;1187;g2770e931a04_0_1957"/>
              <p:cNvSpPr txBox="1"/>
              <p:nvPr/>
            </p:nvSpPr>
            <p:spPr>
              <a:xfrm>
                <a:off x="8205959" y="4854200"/>
                <a:ext cx="1735200" cy="602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Amazon Kinesis Data Analytics</a:t>
                </a:r>
                <a:endParaRPr b="0" i="0" sz="1400" u="none" cap="none" strike="noStrike">
                  <a:solidFill>
                    <a:srgbClr val="000000"/>
                  </a:solidFill>
                  <a:latin typeface="Arial"/>
                  <a:ea typeface="Arial"/>
                  <a:cs typeface="Arial"/>
                  <a:sym typeface="Arial"/>
                </a:endParaRPr>
              </a:p>
            </p:txBody>
          </p:sp>
        </p:grpSp>
        <p:pic>
          <p:nvPicPr>
            <p:cNvPr id="1188" name="Google Shape;1188;g2770e931a04_0_1957"/>
            <p:cNvPicPr preferRelativeResize="0"/>
            <p:nvPr/>
          </p:nvPicPr>
          <p:blipFill rotWithShape="1">
            <a:blip r:embed="rId14">
              <a:alphaModFix/>
            </a:blip>
            <a:srcRect b="0" l="0" r="0" t="0"/>
            <a:stretch/>
          </p:blipFill>
          <p:spPr>
            <a:xfrm>
              <a:off x="6933052" y="4124256"/>
              <a:ext cx="1319529" cy="1319529"/>
            </a:xfrm>
            <a:prstGeom prst="rect">
              <a:avLst/>
            </a:prstGeom>
            <a:noFill/>
            <a:ln>
              <a:noFill/>
            </a:ln>
          </p:spPr>
        </p:pic>
        <p:grpSp>
          <p:nvGrpSpPr>
            <p:cNvPr id="1189" name="Google Shape;1189;g2770e931a04_0_1957"/>
            <p:cNvGrpSpPr/>
            <p:nvPr/>
          </p:nvGrpSpPr>
          <p:grpSpPr>
            <a:xfrm>
              <a:off x="9772325" y="4041242"/>
              <a:ext cx="1561159" cy="1286597"/>
              <a:chOff x="9794392" y="4153812"/>
              <a:chExt cx="1735200" cy="1430029"/>
            </a:xfrm>
          </p:grpSpPr>
          <p:pic>
            <p:nvPicPr>
              <p:cNvPr id="1190" name="Google Shape;1190;g2770e931a04_0_1957"/>
              <p:cNvPicPr preferRelativeResize="0"/>
              <p:nvPr/>
            </p:nvPicPr>
            <p:blipFill rotWithShape="1">
              <a:blip r:embed="rId15">
                <a:alphaModFix/>
              </a:blip>
              <a:srcRect b="25126" l="25353" r="23797" t="25285"/>
              <a:stretch/>
            </p:blipFill>
            <p:spPr>
              <a:xfrm>
                <a:off x="10162240" y="4153812"/>
                <a:ext cx="940061" cy="916729"/>
              </a:xfrm>
              <a:prstGeom prst="rect">
                <a:avLst/>
              </a:prstGeom>
              <a:noFill/>
              <a:ln>
                <a:noFill/>
              </a:ln>
            </p:spPr>
          </p:pic>
          <p:sp>
            <p:nvSpPr>
              <p:cNvPr id="1191" name="Google Shape;1191;g2770e931a04_0_1957"/>
              <p:cNvSpPr txBox="1"/>
              <p:nvPr/>
            </p:nvSpPr>
            <p:spPr>
              <a:xfrm>
                <a:off x="9794392" y="5070541"/>
                <a:ext cx="1735200" cy="513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Google Cloud Dataflow</a:t>
                </a:r>
                <a:endParaRPr b="0" i="0" sz="1400" u="none" cap="none" strike="noStrike">
                  <a:solidFill>
                    <a:srgbClr val="000000"/>
                  </a:solidFill>
                  <a:latin typeface="Arial"/>
                  <a:ea typeface="Arial"/>
                  <a:cs typeface="Arial"/>
                  <a:sym typeface="Arial"/>
                </a:endParaRPr>
              </a:p>
            </p:txBody>
          </p:sp>
        </p:grpSp>
        <p:grpSp>
          <p:nvGrpSpPr>
            <p:cNvPr id="1192" name="Google Shape;1192;g2770e931a04_0_1957"/>
            <p:cNvGrpSpPr/>
            <p:nvPr/>
          </p:nvGrpSpPr>
          <p:grpSpPr>
            <a:xfrm>
              <a:off x="9658528" y="2571485"/>
              <a:ext cx="1674642" cy="1256345"/>
              <a:chOff x="7514596" y="5294347"/>
              <a:chExt cx="1735200" cy="1301777"/>
            </a:xfrm>
          </p:grpSpPr>
          <p:sp>
            <p:nvSpPr>
              <p:cNvPr id="1193" name="Google Shape;1193;g2770e931a04_0_1957"/>
              <p:cNvSpPr txBox="1"/>
              <p:nvPr/>
            </p:nvSpPr>
            <p:spPr>
              <a:xfrm>
                <a:off x="7514596" y="6117624"/>
                <a:ext cx="1735200" cy="4785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Azure Stream Analytics</a:t>
                </a:r>
                <a:endParaRPr b="0" i="0" sz="1400" u="none" cap="none" strike="noStrike">
                  <a:solidFill>
                    <a:srgbClr val="000000"/>
                  </a:solidFill>
                  <a:latin typeface="Arial"/>
                  <a:ea typeface="Arial"/>
                  <a:cs typeface="Arial"/>
                  <a:sym typeface="Arial"/>
                </a:endParaRPr>
              </a:p>
            </p:txBody>
          </p:sp>
          <p:pic>
            <p:nvPicPr>
              <p:cNvPr id="1194" name="Google Shape;1194;g2770e931a04_0_1957"/>
              <p:cNvPicPr preferRelativeResize="0"/>
              <p:nvPr/>
            </p:nvPicPr>
            <p:blipFill rotWithShape="1">
              <a:blip r:embed="rId16">
                <a:alphaModFix/>
              </a:blip>
              <a:srcRect b="35387" l="0" r="0" t="0"/>
              <a:stretch/>
            </p:blipFill>
            <p:spPr>
              <a:xfrm>
                <a:off x="7928938" y="5294347"/>
                <a:ext cx="880605" cy="786420"/>
              </a:xfrm>
              <a:prstGeom prst="rect">
                <a:avLst/>
              </a:prstGeom>
              <a:noFill/>
              <a:ln>
                <a:noFill/>
              </a:ln>
            </p:spPr>
          </p:pic>
        </p:grpSp>
      </p:grpSp>
      <p:sp>
        <p:nvSpPr>
          <p:cNvPr id="1195" name="Google Shape;1195;g2770e931a04_0_1957"/>
          <p:cNvSpPr/>
          <p:nvPr/>
        </p:nvSpPr>
        <p:spPr>
          <a:xfrm>
            <a:off x="684447" y="1581990"/>
            <a:ext cx="5120100" cy="399900"/>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Capturing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g2770e931a04_0_1995"/>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Spark Structured Streaming</a:t>
            </a:r>
            <a:endParaRPr/>
          </a:p>
        </p:txBody>
      </p:sp>
      <p:sp>
        <p:nvSpPr>
          <p:cNvPr id="1201" name="Google Shape;1201;g2770e931a04_0_1995"/>
          <p:cNvSpPr txBox="1"/>
          <p:nvPr>
            <p:ph idx="1" type="subTitle"/>
          </p:nvPr>
        </p:nvSpPr>
        <p:spPr>
          <a:xfrm>
            <a:off x="765000" y="1174702"/>
            <a:ext cx="10662000" cy="461700"/>
          </a:xfrm>
          <a:prstGeom prst="rect">
            <a:avLst/>
          </a:prstGeom>
        </p:spPr>
        <p:txBody>
          <a:bodyPr anchorCtr="0" anchor="t" bIns="45700" lIns="91425" spcFirstLastPara="1" rIns="91425" wrap="square" tIns="45700">
            <a:spAutoFit/>
          </a:bodyPr>
          <a:lstStyle/>
          <a:p>
            <a:pPr indent="0" lvl="0" marL="0" rtl="0" algn="l">
              <a:spcBef>
                <a:spcPts val="0"/>
              </a:spcBef>
              <a:spcAft>
                <a:spcPts val="600"/>
              </a:spcAft>
              <a:buNone/>
            </a:pPr>
            <a:r>
              <a:rPr lang="en-US"/>
              <a:t>Fast and reliable stream processing for real-time applications</a:t>
            </a:r>
            <a:endParaRPr/>
          </a:p>
        </p:txBody>
      </p:sp>
      <p:sp>
        <p:nvSpPr>
          <p:cNvPr id="1202" name="Google Shape;1202;g2770e931a04_0_1995"/>
          <p:cNvSpPr txBox="1"/>
          <p:nvPr/>
        </p:nvSpPr>
        <p:spPr>
          <a:xfrm>
            <a:off x="1489273" y="1966200"/>
            <a:ext cx="4677000" cy="708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800" u="none" cap="none" strike="noStrike">
                <a:solidFill>
                  <a:schemeClr val="accent2"/>
                </a:solidFill>
                <a:latin typeface="DM Sans"/>
                <a:ea typeface="DM Sans"/>
                <a:cs typeface="DM Sans"/>
                <a:sym typeface="DM Sans"/>
              </a:rPr>
              <a:t>Unified </a:t>
            </a:r>
            <a:r>
              <a:rPr b="1" lang="en-US" sz="1800">
                <a:solidFill>
                  <a:schemeClr val="accent2"/>
                </a:solidFill>
                <a:latin typeface="DM Sans"/>
                <a:ea typeface="DM Sans"/>
                <a:cs typeface="DM Sans"/>
                <a:sym typeface="DM Sans"/>
              </a:rPr>
              <a:t>b</a:t>
            </a:r>
            <a:r>
              <a:rPr b="1" i="0" lang="en-US" sz="1800" u="none" cap="none" strike="noStrike">
                <a:solidFill>
                  <a:schemeClr val="accent2"/>
                </a:solidFill>
                <a:latin typeface="DM Sans"/>
                <a:ea typeface="DM Sans"/>
                <a:cs typeface="DM Sans"/>
                <a:sym typeface="DM Sans"/>
              </a:rPr>
              <a:t>atch &amp; </a:t>
            </a:r>
            <a:r>
              <a:rPr b="1" lang="en-US" sz="1800">
                <a:solidFill>
                  <a:schemeClr val="accent2"/>
                </a:solidFill>
                <a:latin typeface="DM Sans"/>
                <a:ea typeface="DM Sans"/>
                <a:cs typeface="DM Sans"/>
                <a:sym typeface="DM Sans"/>
              </a:rPr>
              <a:t>s</a:t>
            </a:r>
            <a:r>
              <a:rPr b="1" i="0" lang="en-US" sz="1800" u="none" cap="none" strike="noStrike">
                <a:solidFill>
                  <a:schemeClr val="accent2"/>
                </a:solidFill>
                <a:latin typeface="DM Sans"/>
                <a:ea typeface="DM Sans"/>
                <a:cs typeface="DM Sans"/>
                <a:sym typeface="DM Sans"/>
              </a:rPr>
              <a:t>treaming APIs</a:t>
            </a:r>
            <a:endParaRPr b="1" i="0" sz="1800" u="none" cap="none" strike="noStrike">
              <a:solidFill>
                <a:schemeClr val="accent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lang="en-US">
                <a:solidFill>
                  <a:schemeClr val="dk1"/>
                </a:solidFill>
                <a:latin typeface="DM Sans"/>
                <a:ea typeface="DM Sans"/>
                <a:cs typeface="DM Sans"/>
                <a:sym typeface="DM Sans"/>
              </a:rPr>
              <a:t>Lets </a:t>
            </a:r>
            <a:r>
              <a:rPr b="0" i="0" lang="en-US" u="none" cap="none" strike="noStrike">
                <a:solidFill>
                  <a:schemeClr val="dk1"/>
                </a:solidFill>
                <a:latin typeface="DM Sans"/>
                <a:ea typeface="DM Sans"/>
                <a:cs typeface="DM Sans"/>
                <a:sym typeface="DM Sans"/>
                <a:extLst>
                  <a:ext uri="http://customooxmlschemas.google.com/">
                    <go:slidesCustomData xmlns:go="http://customooxmlschemas.google.com/" textRoundtripDataId="8"/>
                  </a:ext>
                </a:extLst>
              </a:rPr>
              <a:t>developers use</a:t>
            </a:r>
            <a:r>
              <a:rPr b="0" i="0" lang="en-US" u="none" cap="none" strike="noStrike">
                <a:solidFill>
                  <a:schemeClr val="dk1"/>
                </a:solidFill>
                <a:latin typeface="DM Sans"/>
                <a:ea typeface="DM Sans"/>
                <a:cs typeface="DM Sans"/>
                <a:sym typeface="DM Sans"/>
              </a:rPr>
              <a:t> </a:t>
            </a:r>
            <a:r>
              <a:rPr lang="en-US">
                <a:solidFill>
                  <a:schemeClr val="dk1"/>
                </a:solidFill>
                <a:latin typeface="DM Sans"/>
                <a:ea typeface="DM Sans"/>
                <a:cs typeface="DM Sans"/>
                <a:sym typeface="DM Sans"/>
              </a:rPr>
              <a:t>the </a:t>
            </a:r>
            <a:r>
              <a:rPr b="0" i="0" lang="en-US" u="none" cap="none" strike="noStrike">
                <a:solidFill>
                  <a:schemeClr val="dk1"/>
                </a:solidFill>
                <a:latin typeface="DM Sans"/>
                <a:ea typeface="DM Sans"/>
                <a:cs typeface="DM Sans"/>
                <a:sym typeface="DM Sans"/>
                <a:extLst>
                  <a:ext uri="http://customooxmlschemas.google.com/">
                    <go:slidesCustomData xmlns:go="http://customooxmlschemas.google.com/" textRoundtripDataId="9"/>
                  </a:ext>
                </a:extLst>
              </a:rPr>
              <a:t>same</a:t>
            </a:r>
            <a:r>
              <a:rPr b="0" i="0" lang="en-US" u="none" cap="none" strike="noStrike">
                <a:solidFill>
                  <a:schemeClr val="dk1"/>
                </a:solidFill>
                <a:latin typeface="DM Sans"/>
                <a:ea typeface="DM Sans"/>
                <a:cs typeface="DM Sans"/>
                <a:sym typeface="DM Sans"/>
              </a:rPr>
              <a:t> business logic across batch and stream processing</a:t>
            </a:r>
            <a:endParaRPr b="0" i="0" sz="1600" u="none" cap="none" strike="noStrike">
              <a:solidFill>
                <a:srgbClr val="FFFFFF"/>
              </a:solidFill>
              <a:latin typeface="DM Sans"/>
              <a:ea typeface="DM Sans"/>
              <a:cs typeface="DM Sans"/>
              <a:sym typeface="DM Sans"/>
            </a:endParaRPr>
          </a:p>
        </p:txBody>
      </p:sp>
      <p:pic>
        <p:nvPicPr>
          <p:cNvPr id="1203" name="Google Shape;1203;g2770e931a04_0_1995"/>
          <p:cNvPicPr preferRelativeResize="0"/>
          <p:nvPr/>
        </p:nvPicPr>
        <p:blipFill rotWithShape="1">
          <a:blip r:embed="rId3">
            <a:alphaModFix/>
          </a:blip>
          <a:srcRect b="0" l="0" r="0" t="0"/>
          <a:stretch/>
        </p:blipFill>
        <p:spPr>
          <a:xfrm>
            <a:off x="759353" y="2800782"/>
            <a:ext cx="550073" cy="550073"/>
          </a:xfrm>
          <a:prstGeom prst="rect">
            <a:avLst/>
          </a:prstGeom>
          <a:noFill/>
          <a:ln>
            <a:noFill/>
          </a:ln>
        </p:spPr>
      </p:pic>
      <p:pic>
        <p:nvPicPr>
          <p:cNvPr id="1204" name="Google Shape;1204;g2770e931a04_0_1995"/>
          <p:cNvPicPr preferRelativeResize="0"/>
          <p:nvPr/>
        </p:nvPicPr>
        <p:blipFill rotWithShape="1">
          <a:blip r:embed="rId4">
            <a:alphaModFix/>
          </a:blip>
          <a:srcRect b="0" l="0" r="0" t="0"/>
          <a:stretch/>
        </p:blipFill>
        <p:spPr>
          <a:xfrm>
            <a:off x="759353" y="4538766"/>
            <a:ext cx="550074" cy="550074"/>
          </a:xfrm>
          <a:prstGeom prst="rect">
            <a:avLst/>
          </a:prstGeom>
          <a:noFill/>
          <a:ln>
            <a:noFill/>
          </a:ln>
        </p:spPr>
      </p:pic>
      <p:pic>
        <p:nvPicPr>
          <p:cNvPr id="1205" name="Google Shape;1205;g2770e931a04_0_1995"/>
          <p:cNvPicPr preferRelativeResize="0"/>
          <p:nvPr/>
        </p:nvPicPr>
        <p:blipFill rotWithShape="1">
          <a:blip r:embed="rId5">
            <a:alphaModFix/>
          </a:blip>
          <a:srcRect b="0" l="0" r="0" t="0"/>
          <a:stretch/>
        </p:blipFill>
        <p:spPr>
          <a:xfrm>
            <a:off x="759340" y="3697619"/>
            <a:ext cx="500300" cy="500300"/>
          </a:xfrm>
          <a:prstGeom prst="rect">
            <a:avLst/>
          </a:prstGeom>
          <a:noFill/>
          <a:ln>
            <a:noFill/>
          </a:ln>
        </p:spPr>
      </p:pic>
      <p:pic>
        <p:nvPicPr>
          <p:cNvPr id="1206" name="Google Shape;1206;g2770e931a04_0_1995"/>
          <p:cNvPicPr preferRelativeResize="0"/>
          <p:nvPr/>
        </p:nvPicPr>
        <p:blipFill rotWithShape="1">
          <a:blip r:embed="rId6">
            <a:alphaModFix/>
          </a:blip>
          <a:srcRect b="0" l="0" r="0" t="0"/>
          <a:stretch/>
        </p:blipFill>
        <p:spPr>
          <a:xfrm>
            <a:off x="759353" y="5429686"/>
            <a:ext cx="550073" cy="550092"/>
          </a:xfrm>
          <a:prstGeom prst="rect">
            <a:avLst/>
          </a:prstGeom>
          <a:noFill/>
          <a:ln>
            <a:noFill/>
          </a:ln>
        </p:spPr>
      </p:pic>
      <p:pic>
        <p:nvPicPr>
          <p:cNvPr id="1207" name="Google Shape;1207;g2770e931a04_0_1995"/>
          <p:cNvPicPr preferRelativeResize="0"/>
          <p:nvPr/>
        </p:nvPicPr>
        <p:blipFill rotWithShape="1">
          <a:blip r:embed="rId7">
            <a:alphaModFix/>
          </a:blip>
          <a:srcRect b="0" l="278" r="278" t="0"/>
          <a:stretch/>
        </p:blipFill>
        <p:spPr>
          <a:xfrm>
            <a:off x="759353" y="1971041"/>
            <a:ext cx="550072" cy="553175"/>
          </a:xfrm>
          <a:prstGeom prst="rect">
            <a:avLst/>
          </a:prstGeom>
          <a:noFill/>
          <a:ln>
            <a:noFill/>
          </a:ln>
        </p:spPr>
      </p:pic>
      <p:sp>
        <p:nvSpPr>
          <p:cNvPr id="1208" name="Google Shape;1208;g2770e931a04_0_1995"/>
          <p:cNvSpPr txBox="1"/>
          <p:nvPr/>
        </p:nvSpPr>
        <p:spPr>
          <a:xfrm>
            <a:off x="1489273" y="2800775"/>
            <a:ext cx="4374000" cy="708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rgbClr val="000000"/>
              </a:buClr>
              <a:buSzPts val="1200"/>
              <a:buFont typeface="Arial"/>
              <a:buNone/>
            </a:pPr>
            <a:r>
              <a:rPr b="1" lang="en-US" sz="1800">
                <a:solidFill>
                  <a:schemeClr val="accent2"/>
                </a:solidFill>
                <a:latin typeface="DM Sans"/>
                <a:ea typeface="DM Sans"/>
                <a:cs typeface="DM Sans"/>
                <a:sym typeface="DM Sans"/>
              </a:rPr>
              <a:t>Fault tolerance &amp; recovery</a:t>
            </a:r>
            <a:endParaRPr b="1" sz="1800">
              <a:solidFill>
                <a:schemeClr val="accent2"/>
              </a:solidFill>
              <a:latin typeface="DM Sans"/>
              <a:ea typeface="DM Sans"/>
              <a:cs typeface="DM Sans"/>
              <a:sym typeface="DM Sans"/>
            </a:endParaRPr>
          </a:p>
          <a:p>
            <a:pPr indent="0" lvl="0" marL="0" rtl="0" algn="l">
              <a:spcBef>
                <a:spcPts val="0"/>
              </a:spcBef>
              <a:spcAft>
                <a:spcPts val="0"/>
              </a:spcAft>
              <a:buClr>
                <a:srgbClr val="000000"/>
              </a:buClr>
              <a:buSzPts val="1200"/>
              <a:buFont typeface="Arial"/>
              <a:buNone/>
            </a:pPr>
            <a:r>
              <a:rPr lang="en-US">
                <a:solidFill>
                  <a:schemeClr val="dk1"/>
                </a:solidFill>
                <a:latin typeface="DM Sans"/>
                <a:ea typeface="DM Sans"/>
                <a:cs typeface="DM Sans"/>
                <a:sym typeface="DM Sans"/>
              </a:rPr>
              <a:t>Automatic checkpointing &amp; failure </a:t>
            </a:r>
            <a:r>
              <a:rPr lang="en-US">
                <a:solidFill>
                  <a:schemeClr val="dk1"/>
                </a:solidFill>
                <a:latin typeface="DM Sans"/>
                <a:ea typeface="DM Sans"/>
                <a:cs typeface="DM Sans"/>
                <a:sym typeface="DM Sans"/>
                <a:extLst>
                  <a:ext uri="http://customooxmlschemas.google.com/">
                    <go:slidesCustomData xmlns:go="http://customooxmlschemas.google.com/" textRoundtripDataId="10"/>
                  </a:ext>
                </a:extLst>
              </a:rPr>
              <a:t>recovery allowing </a:t>
            </a:r>
            <a:r>
              <a:rPr lang="en-US">
                <a:solidFill>
                  <a:schemeClr val="dk1"/>
                </a:solidFill>
                <a:latin typeface="DM Sans"/>
                <a:ea typeface="DM Sans"/>
                <a:cs typeface="DM Sans"/>
                <a:sym typeface="DM Sans"/>
              </a:rPr>
              <a:t>for reliable operations</a:t>
            </a:r>
            <a:endParaRPr b="0" i="0" sz="1600" u="none" cap="none" strike="noStrike">
              <a:solidFill>
                <a:srgbClr val="FFFFFF"/>
              </a:solidFill>
              <a:latin typeface="DM Sans"/>
              <a:ea typeface="DM Sans"/>
              <a:cs typeface="DM Sans"/>
              <a:sym typeface="DM Sans"/>
            </a:endParaRPr>
          </a:p>
        </p:txBody>
      </p:sp>
      <p:sp>
        <p:nvSpPr>
          <p:cNvPr id="1209" name="Google Shape;1209;g2770e931a04_0_1995"/>
          <p:cNvSpPr txBox="1"/>
          <p:nvPr/>
        </p:nvSpPr>
        <p:spPr>
          <a:xfrm>
            <a:off x="1489273" y="3688875"/>
            <a:ext cx="4374000" cy="708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i="0" lang="en-US" sz="1800" u="none" cap="none" strike="noStrike">
                <a:solidFill>
                  <a:schemeClr val="accent2"/>
                </a:solidFill>
                <a:latin typeface="DM Sans"/>
                <a:ea typeface="DM Sans"/>
                <a:cs typeface="DM Sans"/>
                <a:sym typeface="DM Sans"/>
              </a:rPr>
              <a:t>Performance | Thro</a:t>
            </a:r>
            <a:r>
              <a:rPr b="1" lang="en-US" sz="1800">
                <a:solidFill>
                  <a:schemeClr val="accent2"/>
                </a:solidFill>
                <a:latin typeface="DM Sans"/>
                <a:ea typeface="DM Sans"/>
                <a:cs typeface="DM Sans"/>
                <a:sym typeface="DM Sans"/>
              </a:rPr>
              <a:t>ughput</a:t>
            </a:r>
            <a:endParaRPr b="1" i="0" sz="1800" u="none" cap="none" strike="noStrike">
              <a:solidFill>
                <a:schemeClr val="accent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b="0" i="0" lang="en-US" u="none" cap="none" strike="noStrike">
                <a:solidFill>
                  <a:schemeClr val="dk1"/>
                </a:solidFill>
                <a:latin typeface="DM Sans"/>
                <a:ea typeface="DM Sans"/>
                <a:cs typeface="DM Sans"/>
                <a:sym typeface="DM Sans"/>
                <a:extLst>
                  <a:ext uri="http://customooxmlschemas.google.com/">
                    <go:slidesCustomData xmlns:go="http://customooxmlschemas.google.com/" textRoundtripDataId="11"/>
                  </a:ext>
                </a:extLst>
              </a:rPr>
              <a:t>Handle</a:t>
            </a:r>
            <a:r>
              <a:rPr b="0" i="0" lang="en-US" u="none" cap="none" strike="noStrike">
                <a:solidFill>
                  <a:schemeClr val="dk1"/>
                </a:solidFill>
                <a:latin typeface="DM Sans"/>
                <a:ea typeface="DM Sans"/>
                <a:cs typeface="DM Sans"/>
                <a:sym typeface="DM Sans"/>
              </a:rPr>
              <a:t>s &gt; 14M events/sec (1.2T events per day) for the most challenging workloads</a:t>
            </a:r>
            <a:endParaRPr b="0" i="0" u="none" cap="none" strike="noStrike">
              <a:solidFill>
                <a:schemeClr val="dk1"/>
              </a:solidFill>
              <a:latin typeface="DM Sans"/>
              <a:ea typeface="DM Sans"/>
              <a:cs typeface="DM Sans"/>
              <a:sym typeface="DM Sans"/>
            </a:endParaRPr>
          </a:p>
        </p:txBody>
      </p:sp>
      <p:sp>
        <p:nvSpPr>
          <p:cNvPr id="1210" name="Google Shape;1210;g2770e931a04_0_1995"/>
          <p:cNvSpPr txBox="1"/>
          <p:nvPr/>
        </p:nvSpPr>
        <p:spPr>
          <a:xfrm>
            <a:off x="1489273" y="4520825"/>
            <a:ext cx="4308900" cy="708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lang="en-US" sz="1800">
                <a:solidFill>
                  <a:schemeClr val="accent2"/>
                </a:solidFill>
                <a:latin typeface="DM Sans"/>
                <a:ea typeface="DM Sans"/>
                <a:cs typeface="DM Sans"/>
                <a:sym typeface="DM Sans"/>
              </a:rPr>
              <a:t>Flexible operations</a:t>
            </a:r>
            <a:endParaRPr b="1" i="0" sz="1800" u="none" cap="none" strike="noStrike">
              <a:solidFill>
                <a:schemeClr val="accent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lang="en-US">
                <a:solidFill>
                  <a:schemeClr val="dk1"/>
                </a:solidFill>
                <a:latin typeface="DM Sans"/>
                <a:ea typeface="DM Sans"/>
                <a:cs typeface="DM Sans"/>
                <a:sym typeface="DM Sans"/>
              </a:rPr>
              <a:t>Arbitrary logic and operations on the output of a streaming query</a:t>
            </a:r>
            <a:endParaRPr b="0" i="0" u="none" cap="none" strike="noStrike">
              <a:solidFill>
                <a:schemeClr val="dk1"/>
              </a:solidFill>
              <a:latin typeface="DM Sans"/>
              <a:ea typeface="DM Sans"/>
              <a:cs typeface="DM Sans"/>
              <a:sym typeface="DM Sans"/>
            </a:endParaRPr>
          </a:p>
        </p:txBody>
      </p:sp>
      <p:sp>
        <p:nvSpPr>
          <p:cNvPr id="1211" name="Google Shape;1211;g2770e931a04_0_1995"/>
          <p:cNvSpPr txBox="1"/>
          <p:nvPr/>
        </p:nvSpPr>
        <p:spPr>
          <a:xfrm>
            <a:off x="1489273" y="5405125"/>
            <a:ext cx="4374000" cy="708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1" lang="en-US" sz="1800">
                <a:solidFill>
                  <a:schemeClr val="accent2"/>
                </a:solidFill>
                <a:latin typeface="DM Sans"/>
                <a:ea typeface="DM Sans"/>
                <a:cs typeface="DM Sans"/>
                <a:sym typeface="DM Sans"/>
              </a:rPr>
              <a:t>Stateful processing</a:t>
            </a:r>
            <a:endParaRPr b="1" i="0" sz="1800" u="none" cap="none" strike="noStrike">
              <a:solidFill>
                <a:schemeClr val="accent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200"/>
              <a:buFont typeface="Arial"/>
              <a:buNone/>
            </a:pPr>
            <a:r>
              <a:rPr lang="en-US">
                <a:solidFill>
                  <a:schemeClr val="dk1"/>
                </a:solidFill>
                <a:latin typeface="DM Sans"/>
                <a:ea typeface="DM Sans"/>
                <a:cs typeface="DM Sans"/>
                <a:sym typeface="DM Sans"/>
              </a:rPr>
              <a:t>Support for stateful aggregations and joins along with watermarks for bounded states</a:t>
            </a:r>
            <a:endParaRPr b="0" i="0" u="none" cap="none" strike="noStrike">
              <a:solidFill>
                <a:schemeClr val="dk1"/>
              </a:solidFill>
              <a:latin typeface="DM Sans"/>
              <a:ea typeface="DM Sans"/>
              <a:cs typeface="DM Sans"/>
              <a:sym typeface="DM Sans"/>
            </a:endParaRPr>
          </a:p>
        </p:txBody>
      </p:sp>
      <p:sp>
        <p:nvSpPr>
          <p:cNvPr id="1212" name="Google Shape;1212;g2770e931a04_0_1995"/>
          <p:cNvSpPr/>
          <p:nvPr/>
        </p:nvSpPr>
        <p:spPr>
          <a:xfrm>
            <a:off x="6476320" y="2024575"/>
            <a:ext cx="5073900" cy="3978000"/>
          </a:xfrm>
          <a:prstGeom prst="roundRect">
            <a:avLst>
              <a:gd fmla="val 6434" name="adj"/>
            </a:avLst>
          </a:prstGeom>
          <a:solidFill>
            <a:srgbClr val="FFFFFF"/>
          </a:solidFill>
          <a:ln cap="flat" cmpd="sng" w="9525">
            <a:solidFill>
              <a:schemeClr val="dk1"/>
            </a:solidFill>
            <a:prstDash val="solid"/>
            <a:round/>
            <a:headEnd len="sm" w="sm" type="none"/>
            <a:tailEnd len="sm" w="sm" type="none"/>
          </a:ln>
          <a:effectLst>
            <a:outerShdw blurRad="428625" rotWithShape="0" algn="bl" dir="5400000" dist="95250">
              <a:srgbClr val="000000">
                <a:alpha val="12000"/>
              </a:srgbClr>
            </a:outerShdw>
          </a:effectLst>
        </p:spPr>
        <p:txBody>
          <a:bodyPr anchorCtr="0" anchor="t" bIns="121850" lIns="121850" spcFirstLastPara="1" rIns="121850" wrap="square" tIns="121850">
            <a:noAutofit/>
          </a:bodyPr>
          <a:lstStyle/>
          <a:p>
            <a:pPr indent="0" lvl="0" marL="0" marR="0" rtl="0" algn="l">
              <a:lnSpc>
                <a:spcPct val="115000"/>
              </a:lnSpc>
              <a:spcBef>
                <a:spcPts val="0"/>
              </a:spcBef>
              <a:spcAft>
                <a:spcPts val="0"/>
              </a:spcAft>
              <a:buNone/>
            </a:pPr>
            <a:r>
              <a:t/>
            </a:r>
            <a:endParaRPr sz="2000">
              <a:solidFill>
                <a:schemeClr val="dk1"/>
              </a:solidFill>
              <a:latin typeface="DM Sans Medium"/>
              <a:ea typeface="DM Sans Medium"/>
              <a:cs typeface="DM Sans Medium"/>
              <a:sym typeface="DM Sans Medium"/>
            </a:endParaRPr>
          </a:p>
        </p:txBody>
      </p:sp>
      <p:pic>
        <p:nvPicPr>
          <p:cNvPr id="1213" name="Google Shape;1213;g2770e931a04_0_1995"/>
          <p:cNvPicPr preferRelativeResize="0"/>
          <p:nvPr/>
        </p:nvPicPr>
        <p:blipFill>
          <a:blip r:embed="rId8">
            <a:alphaModFix/>
          </a:blip>
          <a:stretch>
            <a:fillRect/>
          </a:stretch>
        </p:blipFill>
        <p:spPr>
          <a:xfrm>
            <a:off x="7194387" y="2528699"/>
            <a:ext cx="3636929" cy="2969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g2770e931a04_0_2012"/>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Delta Live Tables</a:t>
            </a:r>
            <a:endParaRPr/>
          </a:p>
        </p:txBody>
      </p:sp>
      <p:sp>
        <p:nvSpPr>
          <p:cNvPr id="1219" name="Google Shape;1219;g2770e931a04_0_2012"/>
          <p:cNvSpPr txBox="1"/>
          <p:nvPr>
            <p:ph idx="1" type="subTitle"/>
          </p:nvPr>
        </p:nvSpPr>
        <p:spPr>
          <a:xfrm>
            <a:off x="765000" y="1174702"/>
            <a:ext cx="10662000" cy="461700"/>
          </a:xfrm>
          <a:prstGeom prst="rect">
            <a:avLst/>
          </a:prstGeom>
        </p:spPr>
        <p:txBody>
          <a:bodyPr anchorCtr="0" anchor="t" bIns="45700" lIns="91425" spcFirstLastPara="1" rIns="91425" wrap="square" tIns="45700">
            <a:spAutoFit/>
          </a:bodyPr>
          <a:lstStyle/>
          <a:p>
            <a:pPr indent="0" lvl="0" marL="0" rtl="0" algn="l">
              <a:spcBef>
                <a:spcPts val="0"/>
              </a:spcBef>
              <a:spcAft>
                <a:spcPts val="600"/>
              </a:spcAft>
              <a:buNone/>
            </a:pPr>
            <a:r>
              <a:rPr lang="en-US"/>
              <a:t>Streaming data ingestion and transformation made simple</a:t>
            </a:r>
            <a:endParaRPr/>
          </a:p>
        </p:txBody>
      </p:sp>
      <p:sp>
        <p:nvSpPr>
          <p:cNvPr id="1220" name="Google Shape;1220;g2770e931a04_0_2012"/>
          <p:cNvSpPr txBox="1"/>
          <p:nvPr/>
        </p:nvSpPr>
        <p:spPr>
          <a:xfrm>
            <a:off x="6411340" y="5349600"/>
            <a:ext cx="5259600" cy="898800"/>
          </a:xfrm>
          <a:prstGeom prst="rect">
            <a:avLst/>
          </a:prstGeom>
          <a:noFill/>
          <a:ln>
            <a:noFill/>
          </a:ln>
        </p:spPr>
        <p:txBody>
          <a:bodyPr anchorCtr="0" anchor="t" bIns="60900" lIns="121850" spcFirstLastPara="1" rIns="121850" wrap="square" tIns="60900">
            <a:spAutoFit/>
          </a:bodyPr>
          <a:lstStyle/>
          <a:p>
            <a:pPr indent="0" lvl="0" marL="0" marR="0" rtl="0" algn="l">
              <a:lnSpc>
                <a:spcPct val="100000"/>
              </a:lnSpc>
              <a:spcBef>
                <a:spcPts val="0"/>
              </a:spcBef>
              <a:spcAft>
                <a:spcPts val="0"/>
              </a:spcAft>
              <a:buNone/>
            </a:pPr>
            <a:r>
              <a:rPr b="1" i="0" lang="en-US" sz="1600" u="none" cap="none" strike="noStrike">
                <a:solidFill>
                  <a:schemeClr val="accent2"/>
                </a:solidFill>
                <a:latin typeface="DM Sans"/>
                <a:ea typeface="DM Sans"/>
                <a:cs typeface="DM Sans"/>
                <a:sym typeface="DM Sans"/>
              </a:rPr>
              <a:t>Unify batch and streaming</a:t>
            </a:r>
            <a:endParaRPr b="1" i="0" sz="1600" u="none" cap="none" strike="noStrike">
              <a:solidFill>
                <a:schemeClr val="accent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DM Sans"/>
                <a:ea typeface="DM Sans"/>
                <a:cs typeface="DM Sans"/>
                <a:sym typeface="DM Sans"/>
              </a:rPr>
              <a:t>Get the simplicity of SQL with the freshness of streaming with one unified API</a:t>
            </a:r>
            <a:endParaRPr b="0" i="0" sz="2133" u="none" cap="none" strike="noStrike">
              <a:solidFill>
                <a:schemeClr val="dk1"/>
              </a:solidFill>
              <a:latin typeface="Arial"/>
              <a:ea typeface="Arial"/>
              <a:cs typeface="Arial"/>
              <a:sym typeface="Arial"/>
            </a:endParaRPr>
          </a:p>
        </p:txBody>
      </p:sp>
      <p:sp>
        <p:nvSpPr>
          <p:cNvPr id="1221" name="Google Shape;1221;g2770e931a04_0_2012"/>
          <p:cNvSpPr txBox="1"/>
          <p:nvPr/>
        </p:nvSpPr>
        <p:spPr>
          <a:xfrm>
            <a:off x="6411340" y="4251500"/>
            <a:ext cx="5259600" cy="861900"/>
          </a:xfrm>
          <a:prstGeom prst="rect">
            <a:avLst/>
          </a:prstGeom>
          <a:noFill/>
          <a:ln>
            <a:noFill/>
          </a:ln>
        </p:spPr>
        <p:txBody>
          <a:bodyPr anchorCtr="0" anchor="t" bIns="60900" lIns="121850" spcFirstLastPara="1" rIns="121850" wrap="square" tIns="60900">
            <a:spAutoFit/>
          </a:bodyPr>
          <a:lstStyle/>
          <a:p>
            <a:pPr indent="0" lvl="0" marL="0" marR="0" rtl="0" algn="l">
              <a:lnSpc>
                <a:spcPct val="100000"/>
              </a:lnSpc>
              <a:spcBef>
                <a:spcPts val="0"/>
              </a:spcBef>
              <a:spcAft>
                <a:spcPts val="0"/>
              </a:spcAft>
              <a:buNone/>
            </a:pPr>
            <a:r>
              <a:rPr b="1" i="0" lang="en-US" sz="1600" u="none" cap="none" strike="noStrike">
                <a:solidFill>
                  <a:schemeClr val="accent2"/>
                </a:solidFill>
                <a:latin typeface="DM Sans"/>
                <a:ea typeface="DM Sans"/>
                <a:cs typeface="DM Sans"/>
                <a:sym typeface="DM Sans"/>
              </a:rPr>
              <a:t>Ensure high data quality          </a:t>
            </a:r>
            <a:endParaRPr b="1" i="0" sz="1600" u="none" cap="none" strike="noStrike">
              <a:solidFill>
                <a:schemeClr val="accent2"/>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DM Sans"/>
                <a:ea typeface="DM Sans"/>
                <a:cs typeface="DM Sans"/>
                <a:sym typeface="DM Sans"/>
              </a:rPr>
              <a:t>Deliver reliable data with built-in </a:t>
            </a:r>
            <a:r>
              <a:rPr b="1" i="0" lang="en-US" sz="1600" u="none" cap="none" strike="noStrike">
                <a:solidFill>
                  <a:schemeClr val="dk1"/>
                </a:solidFill>
                <a:latin typeface="DM Sans"/>
                <a:ea typeface="DM Sans"/>
                <a:cs typeface="DM Sans"/>
                <a:sym typeface="DM Sans"/>
              </a:rPr>
              <a:t>quality controls</a:t>
            </a:r>
            <a:r>
              <a:rPr b="0" i="0" lang="en-US" sz="1600" u="none" cap="none" strike="noStrike">
                <a:solidFill>
                  <a:schemeClr val="dk1"/>
                </a:solidFill>
                <a:latin typeface="DM Sans"/>
                <a:ea typeface="DM Sans"/>
                <a:cs typeface="DM Sans"/>
                <a:sym typeface="DM Sans"/>
              </a:rPr>
              <a:t>, </a:t>
            </a:r>
            <a:r>
              <a:rPr b="1" i="0" lang="en-US" sz="1600" u="none" cap="none" strike="noStrike">
                <a:solidFill>
                  <a:schemeClr val="dk1"/>
                </a:solidFill>
                <a:latin typeface="DM Sans"/>
                <a:ea typeface="DM Sans"/>
                <a:cs typeface="DM Sans"/>
                <a:sym typeface="DM Sans"/>
              </a:rPr>
              <a:t>testing</a:t>
            </a:r>
            <a:r>
              <a:rPr b="0" i="0" lang="en-US" sz="1600" u="none" cap="none" strike="noStrike">
                <a:solidFill>
                  <a:schemeClr val="dk1"/>
                </a:solidFill>
                <a:latin typeface="DM Sans"/>
                <a:ea typeface="DM Sans"/>
                <a:cs typeface="DM Sans"/>
                <a:sym typeface="DM Sans"/>
              </a:rPr>
              <a:t>, </a:t>
            </a:r>
            <a:r>
              <a:rPr b="1" i="0" lang="en-US" sz="1600" u="none" cap="none" strike="noStrike">
                <a:solidFill>
                  <a:schemeClr val="dk1"/>
                </a:solidFill>
                <a:latin typeface="DM Sans"/>
                <a:ea typeface="DM Sans"/>
                <a:cs typeface="DM Sans"/>
                <a:sym typeface="DM Sans"/>
              </a:rPr>
              <a:t>monitoring</a:t>
            </a:r>
            <a:r>
              <a:rPr b="0" i="0" lang="en-US" sz="1600" u="none" cap="none" strike="noStrike">
                <a:solidFill>
                  <a:schemeClr val="dk1"/>
                </a:solidFill>
                <a:latin typeface="DM Sans"/>
                <a:ea typeface="DM Sans"/>
                <a:cs typeface="DM Sans"/>
                <a:sym typeface="DM Sans"/>
              </a:rPr>
              <a:t> and </a:t>
            </a:r>
            <a:r>
              <a:rPr b="1" i="0" lang="en-US" sz="1600" u="none" cap="none" strike="noStrike">
                <a:solidFill>
                  <a:schemeClr val="dk1"/>
                </a:solidFill>
                <a:latin typeface="DM Sans"/>
                <a:ea typeface="DM Sans"/>
                <a:cs typeface="DM Sans"/>
                <a:sym typeface="DM Sans"/>
              </a:rPr>
              <a:t>enforcement</a:t>
            </a:r>
            <a:r>
              <a:rPr b="0" i="0" lang="en-US" sz="1600" u="none" cap="none" strike="noStrike">
                <a:solidFill>
                  <a:schemeClr val="dk1"/>
                </a:solidFill>
                <a:latin typeface="DM Sans"/>
                <a:ea typeface="DM Sans"/>
                <a:cs typeface="DM Sans"/>
                <a:sym typeface="DM Sans"/>
              </a:rPr>
              <a:t> </a:t>
            </a:r>
            <a:endParaRPr b="0" i="0" sz="1600" u="none" cap="none" strike="noStrike">
              <a:solidFill>
                <a:schemeClr val="dk1"/>
              </a:solidFill>
              <a:latin typeface="DM Sans"/>
              <a:ea typeface="DM Sans"/>
              <a:cs typeface="DM Sans"/>
              <a:sym typeface="DM Sans"/>
            </a:endParaRPr>
          </a:p>
        </p:txBody>
      </p:sp>
      <p:sp>
        <p:nvSpPr>
          <p:cNvPr id="1222" name="Google Shape;1222;g2770e931a04_0_2012"/>
          <p:cNvSpPr txBox="1"/>
          <p:nvPr/>
        </p:nvSpPr>
        <p:spPr>
          <a:xfrm>
            <a:off x="6411340" y="3116500"/>
            <a:ext cx="5294100" cy="898800"/>
          </a:xfrm>
          <a:prstGeom prst="rect">
            <a:avLst/>
          </a:prstGeom>
          <a:noFill/>
          <a:ln>
            <a:noFill/>
          </a:ln>
        </p:spPr>
        <p:txBody>
          <a:bodyPr anchorCtr="0" anchor="t" bIns="60900" lIns="121850" spcFirstLastPara="1" rIns="121850" wrap="square" tIns="60900">
            <a:spAutoFit/>
          </a:bodyPr>
          <a:lstStyle/>
          <a:p>
            <a:pPr indent="0" lvl="0" marL="0" marR="0" rtl="0" algn="l">
              <a:lnSpc>
                <a:spcPct val="100000"/>
              </a:lnSpc>
              <a:spcBef>
                <a:spcPts val="0"/>
              </a:spcBef>
              <a:spcAft>
                <a:spcPts val="0"/>
              </a:spcAft>
              <a:buNone/>
            </a:pPr>
            <a:r>
              <a:rPr b="1" i="0" lang="en-US" sz="1600" u="none" cap="none" strike="noStrike">
                <a:solidFill>
                  <a:schemeClr val="accent2"/>
                </a:solidFill>
                <a:latin typeface="DM Sans"/>
                <a:ea typeface="DM Sans"/>
                <a:cs typeface="DM Sans"/>
                <a:sym typeface="DM Sans"/>
              </a:rPr>
              <a:t>Automatically manage your infrastructure</a:t>
            </a:r>
            <a:endParaRPr b="1" i="0" sz="1600" u="none" cap="none" strike="noStrike">
              <a:solidFill>
                <a:schemeClr val="accent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DM Sans"/>
                <a:ea typeface="DM Sans"/>
                <a:cs typeface="DM Sans"/>
                <a:sym typeface="DM Sans"/>
              </a:rPr>
              <a:t>Automates complex tedious activities like </a:t>
            </a:r>
            <a:r>
              <a:rPr b="1" i="0" lang="en-US" sz="1600" u="none" cap="none" strike="noStrike">
                <a:solidFill>
                  <a:schemeClr val="dk1"/>
                </a:solidFill>
                <a:latin typeface="DM Sans"/>
                <a:ea typeface="DM Sans"/>
                <a:cs typeface="DM Sans"/>
                <a:sym typeface="DM Sans"/>
              </a:rPr>
              <a:t>recovery</a:t>
            </a:r>
            <a:r>
              <a:rPr b="0" i="0" lang="en-US" sz="1600" u="none" cap="none" strike="noStrike">
                <a:solidFill>
                  <a:schemeClr val="dk1"/>
                </a:solidFill>
                <a:latin typeface="DM Sans"/>
                <a:ea typeface="DM Sans"/>
                <a:cs typeface="DM Sans"/>
                <a:sym typeface="DM Sans"/>
              </a:rPr>
              <a:t>, </a:t>
            </a:r>
            <a:r>
              <a:rPr b="1" i="0" lang="en-US" sz="1600" u="none" cap="none" strike="noStrike">
                <a:solidFill>
                  <a:schemeClr val="dk1"/>
                </a:solidFill>
                <a:latin typeface="DM Sans"/>
                <a:ea typeface="DM Sans"/>
                <a:cs typeface="DM Sans"/>
                <a:sym typeface="DM Sans"/>
              </a:rPr>
              <a:t>auto-scaling</a:t>
            </a:r>
            <a:r>
              <a:rPr b="0" i="0" lang="en-US" sz="1600" u="none" cap="none" strike="noStrike">
                <a:solidFill>
                  <a:schemeClr val="dk1"/>
                </a:solidFill>
                <a:latin typeface="DM Sans"/>
                <a:ea typeface="DM Sans"/>
                <a:cs typeface="DM Sans"/>
                <a:sym typeface="DM Sans"/>
              </a:rPr>
              <a:t>, and </a:t>
            </a:r>
            <a:r>
              <a:rPr b="1" i="0" lang="en-US" sz="1600" u="none" cap="none" strike="noStrike">
                <a:solidFill>
                  <a:schemeClr val="dk1"/>
                </a:solidFill>
                <a:latin typeface="DM Sans"/>
                <a:ea typeface="DM Sans"/>
                <a:cs typeface="DM Sans"/>
                <a:sym typeface="DM Sans"/>
              </a:rPr>
              <a:t>performance optimization</a:t>
            </a:r>
            <a:endParaRPr b="0" i="0" sz="2133" u="none" cap="none" strike="noStrike">
              <a:solidFill>
                <a:schemeClr val="dk1"/>
              </a:solidFill>
              <a:latin typeface="Arial"/>
              <a:ea typeface="Arial"/>
              <a:cs typeface="Arial"/>
              <a:sym typeface="Arial"/>
            </a:endParaRPr>
          </a:p>
        </p:txBody>
      </p:sp>
      <p:sp>
        <p:nvSpPr>
          <p:cNvPr id="1223" name="Google Shape;1223;g2770e931a04_0_2012"/>
          <p:cNvSpPr txBox="1"/>
          <p:nvPr/>
        </p:nvSpPr>
        <p:spPr>
          <a:xfrm>
            <a:off x="6411340" y="1981500"/>
            <a:ext cx="5259600" cy="898800"/>
          </a:xfrm>
          <a:prstGeom prst="rect">
            <a:avLst/>
          </a:prstGeom>
          <a:noFill/>
          <a:ln>
            <a:noFill/>
          </a:ln>
        </p:spPr>
        <p:txBody>
          <a:bodyPr anchorCtr="0" anchor="t" bIns="60900" lIns="121850" spcFirstLastPara="1" rIns="121850" wrap="square" tIns="60900">
            <a:spAutoFit/>
          </a:bodyPr>
          <a:lstStyle/>
          <a:p>
            <a:pPr indent="0" lvl="0" marL="0" marR="0" rtl="0" algn="l">
              <a:lnSpc>
                <a:spcPct val="100000"/>
              </a:lnSpc>
              <a:spcBef>
                <a:spcPts val="0"/>
              </a:spcBef>
              <a:spcAft>
                <a:spcPts val="0"/>
              </a:spcAft>
              <a:buClr>
                <a:srgbClr val="000000"/>
              </a:buClr>
              <a:buSzPts val="1200"/>
              <a:buFont typeface="Arial"/>
              <a:buNone/>
            </a:pPr>
            <a:r>
              <a:rPr b="1" i="0" lang="en-US" sz="1600" u="none" cap="none" strike="noStrike">
                <a:solidFill>
                  <a:schemeClr val="accent2"/>
                </a:solidFill>
                <a:latin typeface="DM Sans"/>
                <a:ea typeface="DM Sans"/>
                <a:cs typeface="DM Sans"/>
                <a:sym typeface="DM Sans"/>
              </a:rPr>
              <a:t>Accelerate ETL development</a:t>
            </a:r>
            <a:endParaRPr b="0" i="0" sz="1866" u="none" cap="none" strike="noStrike">
              <a:solidFill>
                <a:schemeClr val="accent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rPr b="0" i="0" lang="en-US" sz="1600" u="none" cap="none" strike="noStrike">
                <a:solidFill>
                  <a:schemeClr val="dk1"/>
                </a:solidFill>
                <a:latin typeface="DM Sans"/>
                <a:ea typeface="DM Sans"/>
                <a:cs typeface="DM Sans"/>
                <a:sym typeface="DM Sans"/>
              </a:rPr>
              <a:t>Declare SQL/Python and DLT automatically orchestrates the DAG, handles retries, changing data</a:t>
            </a:r>
            <a:endParaRPr b="0" i="0" sz="1600" u="none" cap="none" strike="noStrike">
              <a:solidFill>
                <a:schemeClr val="dk1"/>
              </a:solidFill>
              <a:latin typeface="Arial"/>
              <a:ea typeface="Arial"/>
              <a:cs typeface="Arial"/>
              <a:sym typeface="Arial"/>
            </a:endParaRPr>
          </a:p>
        </p:txBody>
      </p:sp>
      <p:pic>
        <p:nvPicPr>
          <p:cNvPr id="1224" name="Google Shape;1224;g2770e931a04_0_2012"/>
          <p:cNvPicPr preferRelativeResize="0"/>
          <p:nvPr/>
        </p:nvPicPr>
        <p:blipFill rotWithShape="1">
          <a:blip r:embed="rId3">
            <a:alphaModFix/>
          </a:blip>
          <a:srcRect b="0" l="0" r="0" t="0"/>
          <a:stretch/>
        </p:blipFill>
        <p:spPr>
          <a:xfrm>
            <a:off x="5726035" y="2062793"/>
            <a:ext cx="736243" cy="736215"/>
          </a:xfrm>
          <a:prstGeom prst="rect">
            <a:avLst/>
          </a:prstGeom>
          <a:noFill/>
          <a:ln>
            <a:noFill/>
          </a:ln>
        </p:spPr>
      </p:pic>
      <p:pic>
        <p:nvPicPr>
          <p:cNvPr id="1225" name="Google Shape;1225;g2770e931a04_0_2012"/>
          <p:cNvPicPr preferRelativeResize="0"/>
          <p:nvPr/>
        </p:nvPicPr>
        <p:blipFill rotWithShape="1">
          <a:blip r:embed="rId4">
            <a:alphaModFix/>
          </a:blip>
          <a:srcRect b="0" l="0" r="0" t="0"/>
          <a:stretch/>
        </p:blipFill>
        <p:spPr>
          <a:xfrm>
            <a:off x="5726035" y="4361800"/>
            <a:ext cx="641300" cy="641300"/>
          </a:xfrm>
          <a:prstGeom prst="rect">
            <a:avLst/>
          </a:prstGeom>
          <a:noFill/>
          <a:ln>
            <a:noFill/>
          </a:ln>
        </p:spPr>
      </p:pic>
      <p:pic>
        <p:nvPicPr>
          <p:cNvPr id="1226" name="Google Shape;1226;g2770e931a04_0_2012"/>
          <p:cNvPicPr preferRelativeResize="0"/>
          <p:nvPr/>
        </p:nvPicPr>
        <p:blipFill rotWithShape="1">
          <a:blip r:embed="rId5">
            <a:alphaModFix/>
          </a:blip>
          <a:srcRect b="0" l="0" r="0" t="0"/>
          <a:stretch/>
        </p:blipFill>
        <p:spPr>
          <a:xfrm>
            <a:off x="5783878" y="5507276"/>
            <a:ext cx="583473" cy="583448"/>
          </a:xfrm>
          <a:prstGeom prst="rect">
            <a:avLst/>
          </a:prstGeom>
          <a:noFill/>
          <a:ln>
            <a:noFill/>
          </a:ln>
        </p:spPr>
      </p:pic>
      <p:pic>
        <p:nvPicPr>
          <p:cNvPr id="1227" name="Google Shape;1227;g2770e931a04_0_2012"/>
          <p:cNvPicPr preferRelativeResize="0"/>
          <p:nvPr/>
        </p:nvPicPr>
        <p:blipFill rotWithShape="1">
          <a:blip r:embed="rId6">
            <a:alphaModFix/>
          </a:blip>
          <a:srcRect b="0" l="0" r="0" t="0"/>
          <a:stretch/>
        </p:blipFill>
        <p:spPr>
          <a:xfrm>
            <a:off x="5726069" y="3197795"/>
            <a:ext cx="736210" cy="736210"/>
          </a:xfrm>
          <a:prstGeom prst="rect">
            <a:avLst/>
          </a:prstGeom>
          <a:noFill/>
          <a:ln>
            <a:noFill/>
          </a:ln>
        </p:spPr>
      </p:pic>
      <p:sp>
        <p:nvSpPr>
          <p:cNvPr id="1228" name="Google Shape;1228;g2770e931a04_0_2012"/>
          <p:cNvSpPr/>
          <p:nvPr/>
        </p:nvSpPr>
        <p:spPr>
          <a:xfrm>
            <a:off x="764996" y="1990550"/>
            <a:ext cx="4554900" cy="4250400"/>
          </a:xfrm>
          <a:prstGeom prst="roundRect">
            <a:avLst>
              <a:gd fmla="val 5451" name="adj"/>
            </a:avLst>
          </a:prstGeom>
          <a:solidFill>
            <a:srgbClr val="FFFFFF"/>
          </a:solidFill>
          <a:ln cap="flat" cmpd="sng" w="9525">
            <a:solidFill>
              <a:schemeClr val="dk1"/>
            </a:solidFill>
            <a:prstDash val="solid"/>
            <a:round/>
            <a:headEnd len="sm" w="sm" type="none"/>
            <a:tailEnd len="sm" w="sm" type="none"/>
          </a:ln>
          <a:effectLst>
            <a:outerShdw blurRad="428625" rotWithShape="0" algn="bl" dir="5400000" dist="95250">
              <a:srgbClr val="000000">
                <a:alpha val="12000"/>
              </a:srgbClr>
            </a:outerShdw>
          </a:effectLst>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sz="2000">
              <a:solidFill>
                <a:schemeClr val="dk1"/>
              </a:solidFill>
              <a:latin typeface="DM Sans Medium"/>
              <a:ea typeface="DM Sans Medium"/>
              <a:cs typeface="DM Sans Medium"/>
              <a:sym typeface="DM Sans Medium"/>
            </a:endParaRPr>
          </a:p>
        </p:txBody>
      </p:sp>
      <p:sp>
        <p:nvSpPr>
          <p:cNvPr id="1229" name="Google Shape;1229;g2770e931a04_0_2012"/>
          <p:cNvSpPr txBox="1"/>
          <p:nvPr/>
        </p:nvSpPr>
        <p:spPr>
          <a:xfrm>
            <a:off x="921685" y="4379360"/>
            <a:ext cx="4207500" cy="769500"/>
          </a:xfrm>
          <a:prstGeom prst="rect">
            <a:avLst/>
          </a:prstGeom>
          <a:noFill/>
          <a:ln>
            <a:noFill/>
          </a:ln>
        </p:spPr>
        <p:txBody>
          <a:bodyPr anchorCtr="0" anchor="t" bIns="60900" lIns="121850" spcFirstLastPara="1" rIns="121850" wrap="square" tIns="609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DM Mono"/>
                <a:ea typeface="DM Mono"/>
                <a:cs typeface="DM Mono"/>
                <a:sym typeface="DM Mono"/>
                <a:extLst>
                  <a:ext uri="http://customooxmlschemas.google.com/">
                    <go:slidesCustomData xmlns:go="http://customooxmlschemas.google.com/" textRoundtripDataId="12"/>
                  </a:ext>
                </a:extLst>
              </a:rPr>
              <a:t>CREATE LIVE TABLE</a:t>
            </a:r>
            <a:r>
              <a:rPr b="0" i="0" lang="en-US" sz="1400" u="none" cap="none" strike="noStrike">
                <a:solidFill>
                  <a:srgbClr val="00B6E0"/>
                </a:solidFill>
                <a:latin typeface="DM Mono"/>
                <a:ea typeface="DM Mono"/>
                <a:cs typeface="DM Mono"/>
                <a:sym typeface="DM Mono"/>
                <a:extLst>
                  <a:ext uri="http://customooxmlschemas.google.com/">
                    <go:slidesCustomData xmlns:go="http://customooxmlschemas.google.com/" textRoundtripDataId="13"/>
                  </a:ext>
                </a:extLst>
              </a:rPr>
              <a:t> </a:t>
            </a:r>
            <a:r>
              <a:rPr b="0" i="0" lang="en-US" sz="1400" u="none" cap="none" strike="noStrike">
                <a:solidFill>
                  <a:schemeClr val="dk1"/>
                </a:solidFill>
                <a:latin typeface="DM Mono"/>
                <a:ea typeface="DM Mono"/>
                <a:cs typeface="DM Mono"/>
                <a:sym typeface="DM Mono"/>
                <a:extLst>
                  <a:ext uri="http://customooxmlschemas.google.com/">
                    <go:slidesCustomData xmlns:go="http://customooxmlschemas.google.com/" textRoundtripDataId="14"/>
                  </a:ext>
                </a:extLst>
              </a:rPr>
              <a:t>clean_data</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DM Mono"/>
                <a:ea typeface="DM Mono"/>
                <a:cs typeface="DM Mono"/>
                <a:sym typeface="DM Mono"/>
              </a:rPr>
              <a:t>AS</a:t>
            </a:r>
            <a:r>
              <a:rPr b="0" i="0" lang="en-US" sz="1400" u="none" cap="none" strike="noStrike">
                <a:solidFill>
                  <a:srgbClr val="00B6E0"/>
                </a:solidFill>
                <a:latin typeface="DM Mono"/>
                <a:ea typeface="DM Mono"/>
                <a:cs typeface="DM Mono"/>
                <a:sym typeface="DM Mono"/>
              </a:rPr>
              <a:t> </a:t>
            </a:r>
            <a:r>
              <a:rPr b="0" i="0" lang="en-US" sz="1400" u="none" cap="none" strike="noStrike">
                <a:solidFill>
                  <a:schemeClr val="dk1"/>
                </a:solidFill>
                <a:latin typeface="DM Mono"/>
                <a:ea typeface="DM Mono"/>
                <a:cs typeface="DM Mono"/>
                <a:sym typeface="DM Mono"/>
              </a:rPr>
              <a:t>SELECT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DM Mono"/>
                <a:ea typeface="DM Mono"/>
                <a:cs typeface="DM Mono"/>
                <a:sym typeface="DM Mono"/>
              </a:rPr>
              <a:t>FROM LIVE</a:t>
            </a:r>
            <a:r>
              <a:rPr b="0" i="0" lang="en-US" sz="1400" u="none" cap="none" strike="noStrike">
                <a:solidFill>
                  <a:schemeClr val="dk1"/>
                </a:solidFill>
                <a:latin typeface="DM Mono"/>
                <a:ea typeface="DM Mono"/>
                <a:cs typeface="DM Mono"/>
                <a:sym typeface="DM Mono"/>
              </a:rPr>
              <a:t>.raw_data</a:t>
            </a:r>
            <a:endParaRPr b="0" i="0" sz="1400" u="none" cap="none" strike="noStrike">
              <a:solidFill>
                <a:schemeClr val="dk1"/>
              </a:solidFill>
              <a:latin typeface="Arial"/>
              <a:ea typeface="Arial"/>
              <a:cs typeface="Arial"/>
              <a:sym typeface="Arial"/>
            </a:endParaRPr>
          </a:p>
        </p:txBody>
      </p:sp>
      <p:sp>
        <p:nvSpPr>
          <p:cNvPr id="1230" name="Google Shape;1230;g2770e931a04_0_2012"/>
          <p:cNvSpPr txBox="1"/>
          <p:nvPr/>
        </p:nvSpPr>
        <p:spPr>
          <a:xfrm>
            <a:off x="921685" y="2776241"/>
            <a:ext cx="4207500" cy="769500"/>
          </a:xfrm>
          <a:prstGeom prst="rect">
            <a:avLst/>
          </a:prstGeom>
          <a:noFill/>
          <a:ln>
            <a:noFill/>
          </a:ln>
        </p:spPr>
        <p:txBody>
          <a:bodyPr anchorCtr="0" anchor="t" bIns="60900" lIns="121850" spcFirstLastPara="1" rIns="121850" wrap="square" tIns="609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DM Mono"/>
                <a:ea typeface="DM Mono"/>
                <a:cs typeface="DM Mono"/>
                <a:sym typeface="DM Mono"/>
              </a:rPr>
              <a:t>CREATE STREAMING TABLE </a:t>
            </a:r>
            <a:r>
              <a:rPr b="0" i="0" lang="en-US" sz="1400" u="none" cap="none" strike="noStrike">
                <a:solidFill>
                  <a:schemeClr val="dk1"/>
                </a:solidFill>
                <a:latin typeface="DM Mono"/>
                <a:ea typeface="DM Mono"/>
                <a:cs typeface="DM Mono"/>
                <a:sym typeface="DM Mono"/>
              </a:rPr>
              <a:t>raw_data</a:t>
            </a:r>
            <a:endParaRPr b="0" i="0" sz="1400" u="none" cap="none" strike="noStrike">
              <a:solidFill>
                <a:schemeClr val="dk1"/>
              </a:solidFill>
              <a:latin typeface="DM Mono"/>
              <a:ea typeface="DM Mono"/>
              <a:cs typeface="DM Mono"/>
              <a:sym typeface="DM Mono"/>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DM Mono"/>
                <a:ea typeface="DM Mono"/>
                <a:cs typeface="DM Mono"/>
                <a:sym typeface="DM Mono"/>
              </a:rPr>
              <a:t>AS</a:t>
            </a:r>
            <a:r>
              <a:rPr b="0" i="0" lang="en-US" sz="1400" u="none" cap="none" strike="noStrike">
                <a:solidFill>
                  <a:srgbClr val="00B6E0"/>
                </a:solidFill>
                <a:latin typeface="DM Mono"/>
                <a:ea typeface="DM Mono"/>
                <a:cs typeface="DM Mono"/>
                <a:sym typeface="DM Mono"/>
              </a:rPr>
              <a:t> </a:t>
            </a:r>
            <a:r>
              <a:rPr b="0" i="0" lang="en-US" sz="1400" u="none" cap="none" strike="noStrike">
                <a:solidFill>
                  <a:schemeClr val="dk1"/>
                </a:solidFill>
                <a:latin typeface="DM Mono"/>
                <a:ea typeface="DM Mono"/>
                <a:cs typeface="DM Mono"/>
                <a:sym typeface="DM Mono"/>
              </a:rPr>
              <a:t>SELECT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2"/>
                </a:solidFill>
                <a:latin typeface="DM Mono"/>
                <a:ea typeface="DM Mono"/>
                <a:cs typeface="DM Mono"/>
                <a:sym typeface="DM Mono"/>
              </a:rPr>
              <a:t>FROM </a:t>
            </a:r>
            <a:r>
              <a:rPr b="0" i="0" lang="en-US" sz="1400" u="none" cap="none" strike="noStrike">
                <a:solidFill>
                  <a:schemeClr val="dk1"/>
                </a:solidFill>
                <a:latin typeface="DM Mono"/>
                <a:ea typeface="DM Mono"/>
                <a:cs typeface="DM Mono"/>
                <a:sym typeface="DM Mono"/>
              </a:rPr>
              <a:t>cloud_files(“/raw_data”, ”json”)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
          <p:cNvSpPr/>
          <p:nvPr/>
        </p:nvSpPr>
        <p:spPr>
          <a:xfrm>
            <a:off x="0" y="-10160"/>
            <a:ext cx="4907280" cy="6868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85" name="Google Shape;485;p3"/>
          <p:cNvSpPr txBox="1"/>
          <p:nvPr>
            <p:ph idx="4294967295" type="ctrTitle"/>
          </p:nvPr>
        </p:nvSpPr>
        <p:spPr>
          <a:xfrm>
            <a:off x="555719" y="2112977"/>
            <a:ext cx="3581941" cy="125023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5000"/>
              <a:buFont typeface="Trebuchet MS"/>
              <a:buNone/>
            </a:pPr>
            <a:r>
              <a:rPr b="1" i="0" lang="en-US" sz="5000" u="none" cap="none" strike="noStrike">
                <a:solidFill>
                  <a:schemeClr val="lt1"/>
                </a:solidFill>
                <a:latin typeface="Trebuchet MS"/>
                <a:ea typeface="Trebuchet MS"/>
                <a:cs typeface="Trebuchet MS"/>
                <a:sym typeface="Trebuchet MS"/>
              </a:rPr>
              <a:t>Meet the Team</a:t>
            </a:r>
            <a:endParaRPr/>
          </a:p>
        </p:txBody>
      </p:sp>
      <p:pic>
        <p:nvPicPr>
          <p:cNvPr id="486" name="Google Shape;486;p3"/>
          <p:cNvPicPr preferRelativeResize="0"/>
          <p:nvPr/>
        </p:nvPicPr>
        <p:blipFill rotWithShape="1">
          <a:blip r:embed="rId3">
            <a:alphaModFix/>
          </a:blip>
          <a:srcRect b="0" l="0" r="0" t="0"/>
          <a:stretch/>
        </p:blipFill>
        <p:spPr>
          <a:xfrm>
            <a:off x="733279" y="637899"/>
            <a:ext cx="1793826" cy="496752"/>
          </a:xfrm>
          <a:prstGeom prst="rect">
            <a:avLst/>
          </a:prstGeom>
          <a:noFill/>
          <a:ln>
            <a:noFill/>
          </a:ln>
        </p:spPr>
      </p:pic>
      <p:sp>
        <p:nvSpPr>
          <p:cNvPr id="487" name="Google Shape;487;p3"/>
          <p:cNvSpPr/>
          <p:nvPr/>
        </p:nvSpPr>
        <p:spPr>
          <a:xfrm>
            <a:off x="9751273" y="293163"/>
            <a:ext cx="2135927" cy="9911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1" lang="en-US" sz="1200" u="none" cap="none" strike="noStrike">
                <a:solidFill>
                  <a:schemeClr val="lt1"/>
                </a:solidFill>
                <a:latin typeface="Trebuchet MS"/>
                <a:ea typeface="Trebuchet MS"/>
                <a:cs typeface="Trebuchet MS"/>
                <a:sym typeface="Trebuchet MS"/>
              </a:rPr>
              <a:t>To add or arrange timeline elements, manually move and edit text group.</a:t>
            </a:r>
            <a:endParaRPr/>
          </a:p>
        </p:txBody>
      </p:sp>
      <p:sp>
        <p:nvSpPr>
          <p:cNvPr id="488" name="Google Shape;488;p3"/>
          <p:cNvSpPr/>
          <p:nvPr/>
        </p:nvSpPr>
        <p:spPr>
          <a:xfrm rot="-5400000">
            <a:off x="9105507" y="640534"/>
            <a:ext cx="991181" cy="29643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NOTE</a:t>
            </a:r>
            <a:endParaRPr/>
          </a:p>
        </p:txBody>
      </p:sp>
      <p:grpSp>
        <p:nvGrpSpPr>
          <p:cNvPr id="489" name="Google Shape;489;p3"/>
          <p:cNvGrpSpPr/>
          <p:nvPr/>
        </p:nvGrpSpPr>
        <p:grpSpPr>
          <a:xfrm>
            <a:off x="5549336" y="1173394"/>
            <a:ext cx="1250274" cy="1907237"/>
            <a:chOff x="1219230" y="2889049"/>
            <a:chExt cx="1659636" cy="2531700"/>
          </a:xfrm>
        </p:grpSpPr>
        <p:sp>
          <p:nvSpPr>
            <p:cNvPr id="490" name="Google Shape;490;p3"/>
            <p:cNvSpPr/>
            <p:nvPr/>
          </p:nvSpPr>
          <p:spPr>
            <a:xfrm>
              <a:off x="1332958" y="4644508"/>
              <a:ext cx="1317567"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491" name="Google Shape;491;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492" name="Google Shape;492;p3"/>
          <p:cNvGrpSpPr/>
          <p:nvPr/>
        </p:nvGrpSpPr>
        <p:grpSpPr>
          <a:xfrm>
            <a:off x="7190915" y="1173394"/>
            <a:ext cx="1250275" cy="1907237"/>
            <a:chOff x="1219230" y="2889049"/>
            <a:chExt cx="1659636" cy="2531700"/>
          </a:xfrm>
        </p:grpSpPr>
        <p:sp>
          <p:nvSpPr>
            <p:cNvPr id="493" name="Google Shape;493;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494" name="Google Shape;494;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495" name="Google Shape;495;p3"/>
          <p:cNvGrpSpPr/>
          <p:nvPr/>
        </p:nvGrpSpPr>
        <p:grpSpPr>
          <a:xfrm>
            <a:off x="8832492" y="1173394"/>
            <a:ext cx="1250275" cy="1907237"/>
            <a:chOff x="1219230" y="2889049"/>
            <a:chExt cx="1659636" cy="2531700"/>
          </a:xfrm>
        </p:grpSpPr>
        <p:sp>
          <p:nvSpPr>
            <p:cNvPr id="496" name="Google Shape;496;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497" name="Google Shape;497;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498" name="Google Shape;498;p3"/>
          <p:cNvGrpSpPr/>
          <p:nvPr/>
        </p:nvGrpSpPr>
        <p:grpSpPr>
          <a:xfrm>
            <a:off x="5467865" y="3516402"/>
            <a:ext cx="1250275" cy="1907237"/>
            <a:chOff x="1219230" y="2889049"/>
            <a:chExt cx="1659636" cy="2531700"/>
          </a:xfrm>
        </p:grpSpPr>
        <p:sp>
          <p:nvSpPr>
            <p:cNvPr id="499" name="Google Shape;499;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00" name="Google Shape;500;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01" name="Google Shape;501;p3"/>
          <p:cNvGrpSpPr/>
          <p:nvPr/>
        </p:nvGrpSpPr>
        <p:grpSpPr>
          <a:xfrm>
            <a:off x="7109442" y="3516402"/>
            <a:ext cx="1250275" cy="1907237"/>
            <a:chOff x="1219230" y="2889049"/>
            <a:chExt cx="1659636" cy="2531700"/>
          </a:xfrm>
        </p:grpSpPr>
        <p:sp>
          <p:nvSpPr>
            <p:cNvPr id="502" name="Google Shape;502;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03" name="Google Shape;503;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04" name="Google Shape;504;p3"/>
          <p:cNvGrpSpPr/>
          <p:nvPr/>
        </p:nvGrpSpPr>
        <p:grpSpPr>
          <a:xfrm>
            <a:off x="8751019" y="3516402"/>
            <a:ext cx="1250275" cy="1907237"/>
            <a:chOff x="1219230" y="2889049"/>
            <a:chExt cx="1659636" cy="2531700"/>
          </a:xfrm>
        </p:grpSpPr>
        <p:sp>
          <p:nvSpPr>
            <p:cNvPr id="505" name="Google Shape;505;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06" name="Google Shape;506;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07" name="Google Shape;507;p3"/>
          <p:cNvGrpSpPr/>
          <p:nvPr/>
        </p:nvGrpSpPr>
        <p:grpSpPr>
          <a:xfrm>
            <a:off x="10392599" y="3516402"/>
            <a:ext cx="1250275" cy="1907237"/>
            <a:chOff x="1219230" y="2889049"/>
            <a:chExt cx="1659636" cy="2531700"/>
          </a:xfrm>
        </p:grpSpPr>
        <p:sp>
          <p:nvSpPr>
            <p:cNvPr id="508" name="Google Shape;508;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09" name="Google Shape;509;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10" name="Google Shape;510;p3"/>
          <p:cNvGrpSpPr/>
          <p:nvPr/>
        </p:nvGrpSpPr>
        <p:grpSpPr>
          <a:xfrm>
            <a:off x="10392599" y="1169442"/>
            <a:ext cx="1250275" cy="2061127"/>
            <a:chOff x="1219230" y="2889049"/>
            <a:chExt cx="1659636" cy="2735975"/>
          </a:xfrm>
        </p:grpSpPr>
        <p:sp>
          <p:nvSpPr>
            <p:cNvPr id="511" name="Google Shape;511;p3"/>
            <p:cNvSpPr/>
            <p:nvPr/>
          </p:nvSpPr>
          <p:spPr>
            <a:xfrm>
              <a:off x="1332962" y="4644509"/>
              <a:ext cx="1317566" cy="9805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a:p>
              <a:pPr indent="0" lvl="0" marL="0" marR="0" rtl="0" algn="ctr">
                <a:lnSpc>
                  <a:spcPct val="100000"/>
                </a:lnSpc>
                <a:spcBef>
                  <a:spcPts val="0"/>
                </a:spcBef>
                <a:spcAft>
                  <a:spcPts val="0"/>
                </a:spcAft>
                <a:buClr>
                  <a:schemeClr val="dk1"/>
                </a:buClr>
                <a:buSzPts val="1000"/>
                <a:buFont typeface="Arial"/>
                <a:buNone/>
              </a:pPr>
              <a:r>
                <a:t/>
              </a:r>
              <a:endParaRPr b="0" i="1" sz="1000" u="none" cap="none" strike="noStrike">
                <a:solidFill>
                  <a:schemeClr val="accent6"/>
                </a:solidFill>
                <a:latin typeface="Georgia"/>
                <a:ea typeface="Georgia"/>
                <a:cs typeface="Georgia"/>
                <a:sym typeface="Georgia"/>
              </a:endParaRPr>
            </a:p>
          </p:txBody>
        </p:sp>
        <p:sp>
          <p:nvSpPr>
            <p:cNvPr id="512" name="Google Shape;512;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g2770e931a04_0_2028"/>
          <p:cNvSpPr txBox="1"/>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lang="en-US" sz="4300">
                <a:solidFill>
                  <a:schemeClr val="dk1"/>
                </a:solidFill>
                <a:latin typeface="DM Sans Medium"/>
                <a:ea typeface="DM Sans Medium"/>
                <a:cs typeface="DM Sans Medium"/>
                <a:sym typeface="DM Sans Medium"/>
              </a:rPr>
              <a:t>Lakehouse Differentiations</a:t>
            </a:r>
            <a:endParaRPr b="0" i="0" sz="1400" u="none" cap="none" strike="noStrike">
              <a:solidFill>
                <a:srgbClr val="000000"/>
              </a:solidFill>
              <a:latin typeface="Arial"/>
              <a:ea typeface="Arial"/>
              <a:cs typeface="Arial"/>
              <a:sym typeface="Arial"/>
            </a:endParaRPr>
          </a:p>
        </p:txBody>
      </p:sp>
      <p:cxnSp>
        <p:nvCxnSpPr>
          <p:cNvPr id="1236" name="Google Shape;1236;g2770e931a04_0_2028"/>
          <p:cNvCxnSpPr/>
          <p:nvPr/>
        </p:nvCxnSpPr>
        <p:spPr>
          <a:xfrm>
            <a:off x="3263812" y="1679156"/>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237" name="Google Shape;1237;g2770e931a04_0_2028"/>
          <p:cNvCxnSpPr/>
          <p:nvPr/>
        </p:nvCxnSpPr>
        <p:spPr>
          <a:xfrm>
            <a:off x="6122626" y="1679156"/>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1238" name="Google Shape;1238;g2770e931a04_0_2028"/>
          <p:cNvCxnSpPr/>
          <p:nvPr/>
        </p:nvCxnSpPr>
        <p:spPr>
          <a:xfrm>
            <a:off x="8981439" y="1679156"/>
            <a:ext cx="0" cy="4425900"/>
          </a:xfrm>
          <a:prstGeom prst="straightConnector1">
            <a:avLst/>
          </a:prstGeom>
          <a:noFill/>
          <a:ln cap="flat" cmpd="sng" w="9525">
            <a:solidFill>
              <a:srgbClr val="EF6450"/>
            </a:solidFill>
            <a:prstDash val="solid"/>
            <a:miter lim="800000"/>
            <a:headEnd len="med" w="med" type="oval"/>
            <a:tailEnd len="med" w="med" type="oval"/>
          </a:ln>
        </p:spPr>
      </p:cxnSp>
      <p:grpSp>
        <p:nvGrpSpPr>
          <p:cNvPr id="1239" name="Google Shape;1239;g2770e931a04_0_2028"/>
          <p:cNvGrpSpPr/>
          <p:nvPr/>
        </p:nvGrpSpPr>
        <p:grpSpPr>
          <a:xfrm>
            <a:off x="833515" y="1660998"/>
            <a:ext cx="2106900" cy="3847074"/>
            <a:chOff x="833515" y="1660998"/>
            <a:chExt cx="2106900" cy="3847074"/>
          </a:xfrm>
        </p:grpSpPr>
        <p:sp>
          <p:nvSpPr>
            <p:cNvPr id="1240" name="Google Shape;1240;g2770e931a04_0_2028"/>
            <p:cNvSpPr txBox="1"/>
            <p:nvPr/>
          </p:nvSpPr>
          <p:spPr>
            <a:xfrm>
              <a:off x="833515" y="2615905"/>
              <a:ext cx="21069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lang="en-US" sz="1800">
                  <a:solidFill>
                    <a:schemeClr val="accent1"/>
                  </a:solidFill>
                  <a:latin typeface="DM Sans Medium"/>
                  <a:ea typeface="DM Sans Medium"/>
                  <a:cs typeface="DM Sans Medium"/>
                  <a:sym typeface="DM Sans Medium"/>
                </a:rPr>
                <a:t>Unified Batch and Streaming</a:t>
              </a:r>
              <a:endParaRPr b="0" i="0" sz="2800" u="none" cap="none" strike="noStrike">
                <a:solidFill>
                  <a:schemeClr val="accent1"/>
                </a:solidFill>
                <a:latin typeface="DM Sans Medium"/>
                <a:ea typeface="DM Sans Medium"/>
                <a:cs typeface="DM Sans Medium"/>
                <a:sym typeface="DM Sans Medium"/>
              </a:endParaRPr>
            </a:p>
          </p:txBody>
        </p:sp>
        <p:sp>
          <p:nvSpPr>
            <p:cNvPr id="1241" name="Google Shape;1241;g2770e931a04_0_2028"/>
            <p:cNvSpPr txBox="1"/>
            <p:nvPr/>
          </p:nvSpPr>
          <p:spPr>
            <a:xfrm>
              <a:off x="871465" y="3647772"/>
              <a:ext cx="2031000" cy="1860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US" sz="1600">
                  <a:solidFill>
                    <a:schemeClr val="dk1"/>
                  </a:solidFill>
                  <a:latin typeface="DM Sans Medium"/>
                  <a:ea typeface="DM Sans Medium"/>
                  <a:cs typeface="DM Sans Medium"/>
                  <a:sym typeface="DM Sans Medium"/>
                </a:rPr>
                <a:t>No overhead of learning, developing on, and maintaining two sets of APIs and data processing stacks</a:t>
              </a:r>
              <a:endParaRPr sz="1600">
                <a:latin typeface="DM Sans"/>
                <a:ea typeface="DM Sans"/>
                <a:cs typeface="DM Sans"/>
                <a:sym typeface="DM Sans"/>
              </a:endParaRPr>
            </a:p>
            <a:p>
              <a:pPr indent="0" lvl="0" marL="0" marR="0" rtl="0" algn="ctr">
                <a:lnSpc>
                  <a:spcPct val="90000"/>
                </a:lnSpc>
                <a:spcBef>
                  <a:spcPts val="600"/>
                </a:spcBef>
                <a:spcAft>
                  <a:spcPts val="0"/>
                </a:spcAft>
                <a:buClr>
                  <a:schemeClr val="dk1"/>
                </a:buClr>
                <a:buSzPts val="4300"/>
                <a:buFont typeface="DM Sans Medium"/>
                <a:buNone/>
              </a:pPr>
              <a:r>
                <a:t/>
              </a:r>
              <a:endParaRPr sz="1800">
                <a:solidFill>
                  <a:schemeClr val="dk1"/>
                </a:solidFill>
                <a:latin typeface="DM Sans Medium"/>
                <a:ea typeface="DM Sans Medium"/>
                <a:cs typeface="DM Sans Medium"/>
                <a:sym typeface="DM Sans Medium"/>
              </a:endParaRPr>
            </a:p>
          </p:txBody>
        </p:sp>
        <p:pic>
          <p:nvPicPr>
            <p:cNvPr id="1242" name="Google Shape;1242;g2770e931a04_0_2028"/>
            <p:cNvPicPr preferRelativeResize="0"/>
            <p:nvPr/>
          </p:nvPicPr>
          <p:blipFill rotWithShape="1">
            <a:blip r:embed="rId3">
              <a:alphaModFix/>
            </a:blip>
            <a:srcRect b="0" l="0" r="0" t="0"/>
            <a:stretch/>
          </p:blipFill>
          <p:spPr>
            <a:xfrm>
              <a:off x="1429765" y="1660998"/>
              <a:ext cx="914400" cy="914400"/>
            </a:xfrm>
            <a:prstGeom prst="rect">
              <a:avLst/>
            </a:prstGeom>
            <a:noFill/>
            <a:ln>
              <a:noFill/>
            </a:ln>
          </p:spPr>
        </p:pic>
      </p:grpSp>
      <p:grpSp>
        <p:nvGrpSpPr>
          <p:cNvPr id="1243" name="Google Shape;1243;g2770e931a04_0_2028"/>
          <p:cNvGrpSpPr/>
          <p:nvPr/>
        </p:nvGrpSpPr>
        <p:grpSpPr>
          <a:xfrm>
            <a:off x="3568788" y="1584798"/>
            <a:ext cx="2250600" cy="4042552"/>
            <a:chOff x="3568788" y="1584798"/>
            <a:chExt cx="2250600" cy="4042552"/>
          </a:xfrm>
        </p:grpSpPr>
        <p:sp>
          <p:nvSpPr>
            <p:cNvPr id="1244" name="Google Shape;1244;g2770e931a04_0_2028"/>
            <p:cNvSpPr txBox="1"/>
            <p:nvPr/>
          </p:nvSpPr>
          <p:spPr>
            <a:xfrm>
              <a:off x="3933499" y="2615905"/>
              <a:ext cx="16665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lang="en-US" sz="1800">
                  <a:solidFill>
                    <a:schemeClr val="accent1"/>
                  </a:solidFill>
                  <a:latin typeface="DM Sans Medium"/>
                  <a:ea typeface="DM Sans Medium"/>
                  <a:cs typeface="DM Sans Medium"/>
                  <a:sym typeface="DM Sans Medium"/>
                </a:rPr>
                <a:t>Support All Personas</a:t>
              </a:r>
              <a:endParaRPr b="0" i="0" sz="1400" u="none" cap="none" strike="noStrike">
                <a:solidFill>
                  <a:srgbClr val="000000"/>
                </a:solidFill>
                <a:latin typeface="Arial"/>
                <a:ea typeface="Arial"/>
                <a:cs typeface="Arial"/>
                <a:sym typeface="Arial"/>
              </a:endParaRPr>
            </a:p>
          </p:txBody>
        </p:sp>
        <p:sp>
          <p:nvSpPr>
            <p:cNvPr id="1245" name="Google Shape;1245;g2770e931a04_0_2028"/>
            <p:cNvSpPr txBox="1"/>
            <p:nvPr/>
          </p:nvSpPr>
          <p:spPr>
            <a:xfrm>
              <a:off x="3568788" y="3767050"/>
              <a:ext cx="2250600" cy="1860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US" sz="1600">
                  <a:solidFill>
                    <a:schemeClr val="dk1"/>
                  </a:solidFill>
                  <a:latin typeface="DM Sans Medium"/>
                  <a:ea typeface="DM Sans Medium"/>
                  <a:cs typeface="DM Sans Medium"/>
                  <a:sym typeface="DM Sans Medium"/>
                </a:rPr>
                <a:t>Provide diverse users with their favorite tools to work with streaming data, enabling the broader organization to take advantage of streaming</a:t>
              </a:r>
              <a:endParaRPr sz="1600">
                <a:solidFill>
                  <a:schemeClr val="dk1"/>
                </a:solidFill>
                <a:latin typeface="DM Sans Medium"/>
                <a:ea typeface="DM Sans Medium"/>
                <a:cs typeface="DM Sans Medium"/>
                <a:sym typeface="DM Sans Medium"/>
              </a:endParaRPr>
            </a:p>
            <a:p>
              <a:pPr indent="0" lvl="0" marL="0" marR="0" rtl="0" algn="ctr">
                <a:lnSpc>
                  <a:spcPct val="90000"/>
                </a:lnSpc>
                <a:spcBef>
                  <a:spcPts val="600"/>
                </a:spcBef>
                <a:spcAft>
                  <a:spcPts val="0"/>
                </a:spcAft>
                <a:buClr>
                  <a:schemeClr val="dk1"/>
                </a:buClr>
                <a:buSzPts val="4300"/>
                <a:buFont typeface="DM Sans Medium"/>
                <a:buNone/>
              </a:pPr>
              <a:r>
                <a:t/>
              </a:r>
              <a:endParaRPr sz="1800">
                <a:solidFill>
                  <a:schemeClr val="dk1"/>
                </a:solidFill>
                <a:latin typeface="DM Sans Medium"/>
                <a:ea typeface="DM Sans Medium"/>
                <a:cs typeface="DM Sans Medium"/>
                <a:sym typeface="DM Sans Medium"/>
              </a:endParaRPr>
            </a:p>
          </p:txBody>
        </p:sp>
        <p:pic>
          <p:nvPicPr>
            <p:cNvPr id="1246" name="Google Shape;1246;g2770e931a04_0_2028"/>
            <p:cNvPicPr preferRelativeResize="0"/>
            <p:nvPr/>
          </p:nvPicPr>
          <p:blipFill rotWithShape="1">
            <a:blip r:embed="rId4">
              <a:alphaModFix/>
            </a:blip>
            <a:srcRect b="0" l="0" r="0" t="0"/>
            <a:stretch/>
          </p:blipFill>
          <p:spPr>
            <a:xfrm>
              <a:off x="4309549" y="1584798"/>
              <a:ext cx="914400" cy="914400"/>
            </a:xfrm>
            <a:prstGeom prst="rect">
              <a:avLst/>
            </a:prstGeom>
            <a:noFill/>
            <a:ln>
              <a:noFill/>
            </a:ln>
          </p:spPr>
        </p:pic>
      </p:grpSp>
      <p:grpSp>
        <p:nvGrpSpPr>
          <p:cNvPr id="1247" name="Google Shape;1247;g2770e931a04_0_2028"/>
          <p:cNvGrpSpPr/>
          <p:nvPr/>
        </p:nvGrpSpPr>
        <p:grpSpPr>
          <a:xfrm>
            <a:off x="9382665" y="1660998"/>
            <a:ext cx="2031000" cy="3871410"/>
            <a:chOff x="9382665" y="1660998"/>
            <a:chExt cx="2031000" cy="3871410"/>
          </a:xfrm>
        </p:grpSpPr>
        <p:sp>
          <p:nvSpPr>
            <p:cNvPr id="1248" name="Google Shape;1248;g2770e931a04_0_2028"/>
            <p:cNvSpPr txBox="1"/>
            <p:nvPr/>
          </p:nvSpPr>
          <p:spPr>
            <a:xfrm>
              <a:off x="9564915" y="2615905"/>
              <a:ext cx="16665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lang="en-US" sz="1800">
                  <a:solidFill>
                    <a:schemeClr val="accent1"/>
                  </a:solidFill>
                  <a:latin typeface="DM Sans Medium"/>
                  <a:ea typeface="DM Sans Medium"/>
                  <a:cs typeface="DM Sans Medium"/>
                  <a:sym typeface="DM Sans Medium"/>
                </a:rPr>
                <a:t>End-to-End Streaming</a:t>
              </a:r>
              <a:endParaRPr b="0" i="0" sz="1400" u="none" cap="none" strike="noStrike">
                <a:solidFill>
                  <a:srgbClr val="000000"/>
                </a:solidFill>
                <a:latin typeface="Arial"/>
                <a:ea typeface="Arial"/>
                <a:cs typeface="Arial"/>
                <a:sym typeface="Arial"/>
              </a:endParaRPr>
            </a:p>
          </p:txBody>
        </p:sp>
        <p:sp>
          <p:nvSpPr>
            <p:cNvPr id="1249" name="Google Shape;1249;g2770e931a04_0_2028"/>
            <p:cNvSpPr txBox="1"/>
            <p:nvPr/>
          </p:nvSpPr>
          <p:spPr>
            <a:xfrm>
              <a:off x="9382665" y="3672108"/>
              <a:ext cx="2031000" cy="1860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Has everything you need, no need to stitch together different streaming technology stacks or tune them to work together</a:t>
              </a:r>
              <a:endParaRPr sz="1600">
                <a:latin typeface="DM Sans"/>
                <a:ea typeface="DM Sans"/>
                <a:cs typeface="DM Sans"/>
                <a:sym typeface="DM Sans"/>
              </a:endParaRPr>
            </a:p>
            <a:p>
              <a:pPr indent="0" lvl="0" marL="0" marR="0" rtl="0" algn="ctr">
                <a:lnSpc>
                  <a:spcPct val="90000"/>
                </a:lnSpc>
                <a:spcBef>
                  <a:spcPts val="0"/>
                </a:spcBef>
                <a:spcAft>
                  <a:spcPts val="0"/>
                </a:spcAft>
                <a:buClr>
                  <a:schemeClr val="dk1"/>
                </a:buClr>
                <a:buSzPts val="4300"/>
                <a:buFont typeface="DM Sans Medium"/>
                <a:buNone/>
              </a:pPr>
              <a:r>
                <a:t/>
              </a:r>
              <a:endParaRPr sz="1800">
                <a:solidFill>
                  <a:schemeClr val="dk1"/>
                </a:solidFill>
                <a:latin typeface="DM Sans Medium"/>
                <a:ea typeface="DM Sans Medium"/>
                <a:cs typeface="DM Sans Medium"/>
                <a:sym typeface="DM Sans Medium"/>
              </a:endParaRPr>
            </a:p>
          </p:txBody>
        </p:sp>
        <p:pic>
          <p:nvPicPr>
            <p:cNvPr id="1250" name="Google Shape;1250;g2770e931a04_0_2028"/>
            <p:cNvPicPr preferRelativeResize="0"/>
            <p:nvPr/>
          </p:nvPicPr>
          <p:blipFill rotWithShape="1">
            <a:blip r:embed="rId5">
              <a:alphaModFix/>
            </a:blip>
            <a:srcRect b="0" l="0" r="0" t="0"/>
            <a:stretch/>
          </p:blipFill>
          <p:spPr>
            <a:xfrm>
              <a:off x="9940965" y="1660998"/>
              <a:ext cx="914400" cy="914400"/>
            </a:xfrm>
            <a:prstGeom prst="rect">
              <a:avLst/>
            </a:prstGeom>
            <a:noFill/>
            <a:ln>
              <a:noFill/>
            </a:ln>
          </p:spPr>
        </p:pic>
      </p:grpSp>
      <p:grpSp>
        <p:nvGrpSpPr>
          <p:cNvPr id="1251" name="Google Shape;1251;g2770e931a04_0_2028"/>
          <p:cNvGrpSpPr/>
          <p:nvPr/>
        </p:nvGrpSpPr>
        <p:grpSpPr>
          <a:xfrm>
            <a:off x="6511700" y="1660998"/>
            <a:ext cx="2166600" cy="3804692"/>
            <a:chOff x="6511700" y="1660998"/>
            <a:chExt cx="2166600" cy="3804692"/>
          </a:xfrm>
        </p:grpSpPr>
        <p:sp>
          <p:nvSpPr>
            <p:cNvPr id="1252" name="Google Shape;1252;g2770e931a04_0_2028"/>
            <p:cNvSpPr txBox="1"/>
            <p:nvPr/>
          </p:nvSpPr>
          <p:spPr>
            <a:xfrm>
              <a:off x="6761750" y="2615905"/>
              <a:ext cx="16665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lang="en-US" sz="1800">
                  <a:solidFill>
                    <a:schemeClr val="accent1"/>
                  </a:solidFill>
                  <a:latin typeface="DM Sans Medium"/>
                  <a:ea typeface="DM Sans Medium"/>
                  <a:cs typeface="DM Sans Medium"/>
                  <a:sym typeface="DM Sans Medium"/>
                </a:rPr>
                <a:t>Optimal Cost Structure</a:t>
              </a:r>
              <a:endParaRPr b="0" i="0" sz="1400" u="none" cap="none" strike="noStrike">
                <a:solidFill>
                  <a:srgbClr val="000000"/>
                </a:solidFill>
                <a:latin typeface="Arial"/>
                <a:ea typeface="Arial"/>
                <a:cs typeface="Arial"/>
                <a:sym typeface="Arial"/>
              </a:endParaRPr>
            </a:p>
          </p:txBody>
        </p:sp>
        <p:sp>
          <p:nvSpPr>
            <p:cNvPr id="1253" name="Google Shape;1253;g2770e931a04_0_2028"/>
            <p:cNvSpPr txBox="1"/>
            <p:nvPr/>
          </p:nvSpPr>
          <p:spPr>
            <a:xfrm>
              <a:off x="6511700" y="3605390"/>
              <a:ext cx="2166600" cy="18603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Easily configure the right latency-cost tradeoff for each of your streaming workloads</a:t>
              </a:r>
              <a:endParaRPr sz="1600">
                <a:solidFill>
                  <a:schemeClr val="dk1"/>
                </a:solidFill>
                <a:latin typeface="DM Sans Medium"/>
                <a:ea typeface="DM Sans Medium"/>
                <a:cs typeface="DM Sans Medium"/>
                <a:sym typeface="DM Sans Medium"/>
              </a:endParaRPr>
            </a:p>
            <a:p>
              <a:pPr indent="0" lvl="0" marL="0" marR="0" rtl="0" algn="ctr">
                <a:lnSpc>
                  <a:spcPct val="90000"/>
                </a:lnSpc>
                <a:spcBef>
                  <a:spcPts val="600"/>
                </a:spcBef>
                <a:spcAft>
                  <a:spcPts val="0"/>
                </a:spcAft>
                <a:buClr>
                  <a:schemeClr val="dk1"/>
                </a:buClr>
                <a:buSzPts val="4300"/>
                <a:buFont typeface="DM Sans Medium"/>
                <a:buNone/>
              </a:pPr>
              <a:r>
                <a:t/>
              </a:r>
              <a:endParaRPr sz="1800">
                <a:solidFill>
                  <a:schemeClr val="dk1"/>
                </a:solidFill>
                <a:latin typeface="DM Sans Medium"/>
                <a:ea typeface="DM Sans Medium"/>
                <a:cs typeface="DM Sans Medium"/>
                <a:sym typeface="DM Sans Medium"/>
              </a:endParaRPr>
            </a:p>
          </p:txBody>
        </p:sp>
        <p:pic>
          <p:nvPicPr>
            <p:cNvPr descr="Text&#10;&#10;Description automatically generated" id="1254" name="Google Shape;1254;g2770e931a04_0_2028"/>
            <p:cNvPicPr preferRelativeResize="0"/>
            <p:nvPr/>
          </p:nvPicPr>
          <p:blipFill rotWithShape="1">
            <a:blip r:embed="rId6">
              <a:alphaModFix/>
            </a:blip>
            <a:srcRect b="0" l="0" r="0" t="0"/>
            <a:stretch/>
          </p:blipFill>
          <p:spPr>
            <a:xfrm>
              <a:off x="7137800" y="1660998"/>
              <a:ext cx="914400" cy="9144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g2770e931a04_0_205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4300"/>
              <a:buFont typeface="DM Sans Medium"/>
              <a:buNone/>
            </a:pPr>
            <a:r>
              <a:rPr lang="en-US" sz="4300">
                <a:extLst>
                  <a:ext uri="http://customooxmlschemas.google.com/">
                    <go:slidesCustomData xmlns:go="http://customooxmlschemas.google.com/" textRoundtripDataId="15"/>
                  </a:ext>
                </a:extLst>
              </a:rPr>
              <a:t>Streaming customers</a:t>
            </a:r>
            <a:r>
              <a:rPr lang="en-US" sz="4300">
                <a:extLst>
                  <a:ext uri="http://customooxmlschemas.google.com/">
                    <go:slidesCustomData xmlns:go="http://customooxmlschemas.google.com/" textRoundtripDataId="16"/>
                  </a:ext>
                </a:extLst>
              </a:rPr>
              <a:t> in every industry</a:t>
            </a:r>
            <a:endParaRPr/>
          </a:p>
        </p:txBody>
      </p:sp>
      <p:sp>
        <p:nvSpPr>
          <p:cNvPr id="1260" name="Google Shape;1260;g2770e931a04_0_2051"/>
          <p:cNvSpPr txBox="1"/>
          <p:nvPr/>
        </p:nvSpPr>
        <p:spPr>
          <a:xfrm>
            <a:off x="7531951" y="4132150"/>
            <a:ext cx="2554800" cy="26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DM Sans"/>
                <a:ea typeface="DM Sans"/>
                <a:cs typeface="DM Sans"/>
                <a:sym typeface="DM Sans"/>
              </a:rPr>
              <a:t>Healthcare &amp; Life Sciences</a:t>
            </a:r>
            <a:endParaRPr b="1" i="0" sz="1400" u="none" cap="none" strike="noStrike">
              <a:solidFill>
                <a:schemeClr val="accent1"/>
              </a:solidFill>
              <a:latin typeface="DM Sans"/>
              <a:ea typeface="DM Sans"/>
              <a:cs typeface="DM Sans"/>
              <a:sym typeface="DM Sans"/>
            </a:endParaRPr>
          </a:p>
        </p:txBody>
      </p:sp>
      <p:sp>
        <p:nvSpPr>
          <p:cNvPr id="1261" name="Google Shape;1261;g2770e931a04_0_2051"/>
          <p:cNvSpPr txBox="1"/>
          <p:nvPr/>
        </p:nvSpPr>
        <p:spPr>
          <a:xfrm>
            <a:off x="6196684" y="1744450"/>
            <a:ext cx="2540400" cy="26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DM Sans"/>
                <a:ea typeface="DM Sans"/>
                <a:cs typeface="DM Sans"/>
                <a:sym typeface="DM Sans"/>
              </a:rPr>
              <a:t>Media &amp; Entertainment</a:t>
            </a:r>
            <a:endParaRPr b="1" i="0" sz="1400" u="none" cap="none" strike="noStrike">
              <a:solidFill>
                <a:schemeClr val="accent1"/>
              </a:solidFill>
              <a:latin typeface="DM Sans"/>
              <a:ea typeface="DM Sans"/>
              <a:cs typeface="DM Sans"/>
              <a:sym typeface="DM Sans"/>
            </a:endParaRPr>
          </a:p>
        </p:txBody>
      </p:sp>
      <p:sp>
        <p:nvSpPr>
          <p:cNvPr id="1262" name="Google Shape;1262;g2770e931a04_0_2051"/>
          <p:cNvSpPr txBox="1"/>
          <p:nvPr/>
        </p:nvSpPr>
        <p:spPr>
          <a:xfrm>
            <a:off x="8881622" y="1744450"/>
            <a:ext cx="2554800" cy="26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DM Sans"/>
                <a:ea typeface="DM Sans"/>
                <a:cs typeface="DM Sans"/>
                <a:sym typeface="DM Sans"/>
              </a:rPr>
              <a:t>Financial Services</a:t>
            </a:r>
            <a:endParaRPr b="1" i="0" sz="1400" u="none" cap="none" strike="noStrike">
              <a:solidFill>
                <a:schemeClr val="accent1"/>
              </a:solidFill>
              <a:latin typeface="DM Sans"/>
              <a:ea typeface="DM Sans"/>
              <a:cs typeface="DM Sans"/>
              <a:sym typeface="DM Sans"/>
            </a:endParaRPr>
          </a:p>
        </p:txBody>
      </p:sp>
      <p:sp>
        <p:nvSpPr>
          <p:cNvPr id="1263" name="Google Shape;1263;g2770e931a04_0_2051"/>
          <p:cNvSpPr txBox="1"/>
          <p:nvPr/>
        </p:nvSpPr>
        <p:spPr>
          <a:xfrm>
            <a:off x="2147671" y="4132150"/>
            <a:ext cx="2554800" cy="26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DM Sans"/>
                <a:ea typeface="DM Sans"/>
                <a:cs typeface="DM Sans"/>
                <a:sym typeface="DM Sans"/>
              </a:rPr>
              <a:t>Utilities &amp; Public Sector</a:t>
            </a:r>
            <a:endParaRPr b="1" i="0" sz="1400" u="none" cap="none" strike="noStrike">
              <a:solidFill>
                <a:schemeClr val="accent1"/>
              </a:solidFill>
              <a:latin typeface="DM Sans"/>
              <a:ea typeface="DM Sans"/>
              <a:cs typeface="DM Sans"/>
              <a:sym typeface="DM Sans"/>
            </a:endParaRPr>
          </a:p>
        </p:txBody>
      </p:sp>
      <p:sp>
        <p:nvSpPr>
          <p:cNvPr id="1264" name="Google Shape;1264;g2770e931a04_0_2051"/>
          <p:cNvSpPr txBox="1"/>
          <p:nvPr/>
        </p:nvSpPr>
        <p:spPr>
          <a:xfrm>
            <a:off x="781496" y="1744450"/>
            <a:ext cx="2571300" cy="26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accent1"/>
                </a:solidFill>
                <a:latin typeface="DM Sans"/>
                <a:ea typeface="DM Sans"/>
                <a:cs typeface="DM Sans"/>
                <a:sym typeface="DM Sans"/>
              </a:rPr>
              <a:t>Software &amp; Tech</a:t>
            </a:r>
            <a:endParaRPr b="1" i="0" sz="1400" u="none" cap="none" strike="noStrike">
              <a:solidFill>
                <a:schemeClr val="accent1"/>
              </a:solidFill>
              <a:latin typeface="DM Sans"/>
              <a:ea typeface="DM Sans"/>
              <a:cs typeface="DM Sans"/>
              <a:sym typeface="DM Sans"/>
            </a:endParaRPr>
          </a:p>
        </p:txBody>
      </p:sp>
      <p:sp>
        <p:nvSpPr>
          <p:cNvPr id="1265" name="Google Shape;1265;g2770e931a04_0_2051"/>
          <p:cNvSpPr txBox="1"/>
          <p:nvPr/>
        </p:nvSpPr>
        <p:spPr>
          <a:xfrm>
            <a:off x="4839811" y="4132150"/>
            <a:ext cx="2554800" cy="26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chemeClr val="accent1"/>
                </a:solidFill>
                <a:latin typeface="DM Sans"/>
                <a:ea typeface="DM Sans"/>
                <a:cs typeface="DM Sans"/>
                <a:sym typeface="DM Sans"/>
              </a:rPr>
              <a:t>Transportation</a:t>
            </a:r>
            <a:r>
              <a:rPr b="1" i="0" lang="en-US" sz="1400" u="none" cap="none" strike="noStrike">
                <a:solidFill>
                  <a:schemeClr val="accent1"/>
                </a:solidFill>
                <a:latin typeface="DM Sans"/>
                <a:ea typeface="DM Sans"/>
                <a:cs typeface="DM Sans"/>
                <a:sym typeface="DM Sans"/>
              </a:rPr>
              <a:t> &amp; Logistics</a:t>
            </a:r>
            <a:endParaRPr b="1" i="0" sz="1400" u="none" cap="none" strike="noStrike">
              <a:solidFill>
                <a:schemeClr val="accent1"/>
              </a:solidFill>
              <a:latin typeface="DM Sans"/>
              <a:ea typeface="DM Sans"/>
              <a:cs typeface="DM Sans"/>
              <a:sym typeface="DM Sans"/>
            </a:endParaRPr>
          </a:p>
        </p:txBody>
      </p:sp>
      <p:sp>
        <p:nvSpPr>
          <p:cNvPr id="1266" name="Google Shape;1266;g2770e931a04_0_2051"/>
          <p:cNvSpPr txBox="1"/>
          <p:nvPr/>
        </p:nvSpPr>
        <p:spPr>
          <a:xfrm>
            <a:off x="3497342" y="1744450"/>
            <a:ext cx="2554800" cy="263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accent1"/>
                </a:solidFill>
                <a:latin typeface="DM Sans"/>
                <a:ea typeface="DM Sans"/>
                <a:cs typeface="DM Sans"/>
                <a:sym typeface="DM Sans"/>
              </a:rPr>
              <a:t>Retail &amp; CPG</a:t>
            </a:r>
            <a:endParaRPr b="1" i="0" sz="1400" u="none" cap="none" strike="noStrike">
              <a:solidFill>
                <a:schemeClr val="accent1"/>
              </a:solidFill>
              <a:latin typeface="DM Sans"/>
              <a:ea typeface="DM Sans"/>
              <a:cs typeface="DM Sans"/>
              <a:sym typeface="DM Sans"/>
            </a:endParaRPr>
          </a:p>
        </p:txBody>
      </p:sp>
      <p:pic>
        <p:nvPicPr>
          <p:cNvPr id="1267" name="Google Shape;1267;g2770e931a04_0_2051"/>
          <p:cNvPicPr preferRelativeResize="0"/>
          <p:nvPr/>
        </p:nvPicPr>
        <p:blipFill rotWithShape="1">
          <a:blip r:embed="rId3">
            <a:alphaModFix/>
          </a:blip>
          <a:srcRect b="39" l="0" r="0" t="39"/>
          <a:stretch/>
        </p:blipFill>
        <p:spPr>
          <a:xfrm>
            <a:off x="7674049" y="2578515"/>
            <a:ext cx="753786" cy="266564"/>
          </a:xfrm>
          <a:prstGeom prst="rect">
            <a:avLst/>
          </a:prstGeom>
          <a:noFill/>
          <a:ln>
            <a:noFill/>
          </a:ln>
        </p:spPr>
      </p:pic>
      <p:pic>
        <p:nvPicPr>
          <p:cNvPr id="1268" name="Google Shape;1268;g2770e931a04_0_2051"/>
          <p:cNvPicPr preferRelativeResize="0"/>
          <p:nvPr/>
        </p:nvPicPr>
        <p:blipFill rotWithShape="1">
          <a:blip r:embed="rId4">
            <a:alphaModFix/>
          </a:blip>
          <a:srcRect b="0" l="49" r="49" t="0"/>
          <a:stretch/>
        </p:blipFill>
        <p:spPr>
          <a:xfrm>
            <a:off x="6508903" y="3034555"/>
            <a:ext cx="647409" cy="272119"/>
          </a:xfrm>
          <a:prstGeom prst="rect">
            <a:avLst/>
          </a:prstGeom>
          <a:noFill/>
          <a:ln>
            <a:noFill/>
          </a:ln>
        </p:spPr>
      </p:pic>
      <p:pic>
        <p:nvPicPr>
          <p:cNvPr id="1269" name="Google Shape;1269;g2770e931a04_0_2051"/>
          <p:cNvPicPr preferRelativeResize="0"/>
          <p:nvPr/>
        </p:nvPicPr>
        <p:blipFill rotWithShape="1">
          <a:blip r:embed="rId5">
            <a:alphaModFix/>
          </a:blip>
          <a:srcRect b="661" l="0" r="0" t="661"/>
          <a:stretch/>
        </p:blipFill>
        <p:spPr>
          <a:xfrm>
            <a:off x="7707131" y="2097730"/>
            <a:ext cx="687657" cy="282749"/>
          </a:xfrm>
          <a:prstGeom prst="rect">
            <a:avLst/>
          </a:prstGeom>
          <a:noFill/>
          <a:ln>
            <a:noFill/>
          </a:ln>
        </p:spPr>
      </p:pic>
      <p:pic>
        <p:nvPicPr>
          <p:cNvPr id="1270" name="Google Shape;1270;g2770e931a04_0_2051"/>
          <p:cNvPicPr preferRelativeResize="0"/>
          <p:nvPr/>
        </p:nvPicPr>
        <p:blipFill rotWithShape="1">
          <a:blip r:embed="rId6">
            <a:alphaModFix/>
          </a:blip>
          <a:srcRect b="543" l="0" r="0" t="553"/>
          <a:stretch/>
        </p:blipFill>
        <p:spPr>
          <a:xfrm>
            <a:off x="10388498" y="2592296"/>
            <a:ext cx="773576" cy="208077"/>
          </a:xfrm>
          <a:prstGeom prst="rect">
            <a:avLst/>
          </a:prstGeom>
          <a:noFill/>
          <a:ln>
            <a:noFill/>
          </a:ln>
        </p:spPr>
      </p:pic>
      <p:pic>
        <p:nvPicPr>
          <p:cNvPr id="1271" name="Google Shape;1271;g2770e931a04_0_2051"/>
          <p:cNvPicPr preferRelativeResize="0"/>
          <p:nvPr/>
        </p:nvPicPr>
        <p:blipFill rotWithShape="1">
          <a:blip r:embed="rId7">
            <a:alphaModFix/>
          </a:blip>
          <a:srcRect b="592" l="0" r="0" t="592"/>
          <a:stretch/>
        </p:blipFill>
        <p:spPr>
          <a:xfrm>
            <a:off x="3958627" y="2978244"/>
            <a:ext cx="384739" cy="384711"/>
          </a:xfrm>
          <a:prstGeom prst="rect">
            <a:avLst/>
          </a:prstGeom>
          <a:noFill/>
          <a:ln>
            <a:noFill/>
          </a:ln>
        </p:spPr>
      </p:pic>
      <p:pic>
        <p:nvPicPr>
          <p:cNvPr id="1272" name="Google Shape;1272;g2770e931a04_0_2051"/>
          <p:cNvPicPr preferRelativeResize="0"/>
          <p:nvPr/>
        </p:nvPicPr>
        <p:blipFill rotWithShape="1">
          <a:blip r:embed="rId8">
            <a:alphaModFix/>
          </a:blip>
          <a:srcRect b="495" l="0" r="0" t="495"/>
          <a:stretch/>
        </p:blipFill>
        <p:spPr>
          <a:xfrm>
            <a:off x="5038649" y="3061310"/>
            <a:ext cx="611535" cy="218623"/>
          </a:xfrm>
          <a:prstGeom prst="rect">
            <a:avLst/>
          </a:prstGeom>
          <a:noFill/>
          <a:ln>
            <a:noFill/>
          </a:ln>
        </p:spPr>
      </p:pic>
      <p:pic>
        <p:nvPicPr>
          <p:cNvPr id="1273" name="Google Shape;1273;g2770e931a04_0_2051"/>
          <p:cNvPicPr preferRelativeResize="0"/>
          <p:nvPr/>
        </p:nvPicPr>
        <p:blipFill rotWithShape="1">
          <a:blip r:embed="rId9">
            <a:alphaModFix/>
          </a:blip>
          <a:srcRect b="690" l="0" r="0" t="680"/>
          <a:stretch/>
        </p:blipFill>
        <p:spPr>
          <a:xfrm>
            <a:off x="2280999" y="3550861"/>
            <a:ext cx="803953" cy="201012"/>
          </a:xfrm>
          <a:prstGeom prst="rect">
            <a:avLst/>
          </a:prstGeom>
          <a:noFill/>
          <a:ln>
            <a:noFill/>
          </a:ln>
        </p:spPr>
      </p:pic>
      <p:pic>
        <p:nvPicPr>
          <p:cNvPr id="1274" name="Google Shape;1274;g2770e931a04_0_2051"/>
          <p:cNvPicPr preferRelativeResize="0"/>
          <p:nvPr/>
        </p:nvPicPr>
        <p:blipFill>
          <a:blip r:embed="rId10">
            <a:alphaModFix/>
          </a:blip>
          <a:stretch>
            <a:fillRect/>
          </a:stretch>
        </p:blipFill>
        <p:spPr>
          <a:xfrm>
            <a:off x="6612462" y="3436508"/>
            <a:ext cx="440397" cy="429658"/>
          </a:xfrm>
          <a:prstGeom prst="rect">
            <a:avLst/>
          </a:prstGeom>
          <a:noFill/>
          <a:ln>
            <a:noFill/>
          </a:ln>
        </p:spPr>
      </p:pic>
      <p:pic>
        <p:nvPicPr>
          <p:cNvPr id="1275" name="Google Shape;1275;g2770e931a04_0_2051"/>
          <p:cNvPicPr preferRelativeResize="0"/>
          <p:nvPr/>
        </p:nvPicPr>
        <p:blipFill>
          <a:blip r:embed="rId11">
            <a:alphaModFix/>
          </a:blip>
          <a:stretch>
            <a:fillRect/>
          </a:stretch>
        </p:blipFill>
        <p:spPr>
          <a:xfrm>
            <a:off x="1157832" y="2540306"/>
            <a:ext cx="647383" cy="342963"/>
          </a:xfrm>
          <a:prstGeom prst="rect">
            <a:avLst/>
          </a:prstGeom>
          <a:noFill/>
          <a:ln>
            <a:noFill/>
          </a:ln>
        </p:spPr>
      </p:pic>
      <p:pic>
        <p:nvPicPr>
          <p:cNvPr id="1276" name="Google Shape;1276;g2770e931a04_0_2051"/>
          <p:cNvPicPr preferRelativeResize="0"/>
          <p:nvPr/>
        </p:nvPicPr>
        <p:blipFill>
          <a:blip r:embed="rId12">
            <a:alphaModFix/>
          </a:blip>
          <a:stretch>
            <a:fillRect/>
          </a:stretch>
        </p:blipFill>
        <p:spPr>
          <a:xfrm>
            <a:off x="4343735" y="3425222"/>
            <a:ext cx="803942" cy="452223"/>
          </a:xfrm>
          <a:prstGeom prst="rect">
            <a:avLst/>
          </a:prstGeom>
          <a:noFill/>
          <a:ln>
            <a:noFill/>
          </a:ln>
        </p:spPr>
      </p:pic>
      <p:pic>
        <p:nvPicPr>
          <p:cNvPr id="1277" name="Google Shape;1277;g2770e931a04_0_2051"/>
          <p:cNvPicPr preferRelativeResize="0"/>
          <p:nvPr/>
        </p:nvPicPr>
        <p:blipFill>
          <a:blip r:embed="rId13">
            <a:alphaModFix/>
          </a:blip>
          <a:stretch>
            <a:fillRect/>
          </a:stretch>
        </p:blipFill>
        <p:spPr>
          <a:xfrm>
            <a:off x="10388486" y="2117350"/>
            <a:ext cx="773598" cy="257215"/>
          </a:xfrm>
          <a:prstGeom prst="rect">
            <a:avLst/>
          </a:prstGeom>
          <a:noFill/>
          <a:ln>
            <a:noFill/>
          </a:ln>
        </p:spPr>
      </p:pic>
      <p:pic>
        <p:nvPicPr>
          <p:cNvPr id="1278" name="Google Shape;1278;g2770e931a04_0_2051"/>
          <p:cNvPicPr preferRelativeResize="0"/>
          <p:nvPr/>
        </p:nvPicPr>
        <p:blipFill>
          <a:blip r:embed="rId14">
            <a:alphaModFix/>
          </a:blip>
          <a:stretch>
            <a:fillRect/>
          </a:stretch>
        </p:blipFill>
        <p:spPr>
          <a:xfrm>
            <a:off x="7664137" y="3393522"/>
            <a:ext cx="773601" cy="515608"/>
          </a:xfrm>
          <a:prstGeom prst="rect">
            <a:avLst/>
          </a:prstGeom>
          <a:noFill/>
          <a:ln>
            <a:noFill/>
          </a:ln>
        </p:spPr>
      </p:pic>
      <p:pic>
        <p:nvPicPr>
          <p:cNvPr id="1279" name="Google Shape;1279;g2770e931a04_0_2051"/>
          <p:cNvPicPr preferRelativeResize="0"/>
          <p:nvPr/>
        </p:nvPicPr>
        <p:blipFill>
          <a:blip r:embed="rId15">
            <a:alphaModFix/>
          </a:blip>
          <a:stretch>
            <a:fillRect/>
          </a:stretch>
        </p:blipFill>
        <p:spPr>
          <a:xfrm>
            <a:off x="5128406" y="2495719"/>
            <a:ext cx="432113" cy="432113"/>
          </a:xfrm>
          <a:prstGeom prst="rect">
            <a:avLst/>
          </a:prstGeom>
          <a:noFill/>
          <a:ln>
            <a:noFill/>
          </a:ln>
        </p:spPr>
      </p:pic>
      <p:pic>
        <p:nvPicPr>
          <p:cNvPr id="1280" name="Google Shape;1280;g2770e931a04_0_2051"/>
          <p:cNvPicPr preferRelativeResize="0"/>
          <p:nvPr/>
        </p:nvPicPr>
        <p:blipFill>
          <a:blip r:embed="rId16">
            <a:alphaModFix/>
          </a:blip>
          <a:stretch>
            <a:fillRect/>
          </a:stretch>
        </p:blipFill>
        <p:spPr>
          <a:xfrm>
            <a:off x="1040991" y="3069788"/>
            <a:ext cx="880944" cy="201670"/>
          </a:xfrm>
          <a:prstGeom prst="rect">
            <a:avLst/>
          </a:prstGeom>
          <a:noFill/>
          <a:ln>
            <a:noFill/>
          </a:ln>
        </p:spPr>
      </p:pic>
      <p:pic>
        <p:nvPicPr>
          <p:cNvPr id="1281" name="Google Shape;1281;g2770e931a04_0_2051"/>
          <p:cNvPicPr preferRelativeResize="0"/>
          <p:nvPr/>
        </p:nvPicPr>
        <p:blipFill>
          <a:blip r:embed="rId17">
            <a:alphaModFix/>
          </a:blip>
          <a:stretch>
            <a:fillRect/>
          </a:stretch>
        </p:blipFill>
        <p:spPr>
          <a:xfrm>
            <a:off x="4872004" y="2164943"/>
            <a:ext cx="944655" cy="171138"/>
          </a:xfrm>
          <a:prstGeom prst="rect">
            <a:avLst/>
          </a:prstGeom>
          <a:noFill/>
          <a:ln>
            <a:noFill/>
          </a:ln>
        </p:spPr>
      </p:pic>
      <p:pic>
        <p:nvPicPr>
          <p:cNvPr id="1282" name="Google Shape;1282;g2770e931a04_0_2051"/>
          <p:cNvPicPr preferRelativeResize="0"/>
          <p:nvPr/>
        </p:nvPicPr>
        <p:blipFill>
          <a:blip r:embed="rId18">
            <a:alphaModFix/>
          </a:blip>
          <a:stretch>
            <a:fillRect/>
          </a:stretch>
        </p:blipFill>
        <p:spPr>
          <a:xfrm>
            <a:off x="7610437" y="2730063"/>
            <a:ext cx="880946" cy="880946"/>
          </a:xfrm>
          <a:prstGeom prst="rect">
            <a:avLst/>
          </a:prstGeom>
          <a:noFill/>
          <a:ln>
            <a:noFill/>
          </a:ln>
        </p:spPr>
      </p:pic>
      <p:pic>
        <p:nvPicPr>
          <p:cNvPr id="1283" name="Google Shape;1283;g2770e931a04_0_2051"/>
          <p:cNvPicPr preferRelativeResize="0"/>
          <p:nvPr/>
        </p:nvPicPr>
        <p:blipFill>
          <a:blip r:embed="rId19">
            <a:alphaModFix/>
          </a:blip>
          <a:stretch>
            <a:fillRect/>
          </a:stretch>
        </p:blipFill>
        <p:spPr>
          <a:xfrm>
            <a:off x="9241005" y="2037970"/>
            <a:ext cx="611517" cy="415936"/>
          </a:xfrm>
          <a:prstGeom prst="rect">
            <a:avLst/>
          </a:prstGeom>
          <a:noFill/>
          <a:ln>
            <a:noFill/>
          </a:ln>
        </p:spPr>
      </p:pic>
      <p:pic>
        <p:nvPicPr>
          <p:cNvPr id="1284" name="Google Shape;1284;g2770e931a04_0_2051"/>
          <p:cNvPicPr preferRelativeResize="0"/>
          <p:nvPr/>
        </p:nvPicPr>
        <p:blipFill>
          <a:blip r:embed="rId20">
            <a:alphaModFix/>
          </a:blip>
          <a:stretch>
            <a:fillRect/>
          </a:stretch>
        </p:blipFill>
        <p:spPr>
          <a:xfrm>
            <a:off x="10373296" y="2991200"/>
            <a:ext cx="803963" cy="358816"/>
          </a:xfrm>
          <a:prstGeom prst="rect">
            <a:avLst/>
          </a:prstGeom>
          <a:noFill/>
          <a:ln>
            <a:noFill/>
          </a:ln>
        </p:spPr>
      </p:pic>
      <p:pic>
        <p:nvPicPr>
          <p:cNvPr id="1285" name="Google Shape;1285;g2770e931a04_0_2051"/>
          <p:cNvPicPr preferRelativeResize="0"/>
          <p:nvPr/>
        </p:nvPicPr>
        <p:blipFill>
          <a:blip r:embed="rId21">
            <a:alphaModFix/>
          </a:blip>
          <a:stretch>
            <a:fillRect/>
          </a:stretch>
        </p:blipFill>
        <p:spPr>
          <a:xfrm>
            <a:off x="9074364" y="3088759"/>
            <a:ext cx="944628" cy="163736"/>
          </a:xfrm>
          <a:prstGeom prst="rect">
            <a:avLst/>
          </a:prstGeom>
          <a:noFill/>
          <a:ln>
            <a:noFill/>
          </a:ln>
        </p:spPr>
      </p:pic>
      <p:pic>
        <p:nvPicPr>
          <p:cNvPr id="1286" name="Google Shape;1286;g2770e931a04_0_2051"/>
          <p:cNvPicPr preferRelativeResize="0"/>
          <p:nvPr/>
        </p:nvPicPr>
        <p:blipFill>
          <a:blip r:embed="rId22">
            <a:alphaModFix/>
          </a:blip>
          <a:stretch>
            <a:fillRect/>
          </a:stretch>
        </p:blipFill>
        <p:spPr>
          <a:xfrm>
            <a:off x="6427426" y="2464009"/>
            <a:ext cx="810281" cy="457082"/>
          </a:xfrm>
          <a:prstGeom prst="rect">
            <a:avLst/>
          </a:prstGeom>
          <a:noFill/>
          <a:ln>
            <a:noFill/>
          </a:ln>
        </p:spPr>
      </p:pic>
      <p:pic>
        <p:nvPicPr>
          <p:cNvPr id="1287" name="Google Shape;1287;g2770e931a04_0_2051"/>
          <p:cNvPicPr preferRelativeResize="0"/>
          <p:nvPr/>
        </p:nvPicPr>
        <p:blipFill>
          <a:blip r:embed="rId23">
            <a:alphaModFix/>
          </a:blip>
          <a:stretch>
            <a:fillRect/>
          </a:stretch>
        </p:blipFill>
        <p:spPr>
          <a:xfrm>
            <a:off x="6430596" y="2156487"/>
            <a:ext cx="803942" cy="200986"/>
          </a:xfrm>
          <a:prstGeom prst="rect">
            <a:avLst/>
          </a:prstGeom>
          <a:noFill/>
          <a:ln>
            <a:noFill/>
          </a:ln>
        </p:spPr>
      </p:pic>
      <p:pic>
        <p:nvPicPr>
          <p:cNvPr id="1288" name="Google Shape;1288;g2770e931a04_0_2051"/>
          <p:cNvPicPr preferRelativeResize="0"/>
          <p:nvPr/>
        </p:nvPicPr>
        <p:blipFill>
          <a:blip r:embed="rId24">
            <a:alphaModFix/>
          </a:blip>
          <a:stretch>
            <a:fillRect/>
          </a:stretch>
        </p:blipFill>
        <p:spPr>
          <a:xfrm>
            <a:off x="1116086" y="3529500"/>
            <a:ext cx="730834" cy="243722"/>
          </a:xfrm>
          <a:prstGeom prst="rect">
            <a:avLst/>
          </a:prstGeom>
          <a:noFill/>
          <a:ln>
            <a:noFill/>
          </a:ln>
        </p:spPr>
      </p:pic>
      <p:pic>
        <p:nvPicPr>
          <p:cNvPr id="1289" name="Google Shape;1289;g2770e931a04_0_2051"/>
          <p:cNvPicPr preferRelativeResize="0"/>
          <p:nvPr/>
        </p:nvPicPr>
        <p:blipFill>
          <a:blip r:embed="rId25">
            <a:alphaModFix/>
          </a:blip>
          <a:stretch>
            <a:fillRect/>
          </a:stretch>
        </p:blipFill>
        <p:spPr>
          <a:xfrm>
            <a:off x="2242482" y="2336864"/>
            <a:ext cx="880945" cy="749740"/>
          </a:xfrm>
          <a:prstGeom prst="rect">
            <a:avLst/>
          </a:prstGeom>
          <a:noFill/>
          <a:ln>
            <a:noFill/>
          </a:ln>
        </p:spPr>
      </p:pic>
      <p:pic>
        <p:nvPicPr>
          <p:cNvPr id="1290" name="Google Shape;1290;g2770e931a04_0_2051"/>
          <p:cNvPicPr preferRelativeResize="0"/>
          <p:nvPr/>
        </p:nvPicPr>
        <p:blipFill>
          <a:blip r:embed="rId26">
            <a:alphaModFix/>
          </a:blip>
          <a:stretch>
            <a:fillRect/>
          </a:stretch>
        </p:blipFill>
        <p:spPr>
          <a:xfrm>
            <a:off x="9853127" y="3451530"/>
            <a:ext cx="611516" cy="344490"/>
          </a:xfrm>
          <a:prstGeom prst="rect">
            <a:avLst/>
          </a:prstGeom>
          <a:noFill/>
          <a:ln>
            <a:noFill/>
          </a:ln>
        </p:spPr>
      </p:pic>
      <p:pic>
        <p:nvPicPr>
          <p:cNvPr id="1291" name="Google Shape;1291;g2770e931a04_0_2051"/>
          <p:cNvPicPr preferRelativeResize="0"/>
          <p:nvPr/>
        </p:nvPicPr>
        <p:blipFill>
          <a:blip r:embed="rId27">
            <a:alphaModFix/>
          </a:blip>
          <a:stretch>
            <a:fillRect/>
          </a:stretch>
        </p:blipFill>
        <p:spPr>
          <a:xfrm>
            <a:off x="2242482" y="3037139"/>
            <a:ext cx="880946" cy="266953"/>
          </a:xfrm>
          <a:prstGeom prst="rect">
            <a:avLst/>
          </a:prstGeom>
          <a:noFill/>
          <a:ln>
            <a:noFill/>
          </a:ln>
        </p:spPr>
      </p:pic>
      <p:pic>
        <p:nvPicPr>
          <p:cNvPr id="1292" name="Google Shape;1292;g2770e931a04_0_2051"/>
          <p:cNvPicPr preferRelativeResize="0"/>
          <p:nvPr/>
        </p:nvPicPr>
        <p:blipFill>
          <a:blip r:embed="rId28">
            <a:alphaModFix/>
          </a:blip>
          <a:stretch>
            <a:fillRect/>
          </a:stretch>
        </p:blipFill>
        <p:spPr>
          <a:xfrm>
            <a:off x="3636246" y="2620844"/>
            <a:ext cx="1029176" cy="181928"/>
          </a:xfrm>
          <a:prstGeom prst="rect">
            <a:avLst/>
          </a:prstGeom>
          <a:noFill/>
          <a:ln>
            <a:noFill/>
          </a:ln>
        </p:spPr>
      </p:pic>
      <p:sp>
        <p:nvSpPr>
          <p:cNvPr id="1293" name="Google Shape;1293;g2770e931a04_0_2051"/>
          <p:cNvSpPr txBox="1"/>
          <p:nvPr>
            <p:ph idx="12" type="sldNum"/>
          </p:nvPr>
        </p:nvSpPr>
        <p:spPr>
          <a:xfrm>
            <a:off x="11100447"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294" name="Google Shape;1294;g2770e931a04_0_2051"/>
          <p:cNvPicPr preferRelativeResize="0"/>
          <p:nvPr/>
        </p:nvPicPr>
        <p:blipFill>
          <a:blip r:embed="rId29">
            <a:alphaModFix/>
          </a:blip>
          <a:stretch>
            <a:fillRect/>
          </a:stretch>
        </p:blipFill>
        <p:spPr>
          <a:xfrm>
            <a:off x="1041524" y="2138710"/>
            <a:ext cx="879882" cy="228541"/>
          </a:xfrm>
          <a:prstGeom prst="rect">
            <a:avLst/>
          </a:prstGeom>
          <a:noFill/>
          <a:ln>
            <a:noFill/>
          </a:ln>
        </p:spPr>
      </p:pic>
      <p:pic>
        <p:nvPicPr>
          <p:cNvPr id="1295" name="Google Shape;1295;g2770e931a04_0_2051"/>
          <p:cNvPicPr preferRelativeResize="0"/>
          <p:nvPr/>
        </p:nvPicPr>
        <p:blipFill>
          <a:blip r:embed="rId30">
            <a:alphaModFix/>
          </a:blip>
          <a:stretch>
            <a:fillRect/>
          </a:stretch>
        </p:blipFill>
        <p:spPr>
          <a:xfrm>
            <a:off x="2459096" y="2006200"/>
            <a:ext cx="447939" cy="493492"/>
          </a:xfrm>
          <a:prstGeom prst="rect">
            <a:avLst/>
          </a:prstGeom>
          <a:noFill/>
          <a:ln>
            <a:noFill/>
          </a:ln>
        </p:spPr>
      </p:pic>
      <p:pic>
        <p:nvPicPr>
          <p:cNvPr id="1296" name="Google Shape;1296;g2770e931a04_0_2051"/>
          <p:cNvPicPr preferRelativeResize="0"/>
          <p:nvPr/>
        </p:nvPicPr>
        <p:blipFill>
          <a:blip r:embed="rId31">
            <a:alphaModFix/>
          </a:blip>
          <a:stretch>
            <a:fillRect/>
          </a:stretch>
        </p:blipFill>
        <p:spPr>
          <a:xfrm>
            <a:off x="3648050" y="2160009"/>
            <a:ext cx="1005578" cy="181005"/>
          </a:xfrm>
          <a:prstGeom prst="rect">
            <a:avLst/>
          </a:prstGeom>
          <a:noFill/>
          <a:ln>
            <a:noFill/>
          </a:ln>
        </p:spPr>
      </p:pic>
      <p:pic>
        <p:nvPicPr>
          <p:cNvPr id="1297" name="Google Shape;1297;g2770e931a04_0_2051"/>
          <p:cNvPicPr preferRelativeResize="0"/>
          <p:nvPr/>
        </p:nvPicPr>
        <p:blipFill>
          <a:blip r:embed="rId32">
            <a:alphaModFix/>
          </a:blip>
          <a:stretch>
            <a:fillRect/>
          </a:stretch>
        </p:blipFill>
        <p:spPr>
          <a:xfrm>
            <a:off x="9181068" y="2640263"/>
            <a:ext cx="731330" cy="129058"/>
          </a:xfrm>
          <a:prstGeom prst="rect">
            <a:avLst/>
          </a:prstGeom>
          <a:noFill/>
          <a:ln>
            <a:noFill/>
          </a:ln>
        </p:spPr>
      </p:pic>
      <p:pic>
        <p:nvPicPr>
          <p:cNvPr id="1298" name="Google Shape;1298;g2770e931a04_0_2051"/>
          <p:cNvPicPr preferRelativeResize="0"/>
          <p:nvPr/>
        </p:nvPicPr>
        <p:blipFill rotWithShape="1">
          <a:blip r:embed="rId33">
            <a:alphaModFix/>
          </a:blip>
          <a:srcRect b="0" l="19" r="9" t="0"/>
          <a:stretch/>
        </p:blipFill>
        <p:spPr>
          <a:xfrm>
            <a:off x="2621238" y="5384268"/>
            <a:ext cx="384742" cy="356418"/>
          </a:xfrm>
          <a:prstGeom prst="rect">
            <a:avLst/>
          </a:prstGeom>
          <a:noFill/>
          <a:ln>
            <a:noFill/>
          </a:ln>
        </p:spPr>
      </p:pic>
      <p:pic>
        <p:nvPicPr>
          <p:cNvPr id="1299" name="Google Shape;1299;g2770e931a04_0_2051"/>
          <p:cNvPicPr preferRelativeResize="0"/>
          <p:nvPr/>
        </p:nvPicPr>
        <p:blipFill rotWithShape="1">
          <a:blip r:embed="rId34">
            <a:alphaModFix/>
          </a:blip>
          <a:srcRect b="0" l="238" r="228" t="0"/>
          <a:stretch/>
        </p:blipFill>
        <p:spPr>
          <a:xfrm>
            <a:off x="2597546" y="4407963"/>
            <a:ext cx="361458" cy="484504"/>
          </a:xfrm>
          <a:prstGeom prst="rect">
            <a:avLst/>
          </a:prstGeom>
          <a:noFill/>
          <a:ln>
            <a:noFill/>
          </a:ln>
        </p:spPr>
      </p:pic>
      <p:pic>
        <p:nvPicPr>
          <p:cNvPr id="1300" name="Google Shape;1300;g2770e931a04_0_2051"/>
          <p:cNvPicPr preferRelativeResize="0"/>
          <p:nvPr/>
        </p:nvPicPr>
        <p:blipFill rotWithShape="1">
          <a:blip r:embed="rId35">
            <a:alphaModFix/>
          </a:blip>
          <a:srcRect b="719" l="0" r="0" t="719"/>
          <a:stretch/>
        </p:blipFill>
        <p:spPr>
          <a:xfrm>
            <a:off x="6227766" y="5484416"/>
            <a:ext cx="1004273" cy="201048"/>
          </a:xfrm>
          <a:prstGeom prst="rect">
            <a:avLst/>
          </a:prstGeom>
          <a:noFill/>
          <a:ln>
            <a:noFill/>
          </a:ln>
        </p:spPr>
      </p:pic>
      <p:pic>
        <p:nvPicPr>
          <p:cNvPr id="1301" name="Google Shape;1301;g2770e931a04_0_2051"/>
          <p:cNvPicPr preferRelativeResize="0"/>
          <p:nvPr/>
        </p:nvPicPr>
        <p:blipFill rotWithShape="1">
          <a:blip r:embed="rId36">
            <a:alphaModFix/>
          </a:blip>
          <a:srcRect b="377" l="0" r="0" t="377"/>
          <a:stretch/>
        </p:blipFill>
        <p:spPr>
          <a:xfrm>
            <a:off x="5042153" y="5044716"/>
            <a:ext cx="930761" cy="117944"/>
          </a:xfrm>
          <a:prstGeom prst="rect">
            <a:avLst/>
          </a:prstGeom>
          <a:noFill/>
          <a:ln>
            <a:noFill/>
          </a:ln>
        </p:spPr>
      </p:pic>
      <p:pic>
        <p:nvPicPr>
          <p:cNvPr id="1302" name="Google Shape;1302;g2770e931a04_0_2051"/>
          <p:cNvPicPr preferRelativeResize="0"/>
          <p:nvPr/>
        </p:nvPicPr>
        <p:blipFill rotWithShape="1">
          <a:blip r:embed="rId37">
            <a:alphaModFix/>
          </a:blip>
          <a:srcRect b="0" l="0" r="0" t="0"/>
          <a:stretch/>
        </p:blipFill>
        <p:spPr>
          <a:xfrm>
            <a:off x="3829218" y="4418013"/>
            <a:ext cx="432115" cy="432115"/>
          </a:xfrm>
          <a:prstGeom prst="rect">
            <a:avLst/>
          </a:prstGeom>
          <a:noFill/>
          <a:ln>
            <a:noFill/>
          </a:ln>
        </p:spPr>
      </p:pic>
      <p:pic>
        <p:nvPicPr>
          <p:cNvPr id="1303" name="Google Shape;1303;g2770e931a04_0_2051"/>
          <p:cNvPicPr preferRelativeResize="0"/>
          <p:nvPr/>
        </p:nvPicPr>
        <p:blipFill>
          <a:blip r:embed="rId38">
            <a:alphaModFix/>
          </a:blip>
          <a:stretch>
            <a:fillRect/>
          </a:stretch>
        </p:blipFill>
        <p:spPr>
          <a:xfrm>
            <a:off x="5105599" y="4407963"/>
            <a:ext cx="803942" cy="452220"/>
          </a:xfrm>
          <a:prstGeom prst="rect">
            <a:avLst/>
          </a:prstGeom>
          <a:noFill/>
          <a:ln>
            <a:noFill/>
          </a:ln>
        </p:spPr>
      </p:pic>
      <p:pic>
        <p:nvPicPr>
          <p:cNvPr id="1304" name="Google Shape;1304;g2770e931a04_0_2051"/>
          <p:cNvPicPr preferRelativeResize="0"/>
          <p:nvPr/>
        </p:nvPicPr>
        <p:blipFill>
          <a:blip r:embed="rId39">
            <a:alphaModFix/>
          </a:blip>
          <a:stretch>
            <a:fillRect/>
          </a:stretch>
        </p:blipFill>
        <p:spPr>
          <a:xfrm>
            <a:off x="7837299" y="4898100"/>
            <a:ext cx="730834" cy="411083"/>
          </a:xfrm>
          <a:prstGeom prst="rect">
            <a:avLst/>
          </a:prstGeom>
          <a:noFill/>
          <a:ln>
            <a:noFill/>
          </a:ln>
        </p:spPr>
      </p:pic>
      <p:pic>
        <p:nvPicPr>
          <p:cNvPr id="1305" name="Google Shape;1305;g2770e931a04_0_2051"/>
          <p:cNvPicPr preferRelativeResize="0"/>
          <p:nvPr/>
        </p:nvPicPr>
        <p:blipFill>
          <a:blip r:embed="rId40">
            <a:alphaModFix/>
          </a:blip>
          <a:stretch>
            <a:fillRect/>
          </a:stretch>
        </p:blipFill>
        <p:spPr>
          <a:xfrm>
            <a:off x="6406275" y="4779922"/>
            <a:ext cx="647406" cy="647388"/>
          </a:xfrm>
          <a:prstGeom prst="rect">
            <a:avLst/>
          </a:prstGeom>
          <a:noFill/>
          <a:ln>
            <a:noFill/>
          </a:ln>
        </p:spPr>
      </p:pic>
      <p:pic>
        <p:nvPicPr>
          <p:cNvPr id="1306" name="Google Shape;1306;g2770e931a04_0_2051"/>
          <p:cNvPicPr preferRelativeResize="0"/>
          <p:nvPr/>
        </p:nvPicPr>
        <p:blipFill>
          <a:blip r:embed="rId41">
            <a:alphaModFix/>
          </a:blip>
          <a:stretch>
            <a:fillRect/>
          </a:stretch>
        </p:blipFill>
        <p:spPr>
          <a:xfrm>
            <a:off x="5585133" y="5742464"/>
            <a:ext cx="880942" cy="550592"/>
          </a:xfrm>
          <a:prstGeom prst="rect">
            <a:avLst/>
          </a:prstGeom>
          <a:noFill/>
          <a:ln>
            <a:noFill/>
          </a:ln>
        </p:spPr>
      </p:pic>
      <p:pic>
        <p:nvPicPr>
          <p:cNvPr id="1307" name="Google Shape;1307;g2770e931a04_0_2051"/>
          <p:cNvPicPr preferRelativeResize="0"/>
          <p:nvPr/>
        </p:nvPicPr>
        <p:blipFill>
          <a:blip r:embed="rId42">
            <a:alphaModFix/>
          </a:blip>
          <a:stretch>
            <a:fillRect/>
          </a:stretch>
        </p:blipFill>
        <p:spPr>
          <a:xfrm>
            <a:off x="6424230" y="4430057"/>
            <a:ext cx="611516" cy="446401"/>
          </a:xfrm>
          <a:prstGeom prst="rect">
            <a:avLst/>
          </a:prstGeom>
          <a:noFill/>
          <a:ln>
            <a:noFill/>
          </a:ln>
        </p:spPr>
      </p:pic>
      <p:pic>
        <p:nvPicPr>
          <p:cNvPr id="1308" name="Google Shape;1308;g2770e931a04_0_2051"/>
          <p:cNvPicPr preferRelativeResize="0"/>
          <p:nvPr/>
        </p:nvPicPr>
        <p:blipFill>
          <a:blip r:embed="rId43">
            <a:alphaModFix/>
          </a:blip>
          <a:stretch>
            <a:fillRect/>
          </a:stretch>
        </p:blipFill>
        <p:spPr>
          <a:xfrm>
            <a:off x="7762202" y="4406363"/>
            <a:ext cx="880923" cy="462480"/>
          </a:xfrm>
          <a:prstGeom prst="rect">
            <a:avLst/>
          </a:prstGeom>
          <a:noFill/>
          <a:ln>
            <a:noFill/>
          </a:ln>
        </p:spPr>
      </p:pic>
      <p:pic>
        <p:nvPicPr>
          <p:cNvPr id="1309" name="Google Shape;1309;g2770e931a04_0_2051"/>
          <p:cNvPicPr preferRelativeResize="0"/>
          <p:nvPr/>
        </p:nvPicPr>
        <p:blipFill>
          <a:blip r:embed="rId44">
            <a:alphaModFix/>
          </a:blip>
          <a:stretch>
            <a:fillRect/>
          </a:stretch>
        </p:blipFill>
        <p:spPr>
          <a:xfrm>
            <a:off x="8999348" y="4865961"/>
            <a:ext cx="843386" cy="475364"/>
          </a:xfrm>
          <a:prstGeom prst="rect">
            <a:avLst/>
          </a:prstGeom>
          <a:noFill/>
          <a:ln>
            <a:noFill/>
          </a:ln>
        </p:spPr>
      </p:pic>
      <p:pic>
        <p:nvPicPr>
          <p:cNvPr id="1310" name="Google Shape;1310;g2770e931a04_0_2051"/>
          <p:cNvPicPr preferRelativeResize="0"/>
          <p:nvPr/>
        </p:nvPicPr>
        <p:blipFill>
          <a:blip r:embed="rId45">
            <a:alphaModFix/>
          </a:blip>
          <a:stretch>
            <a:fillRect/>
          </a:stretch>
        </p:blipFill>
        <p:spPr>
          <a:xfrm>
            <a:off x="3479306" y="5448213"/>
            <a:ext cx="1062712" cy="228540"/>
          </a:xfrm>
          <a:prstGeom prst="rect">
            <a:avLst/>
          </a:prstGeom>
          <a:noFill/>
          <a:ln>
            <a:noFill/>
          </a:ln>
        </p:spPr>
      </p:pic>
      <p:pic>
        <p:nvPicPr>
          <p:cNvPr id="1311" name="Google Shape;1311;g2770e931a04_0_2051"/>
          <p:cNvPicPr preferRelativeResize="0"/>
          <p:nvPr/>
        </p:nvPicPr>
        <p:blipFill>
          <a:blip r:embed="rId46">
            <a:alphaModFix/>
          </a:blip>
          <a:stretch>
            <a:fillRect/>
          </a:stretch>
        </p:blipFill>
        <p:spPr>
          <a:xfrm>
            <a:off x="5178493" y="5468481"/>
            <a:ext cx="658534" cy="188104"/>
          </a:xfrm>
          <a:prstGeom prst="rect">
            <a:avLst/>
          </a:prstGeom>
          <a:noFill/>
          <a:ln>
            <a:noFill/>
          </a:ln>
        </p:spPr>
      </p:pic>
      <p:pic>
        <p:nvPicPr>
          <p:cNvPr id="1312" name="Google Shape;1312;g2770e931a04_0_2051"/>
          <p:cNvPicPr preferRelativeResize="0"/>
          <p:nvPr/>
        </p:nvPicPr>
        <p:blipFill>
          <a:blip r:embed="rId47">
            <a:alphaModFix/>
          </a:blip>
          <a:stretch>
            <a:fillRect/>
          </a:stretch>
        </p:blipFill>
        <p:spPr>
          <a:xfrm>
            <a:off x="8942035" y="4547117"/>
            <a:ext cx="1005578" cy="184821"/>
          </a:xfrm>
          <a:prstGeom prst="rect">
            <a:avLst/>
          </a:prstGeom>
          <a:noFill/>
          <a:ln>
            <a:noFill/>
          </a:ln>
        </p:spPr>
      </p:pic>
      <p:pic>
        <p:nvPicPr>
          <p:cNvPr id="1313" name="Google Shape;1313;g2770e931a04_0_2051"/>
          <p:cNvPicPr preferRelativeResize="0"/>
          <p:nvPr/>
        </p:nvPicPr>
        <p:blipFill>
          <a:blip r:embed="rId48">
            <a:alphaModFix/>
          </a:blip>
          <a:stretch>
            <a:fillRect/>
          </a:stretch>
        </p:blipFill>
        <p:spPr>
          <a:xfrm>
            <a:off x="8319547" y="5456913"/>
            <a:ext cx="1005578" cy="211171"/>
          </a:xfrm>
          <a:prstGeom prst="rect">
            <a:avLst/>
          </a:prstGeom>
          <a:noFill/>
          <a:ln>
            <a:noFill/>
          </a:ln>
        </p:spPr>
      </p:pic>
      <p:cxnSp>
        <p:nvCxnSpPr>
          <p:cNvPr id="1314" name="Google Shape;1314;g2770e931a04_0_2051"/>
          <p:cNvCxnSpPr/>
          <p:nvPr/>
        </p:nvCxnSpPr>
        <p:spPr>
          <a:xfrm>
            <a:off x="3425090" y="1744450"/>
            <a:ext cx="0" cy="2175000"/>
          </a:xfrm>
          <a:prstGeom prst="straightConnector1">
            <a:avLst/>
          </a:prstGeom>
          <a:noFill/>
          <a:ln cap="flat" cmpd="sng" w="9525">
            <a:solidFill>
              <a:srgbClr val="EF6450"/>
            </a:solidFill>
            <a:prstDash val="solid"/>
            <a:miter lim="800000"/>
            <a:headEnd len="med" w="med" type="oval"/>
            <a:tailEnd len="med" w="med" type="oval"/>
          </a:ln>
        </p:spPr>
      </p:cxnSp>
      <p:cxnSp>
        <p:nvCxnSpPr>
          <p:cNvPr id="1315" name="Google Shape;1315;g2770e931a04_0_2051"/>
          <p:cNvCxnSpPr/>
          <p:nvPr/>
        </p:nvCxnSpPr>
        <p:spPr>
          <a:xfrm>
            <a:off x="6117230" y="1744450"/>
            <a:ext cx="0" cy="2175000"/>
          </a:xfrm>
          <a:prstGeom prst="straightConnector1">
            <a:avLst/>
          </a:prstGeom>
          <a:noFill/>
          <a:ln cap="flat" cmpd="sng" w="9525">
            <a:solidFill>
              <a:srgbClr val="EF6450"/>
            </a:solidFill>
            <a:prstDash val="solid"/>
            <a:miter lim="800000"/>
            <a:headEnd len="med" w="med" type="oval"/>
            <a:tailEnd len="med" w="med" type="oval"/>
          </a:ln>
        </p:spPr>
      </p:cxnSp>
      <p:cxnSp>
        <p:nvCxnSpPr>
          <p:cNvPr id="1316" name="Google Shape;1316;g2770e931a04_0_2051"/>
          <p:cNvCxnSpPr/>
          <p:nvPr/>
        </p:nvCxnSpPr>
        <p:spPr>
          <a:xfrm>
            <a:off x="8809370" y="1744450"/>
            <a:ext cx="0" cy="2175000"/>
          </a:xfrm>
          <a:prstGeom prst="straightConnector1">
            <a:avLst/>
          </a:prstGeom>
          <a:noFill/>
          <a:ln cap="flat" cmpd="sng" w="9525">
            <a:solidFill>
              <a:srgbClr val="EF6450"/>
            </a:solidFill>
            <a:prstDash val="solid"/>
            <a:miter lim="800000"/>
            <a:headEnd len="med" w="med" type="oval"/>
            <a:tailEnd len="med" w="med" type="oval"/>
          </a:ln>
        </p:spPr>
      </p:cxnSp>
      <p:cxnSp>
        <p:nvCxnSpPr>
          <p:cNvPr id="1317" name="Google Shape;1317;g2770e931a04_0_2051"/>
          <p:cNvCxnSpPr/>
          <p:nvPr/>
        </p:nvCxnSpPr>
        <p:spPr>
          <a:xfrm>
            <a:off x="4771160" y="4136325"/>
            <a:ext cx="0" cy="2175000"/>
          </a:xfrm>
          <a:prstGeom prst="straightConnector1">
            <a:avLst/>
          </a:prstGeom>
          <a:noFill/>
          <a:ln cap="flat" cmpd="sng" w="9525">
            <a:solidFill>
              <a:srgbClr val="EF6450"/>
            </a:solidFill>
            <a:prstDash val="solid"/>
            <a:miter lim="800000"/>
            <a:headEnd len="med" w="med" type="oval"/>
            <a:tailEnd len="med" w="med" type="oval"/>
          </a:ln>
        </p:spPr>
      </p:cxnSp>
      <p:cxnSp>
        <p:nvCxnSpPr>
          <p:cNvPr id="1318" name="Google Shape;1318;g2770e931a04_0_2051"/>
          <p:cNvCxnSpPr/>
          <p:nvPr/>
        </p:nvCxnSpPr>
        <p:spPr>
          <a:xfrm>
            <a:off x="7463300" y="4136325"/>
            <a:ext cx="0" cy="2175000"/>
          </a:xfrm>
          <a:prstGeom prst="straightConnector1">
            <a:avLst/>
          </a:prstGeom>
          <a:noFill/>
          <a:ln cap="flat" cmpd="sng" w="9525">
            <a:solidFill>
              <a:srgbClr val="EF6450"/>
            </a:solidFill>
            <a:prstDash val="solid"/>
            <a:miter lim="800000"/>
            <a:headEnd len="med" w="med" type="oval"/>
            <a:tailEnd len="med" w="med" type="oval"/>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22" name="Shape 1322"/>
        <p:cNvGrpSpPr/>
        <p:nvPr/>
      </p:nvGrpSpPr>
      <p:grpSpPr>
        <a:xfrm>
          <a:off x="0" y="0"/>
          <a:ext cx="0" cy="0"/>
          <a:chOff x="0" y="0"/>
          <a:chExt cx="0" cy="0"/>
        </a:xfrm>
      </p:grpSpPr>
      <p:sp>
        <p:nvSpPr>
          <p:cNvPr id="1323" name="Google Shape;1323;g2770e931a04_0_5652"/>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SzPts val="4300"/>
              <a:buFont typeface="DM Sans Medium"/>
              <a:buNone/>
            </a:pPr>
            <a:r>
              <a:rPr lang="en-US">
                <a:solidFill>
                  <a:schemeClr val="lt1"/>
                </a:solidFill>
              </a:rPr>
              <a:t>                  Anatomy of a Stream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g2770e931a04_0_2119"/>
          <p:cNvSpPr txBox="1"/>
          <p:nvPr/>
        </p:nvSpPr>
        <p:spPr>
          <a:xfrm>
            <a:off x="749433" y="535597"/>
            <a:ext cx="10662000" cy="583500"/>
          </a:xfrm>
          <a:prstGeom prst="rect">
            <a:avLst/>
          </a:prstGeom>
          <a:noFill/>
          <a:ln>
            <a:noFill/>
          </a:ln>
        </p:spPr>
        <p:txBody>
          <a:bodyPr anchorCtr="0" anchor="ctr" bIns="45675" lIns="0" spcFirstLastPara="1" rIns="0" wrap="square" tIns="45675">
            <a:noAutofit/>
          </a:bodyPr>
          <a:lstStyle/>
          <a:p>
            <a:pPr indent="0" lvl="0" marL="0" marR="0" rtl="0" algn="l">
              <a:lnSpc>
                <a:spcPct val="90000"/>
              </a:lnSpc>
              <a:spcBef>
                <a:spcPts val="0"/>
              </a:spcBef>
              <a:spcAft>
                <a:spcPts val="0"/>
              </a:spcAft>
              <a:buClr>
                <a:srgbClr val="1B3139"/>
              </a:buClr>
              <a:buSzPts val="1400"/>
              <a:buFont typeface="DM Sans Medium"/>
              <a:buNone/>
            </a:pPr>
            <a:r>
              <a:rPr b="0" i="0" lang="en-US" sz="3600" u="none" cap="none" strike="noStrike">
                <a:solidFill>
                  <a:srgbClr val="1B3139"/>
                </a:solidFill>
                <a:latin typeface="DM Sans"/>
                <a:ea typeface="DM Sans"/>
                <a:cs typeface="DM Sans"/>
                <a:sym typeface="DM Sans"/>
              </a:rPr>
              <a:t>Structured Streaming </a:t>
            </a:r>
            <a:r>
              <a:rPr lang="en-US" sz="3600">
                <a:solidFill>
                  <a:srgbClr val="1B3139"/>
                </a:solidFill>
                <a:latin typeface="DM Sans"/>
                <a:ea typeface="DM Sans"/>
                <a:cs typeface="DM Sans"/>
                <a:sym typeface="DM Sans"/>
              </a:rPr>
              <a:t>Anatomy</a:t>
            </a:r>
            <a:endParaRPr b="0" i="0" sz="3600" u="none" cap="none" strike="noStrike">
              <a:solidFill>
                <a:srgbClr val="1B3139"/>
              </a:solidFill>
              <a:latin typeface="DM Sans"/>
              <a:ea typeface="DM Sans"/>
              <a:cs typeface="DM Sans"/>
              <a:sym typeface="DM Sans"/>
            </a:endParaRPr>
          </a:p>
        </p:txBody>
      </p:sp>
      <p:grpSp>
        <p:nvGrpSpPr>
          <p:cNvPr id="1329" name="Google Shape;1329;g2770e931a04_0_2119"/>
          <p:cNvGrpSpPr/>
          <p:nvPr/>
        </p:nvGrpSpPr>
        <p:grpSpPr>
          <a:xfrm>
            <a:off x="611393" y="1354943"/>
            <a:ext cx="11134239" cy="1121400"/>
            <a:chOff x="586044" y="1203941"/>
            <a:chExt cx="11130900" cy="1121400"/>
          </a:xfrm>
        </p:grpSpPr>
        <p:sp>
          <p:nvSpPr>
            <p:cNvPr id="1330" name="Google Shape;1330;g2770e931a04_0_2119"/>
            <p:cNvSpPr/>
            <p:nvPr/>
          </p:nvSpPr>
          <p:spPr>
            <a:xfrm>
              <a:off x="586044" y="1203941"/>
              <a:ext cx="11130900" cy="1121400"/>
            </a:xfrm>
            <a:prstGeom prst="roundRect">
              <a:avLst>
                <a:gd fmla="val 16667" name="adj"/>
              </a:avLst>
            </a:prstGeom>
            <a:noFill/>
            <a:ln cap="flat" cmpd="sng" w="9525">
              <a:solidFill>
                <a:srgbClr val="1B313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9F7F4"/>
                </a:buClr>
                <a:buSzPts val="2900"/>
                <a:buFont typeface="Arial"/>
                <a:buNone/>
              </a:pPr>
              <a:r>
                <a:rPr b="1" i="0" lang="en-US" sz="2800" u="none" cap="none" strike="noStrike">
                  <a:solidFill>
                    <a:srgbClr val="F9F7F4"/>
                  </a:solidFill>
                  <a:highlight>
                    <a:srgbClr val="FF0000"/>
                  </a:highlight>
                  <a:latin typeface="Consolas"/>
                  <a:ea typeface="Consolas"/>
                  <a:cs typeface="Consolas"/>
                  <a:sym typeface="Consolas"/>
                </a:rPr>
                <a:t>source</a:t>
              </a:r>
              <a:endParaRPr b="1" i="0" sz="2800" u="none" cap="none" strike="noStrike">
                <a:solidFill>
                  <a:srgbClr val="F9F7F4"/>
                </a:solidFill>
                <a:highlight>
                  <a:srgbClr val="FF0000"/>
                </a:highlight>
                <a:latin typeface="Consolas"/>
                <a:ea typeface="Consolas"/>
                <a:cs typeface="Consolas"/>
                <a:sym typeface="Consolas"/>
              </a:endParaRPr>
            </a:p>
          </p:txBody>
        </p:sp>
        <p:sp>
          <p:nvSpPr>
            <p:cNvPr id="1331" name="Google Shape;1331;g2770e931a04_0_2119"/>
            <p:cNvSpPr txBox="1"/>
            <p:nvPr/>
          </p:nvSpPr>
          <p:spPr>
            <a:xfrm>
              <a:off x="586044" y="1262562"/>
              <a:ext cx="7274400" cy="1039500"/>
            </a:xfrm>
            <a:prstGeom prst="rect">
              <a:avLst/>
            </a:prstGeom>
            <a:noFill/>
            <a:ln>
              <a:noFill/>
            </a:ln>
          </p:spPr>
          <p:txBody>
            <a:bodyPr anchorCtr="0" anchor="t" bIns="45700" lIns="91425" spcFirstLastPara="1" rIns="91425" wrap="square" tIns="45700">
              <a:spAutoFit/>
            </a:bodyPr>
            <a:lstStyle/>
            <a:p>
              <a:pPr indent="0" lvl="0" marL="457200" marR="0" rtl="0" algn="l">
                <a:lnSpc>
                  <a:spcPct val="90000"/>
                </a:lnSpc>
                <a:spcBef>
                  <a:spcPts val="0"/>
                </a:spcBef>
                <a:spcAft>
                  <a:spcPts val="0"/>
                </a:spcAft>
                <a:buClr>
                  <a:srgbClr val="000000"/>
                </a:buClr>
                <a:buSzPts val="2400"/>
                <a:buFont typeface="Arial"/>
                <a:buNone/>
              </a:pPr>
              <a:r>
                <a:rPr b="0" i="0" lang="en-US" sz="1600" u="none" cap="none" strike="noStrike">
                  <a:solidFill>
                    <a:srgbClr val="000000"/>
                  </a:solidFill>
                  <a:latin typeface="Consolas"/>
                  <a:ea typeface="Consolas"/>
                  <a:cs typeface="Consolas"/>
                  <a:sym typeface="Consolas"/>
                </a:rPr>
                <a:t>spark.</a:t>
              </a:r>
              <a:r>
                <a:rPr b="1" i="0" lang="en-US" sz="1600" u="none" cap="none" strike="noStrike">
                  <a:solidFill>
                    <a:srgbClr val="000000"/>
                  </a:solidFill>
                  <a:latin typeface="Consolas"/>
                  <a:ea typeface="Consolas"/>
                  <a:cs typeface="Consolas"/>
                  <a:sym typeface="Consolas"/>
                </a:rPr>
                <a:t>readStream</a:t>
              </a:r>
              <a:r>
                <a:rPr b="0" i="0" lang="en-US" sz="1600" u="none" cap="none" strike="noStrike">
                  <a:solidFill>
                    <a:srgbClr val="000000"/>
                  </a:solidFill>
                  <a:latin typeface="Consolas"/>
                  <a:ea typeface="Consolas"/>
                  <a:cs typeface="Consolas"/>
                  <a:sym typeface="Consolas"/>
                </a:rPr>
                <a:t>.format("kafka|kinesis|socket|...")</a:t>
              </a:r>
              <a:endParaRPr b="0" i="0" sz="1800" u="none" cap="none" strike="noStrike">
                <a:solidFill>
                  <a:srgbClr val="000000"/>
                </a:solidFill>
                <a:latin typeface="Arial"/>
                <a:ea typeface="Arial"/>
                <a:cs typeface="Arial"/>
                <a:sym typeface="Arial"/>
              </a:endParaRPr>
            </a:p>
            <a:p>
              <a:pPr indent="0" lvl="0" marL="457200" marR="0" rtl="0" algn="l">
                <a:lnSpc>
                  <a:spcPct val="90000"/>
                </a:lnSpc>
                <a:spcBef>
                  <a:spcPts val="1100"/>
                </a:spcBef>
                <a:spcAft>
                  <a:spcPts val="0"/>
                </a:spcAft>
                <a:buClr>
                  <a:srgbClr val="000000"/>
                </a:buClr>
                <a:buSzPts val="2400"/>
                <a:buFont typeface="Arial"/>
                <a:buNone/>
              </a:pPr>
              <a:r>
                <a:rPr b="0" i="0" lang="en-US" sz="1600" u="none" cap="none" strike="noStrike">
                  <a:solidFill>
                    <a:srgbClr val="000000"/>
                  </a:solidFill>
                  <a:latin typeface="Consolas"/>
                  <a:ea typeface="Consolas"/>
                  <a:cs typeface="Consolas"/>
                  <a:sym typeface="Consolas"/>
                </a:rPr>
                <a:t>.option(&lt;&gt;,&lt;&gt;)...</a:t>
              </a:r>
              <a:endParaRPr b="0" i="0" sz="1800" u="none" cap="none" strike="noStrike">
                <a:solidFill>
                  <a:srgbClr val="000000"/>
                </a:solidFill>
                <a:latin typeface="Arial"/>
                <a:ea typeface="Arial"/>
                <a:cs typeface="Arial"/>
                <a:sym typeface="Arial"/>
              </a:endParaRPr>
            </a:p>
            <a:p>
              <a:pPr indent="0" lvl="0" marL="457200" marR="0" rtl="0" algn="l">
                <a:lnSpc>
                  <a:spcPct val="90000"/>
                </a:lnSpc>
                <a:spcBef>
                  <a:spcPts val="1100"/>
                </a:spcBef>
                <a:spcAft>
                  <a:spcPts val="0"/>
                </a:spcAft>
                <a:buClr>
                  <a:srgbClr val="000000"/>
                </a:buClr>
                <a:buSzPts val="2400"/>
                <a:buFont typeface="Arial"/>
                <a:buNone/>
              </a:pPr>
              <a:r>
                <a:rPr b="0" i="0" lang="en-US" sz="1600" u="none" cap="none" strike="noStrike">
                  <a:solidFill>
                    <a:srgbClr val="000000"/>
                  </a:solidFill>
                  <a:latin typeface="Consolas"/>
                  <a:ea typeface="Consolas"/>
                  <a:cs typeface="Consolas"/>
                  <a:sym typeface="Consolas"/>
                </a:rPr>
                <a:t>.load()</a:t>
              </a:r>
              <a:endParaRPr b="0" i="0" sz="1800" u="none" cap="none" strike="noStrike">
                <a:solidFill>
                  <a:srgbClr val="000000"/>
                </a:solidFill>
                <a:latin typeface="Arial"/>
                <a:ea typeface="Arial"/>
                <a:cs typeface="Arial"/>
                <a:sym typeface="Arial"/>
              </a:endParaRPr>
            </a:p>
          </p:txBody>
        </p:sp>
      </p:grpSp>
      <p:grpSp>
        <p:nvGrpSpPr>
          <p:cNvPr id="1332" name="Google Shape;1332;g2770e931a04_0_2119"/>
          <p:cNvGrpSpPr/>
          <p:nvPr/>
        </p:nvGrpSpPr>
        <p:grpSpPr>
          <a:xfrm>
            <a:off x="611393" y="2620336"/>
            <a:ext cx="11141191" cy="1108200"/>
            <a:chOff x="586044" y="2420437"/>
            <a:chExt cx="11137850" cy="1108200"/>
          </a:xfrm>
        </p:grpSpPr>
        <p:sp>
          <p:nvSpPr>
            <p:cNvPr id="1333" name="Google Shape;1333;g2770e931a04_0_2119"/>
            <p:cNvSpPr/>
            <p:nvPr/>
          </p:nvSpPr>
          <p:spPr>
            <a:xfrm>
              <a:off x="592994" y="2420437"/>
              <a:ext cx="11130900" cy="1108200"/>
            </a:xfrm>
            <a:prstGeom prst="roundRect">
              <a:avLst>
                <a:gd fmla="val 16667" name="adj"/>
              </a:avLst>
            </a:prstGeom>
            <a:noFill/>
            <a:ln cap="flat" cmpd="sng" w="9525">
              <a:solidFill>
                <a:srgbClr val="1B313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9F7F4"/>
                </a:buClr>
                <a:buSzPts val="2900"/>
                <a:buFont typeface="Arial"/>
                <a:buNone/>
              </a:pPr>
              <a:r>
                <a:rPr b="1" i="0" lang="en-US" sz="2800" u="none" cap="none" strike="noStrike">
                  <a:solidFill>
                    <a:srgbClr val="F9F7F4"/>
                  </a:solidFill>
                  <a:highlight>
                    <a:srgbClr val="008000"/>
                  </a:highlight>
                  <a:latin typeface="Consolas"/>
                  <a:ea typeface="Consolas"/>
                  <a:cs typeface="Consolas"/>
                  <a:sym typeface="Consolas"/>
                </a:rPr>
                <a:t>transformation</a:t>
              </a:r>
              <a:endParaRPr b="1" i="0" sz="2800" u="none" cap="none" strike="noStrike">
                <a:solidFill>
                  <a:srgbClr val="F9F7F4"/>
                </a:solidFill>
                <a:highlight>
                  <a:srgbClr val="008000"/>
                </a:highlight>
                <a:latin typeface="Consolas"/>
                <a:ea typeface="Consolas"/>
                <a:cs typeface="Consolas"/>
                <a:sym typeface="Consolas"/>
              </a:endParaRPr>
            </a:p>
          </p:txBody>
        </p:sp>
        <p:sp>
          <p:nvSpPr>
            <p:cNvPr id="1334" name="Google Shape;1334;g2770e931a04_0_2119"/>
            <p:cNvSpPr txBox="1"/>
            <p:nvPr/>
          </p:nvSpPr>
          <p:spPr>
            <a:xfrm>
              <a:off x="586044" y="2595942"/>
              <a:ext cx="7561200" cy="676800"/>
            </a:xfrm>
            <a:prstGeom prst="rect">
              <a:avLst/>
            </a:prstGeom>
            <a:noFill/>
            <a:ln>
              <a:noFill/>
            </a:ln>
          </p:spPr>
          <p:txBody>
            <a:bodyPr anchorCtr="0" anchor="t" bIns="45700" lIns="91425" spcFirstLastPara="1" rIns="91425" wrap="square" tIns="45700">
              <a:spAutoFit/>
            </a:bodyPr>
            <a:lstStyle/>
            <a:p>
              <a:pPr indent="0" lvl="0" marL="457200" marR="0" rtl="0" algn="l">
                <a:lnSpc>
                  <a:spcPct val="90000"/>
                </a:lnSpc>
                <a:spcBef>
                  <a:spcPts val="0"/>
                </a:spcBef>
                <a:spcAft>
                  <a:spcPts val="0"/>
                </a:spcAft>
                <a:buClr>
                  <a:srgbClr val="000000"/>
                </a:buClr>
                <a:buSzPts val="2400"/>
                <a:buFont typeface="Arial"/>
                <a:buNone/>
              </a:pPr>
              <a:r>
                <a:rPr b="0" i="0" lang="en-US" sz="1600" u="none" cap="none" strike="noStrike">
                  <a:solidFill>
                    <a:srgbClr val="000000"/>
                  </a:solidFill>
                  <a:latin typeface="Consolas"/>
                  <a:ea typeface="Consolas"/>
                  <a:cs typeface="Consolas"/>
                  <a:sym typeface="Consolas"/>
                </a:rPr>
                <a:t>.</a:t>
              </a:r>
              <a:r>
                <a:rPr b="1" i="0" lang="en-US" sz="1600" u="none" cap="none" strike="noStrike">
                  <a:solidFill>
                    <a:srgbClr val="000000"/>
                  </a:solidFill>
                  <a:latin typeface="Consolas"/>
                  <a:ea typeface="Consolas"/>
                  <a:cs typeface="Consolas"/>
                  <a:sym typeface="Consolas"/>
                </a:rPr>
                <a:t>select</a:t>
              </a:r>
              <a:r>
                <a:rPr b="0" i="0" lang="en-US" sz="1600" u="none" cap="none" strike="noStrike">
                  <a:solidFill>
                    <a:srgbClr val="000000"/>
                  </a:solidFill>
                  <a:latin typeface="Consolas"/>
                  <a:ea typeface="Consolas"/>
                  <a:cs typeface="Consolas"/>
                  <a:sym typeface="Consolas"/>
                </a:rPr>
                <a:t>(cast("string").alias("jsonData"))</a:t>
              </a:r>
              <a:endParaRPr b="0" i="0" sz="1800" u="none" cap="none" strike="noStrike">
                <a:solidFill>
                  <a:srgbClr val="000000"/>
                </a:solidFill>
                <a:latin typeface="Arial"/>
                <a:ea typeface="Arial"/>
                <a:cs typeface="Arial"/>
                <a:sym typeface="Arial"/>
              </a:endParaRPr>
            </a:p>
            <a:p>
              <a:pPr indent="0" lvl="0" marL="457200" marR="0" rtl="0" algn="l">
                <a:lnSpc>
                  <a:spcPct val="90000"/>
                </a:lnSpc>
                <a:spcBef>
                  <a:spcPts val="1100"/>
                </a:spcBef>
                <a:spcAft>
                  <a:spcPts val="0"/>
                </a:spcAft>
                <a:buClr>
                  <a:srgbClr val="000000"/>
                </a:buClr>
                <a:buSzPts val="2400"/>
                <a:buFont typeface="Arial"/>
                <a:buNone/>
              </a:pPr>
              <a:r>
                <a:rPr b="0" i="0" lang="en-US" sz="1600" u="none" cap="none" strike="noStrike">
                  <a:solidFill>
                    <a:srgbClr val="000000"/>
                  </a:solidFill>
                  <a:latin typeface="Consolas"/>
                  <a:ea typeface="Consolas"/>
                  <a:cs typeface="Consolas"/>
                  <a:sym typeface="Consolas"/>
                </a:rPr>
                <a:t>.select(from_json($"jsonData",jsonSchema).alias("payload"))</a:t>
              </a:r>
              <a:endParaRPr b="0" i="0" sz="1800" u="none" cap="none" strike="noStrike">
                <a:solidFill>
                  <a:srgbClr val="000000"/>
                </a:solidFill>
                <a:latin typeface="Arial"/>
                <a:ea typeface="Arial"/>
                <a:cs typeface="Arial"/>
                <a:sym typeface="Arial"/>
              </a:endParaRPr>
            </a:p>
          </p:txBody>
        </p:sp>
      </p:grpSp>
      <p:grpSp>
        <p:nvGrpSpPr>
          <p:cNvPr id="1335" name="Google Shape;1335;g2770e931a04_0_2119"/>
          <p:cNvGrpSpPr/>
          <p:nvPr/>
        </p:nvGrpSpPr>
        <p:grpSpPr>
          <a:xfrm>
            <a:off x="618345" y="3872258"/>
            <a:ext cx="11141191" cy="1108200"/>
            <a:chOff x="592994" y="3686939"/>
            <a:chExt cx="11137850" cy="1108200"/>
          </a:xfrm>
        </p:grpSpPr>
        <p:sp>
          <p:nvSpPr>
            <p:cNvPr id="1336" name="Google Shape;1336;g2770e931a04_0_2119"/>
            <p:cNvSpPr/>
            <p:nvPr/>
          </p:nvSpPr>
          <p:spPr>
            <a:xfrm>
              <a:off x="599944" y="3686939"/>
              <a:ext cx="11130900" cy="1108200"/>
            </a:xfrm>
            <a:prstGeom prst="roundRect">
              <a:avLst>
                <a:gd fmla="val 16667" name="adj"/>
              </a:avLst>
            </a:prstGeom>
            <a:noFill/>
            <a:ln cap="flat" cmpd="sng" w="9525">
              <a:solidFill>
                <a:srgbClr val="1B313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1B3139"/>
                </a:buClr>
                <a:buSzPts val="2900"/>
                <a:buFont typeface="Arial"/>
                <a:buNone/>
              </a:pPr>
              <a:r>
                <a:rPr b="1" i="0" lang="en-US" sz="2800" u="none" cap="none" strike="noStrike">
                  <a:solidFill>
                    <a:srgbClr val="1B3139"/>
                  </a:solidFill>
                  <a:highlight>
                    <a:srgbClr val="FFFF00"/>
                  </a:highlight>
                  <a:latin typeface="Consolas"/>
                  <a:ea typeface="Consolas"/>
                  <a:cs typeface="Consolas"/>
                  <a:sym typeface="Consolas"/>
                </a:rPr>
                <a:t>sink</a:t>
              </a:r>
              <a:endParaRPr b="1" i="0" sz="2800" u="none" cap="none" strike="noStrike">
                <a:solidFill>
                  <a:srgbClr val="1B3139"/>
                </a:solidFill>
                <a:highlight>
                  <a:srgbClr val="FFFF00"/>
                </a:highlight>
                <a:latin typeface="Consolas"/>
                <a:ea typeface="Consolas"/>
                <a:cs typeface="Consolas"/>
                <a:sym typeface="Consolas"/>
              </a:endParaRPr>
            </a:p>
          </p:txBody>
        </p:sp>
        <p:sp>
          <p:nvSpPr>
            <p:cNvPr id="1337" name="Google Shape;1337;g2770e931a04_0_2119"/>
            <p:cNvSpPr txBox="1"/>
            <p:nvPr/>
          </p:nvSpPr>
          <p:spPr>
            <a:xfrm>
              <a:off x="592994" y="3719987"/>
              <a:ext cx="6094500" cy="1039500"/>
            </a:xfrm>
            <a:prstGeom prst="rect">
              <a:avLst/>
            </a:prstGeom>
            <a:noFill/>
            <a:ln>
              <a:noFill/>
            </a:ln>
          </p:spPr>
          <p:txBody>
            <a:bodyPr anchorCtr="0" anchor="t" bIns="45700" lIns="91425" spcFirstLastPara="1" rIns="91425" wrap="square" tIns="45700">
              <a:spAutoFit/>
            </a:bodyPr>
            <a:lstStyle/>
            <a:p>
              <a:pPr indent="0" lvl="0" marL="457200" marR="0" rtl="0" algn="l">
                <a:lnSpc>
                  <a:spcPct val="90000"/>
                </a:lnSpc>
                <a:spcBef>
                  <a:spcPts val="0"/>
                </a:spcBef>
                <a:spcAft>
                  <a:spcPts val="0"/>
                </a:spcAft>
                <a:buClr>
                  <a:srgbClr val="000000"/>
                </a:buClr>
                <a:buSzPts val="2400"/>
                <a:buFont typeface="Arial"/>
                <a:buNone/>
              </a:pPr>
              <a:r>
                <a:rPr b="0" i="0" lang="en-US" sz="1600" u="none" cap="none" strike="noStrike">
                  <a:solidFill>
                    <a:srgbClr val="000000"/>
                  </a:solidFill>
                  <a:latin typeface="Consolas"/>
                  <a:ea typeface="Consolas"/>
                  <a:cs typeface="Consolas"/>
                  <a:sym typeface="Consolas"/>
                </a:rPr>
                <a:t>.writeStream</a:t>
              </a:r>
              <a:endParaRPr b="0" i="0" sz="1600" u="none" cap="none" strike="noStrike">
                <a:solidFill>
                  <a:srgbClr val="000000"/>
                </a:solidFill>
                <a:latin typeface="Consolas"/>
                <a:ea typeface="Consolas"/>
                <a:cs typeface="Consolas"/>
                <a:sym typeface="Consolas"/>
              </a:endParaRPr>
            </a:p>
            <a:p>
              <a:pPr indent="0" lvl="0" marL="457200" marR="0" rtl="0" algn="l">
                <a:lnSpc>
                  <a:spcPct val="90000"/>
                </a:lnSpc>
                <a:spcBef>
                  <a:spcPts val="1100"/>
                </a:spcBef>
                <a:spcAft>
                  <a:spcPts val="0"/>
                </a:spcAft>
                <a:buClr>
                  <a:srgbClr val="000000"/>
                </a:buClr>
                <a:buSzPts val="2400"/>
                <a:buFont typeface="Arial"/>
                <a:buNone/>
              </a:pPr>
              <a:r>
                <a:rPr b="0" i="0" lang="en-US" sz="1600" u="none" cap="none" strike="noStrike">
                  <a:solidFill>
                    <a:srgbClr val="000000"/>
                  </a:solidFill>
                  <a:latin typeface="Consolas"/>
                  <a:ea typeface="Consolas"/>
                  <a:cs typeface="Consolas"/>
                  <a:sym typeface="Consolas"/>
                </a:rPr>
                <a:t>.format("kafka")</a:t>
              </a:r>
              <a:endParaRPr b="0" i="0" sz="1800" u="none" cap="none" strike="noStrike">
                <a:solidFill>
                  <a:srgbClr val="000000"/>
                </a:solidFill>
                <a:latin typeface="Arial"/>
                <a:ea typeface="Arial"/>
                <a:cs typeface="Arial"/>
                <a:sym typeface="Arial"/>
              </a:endParaRPr>
            </a:p>
            <a:p>
              <a:pPr indent="0" lvl="0" marL="457200" marR="0" rtl="0" algn="l">
                <a:lnSpc>
                  <a:spcPct val="90000"/>
                </a:lnSpc>
                <a:spcBef>
                  <a:spcPts val="1100"/>
                </a:spcBef>
                <a:spcAft>
                  <a:spcPts val="0"/>
                </a:spcAft>
                <a:buClr>
                  <a:srgbClr val="000000"/>
                </a:buClr>
                <a:buSzPts val="2400"/>
                <a:buFont typeface="Arial"/>
                <a:buNone/>
              </a:pPr>
              <a:r>
                <a:rPr b="0" i="0" lang="en-US" sz="1600" u="none" cap="none" strike="noStrike">
                  <a:solidFill>
                    <a:srgbClr val="000000"/>
                  </a:solidFill>
                  <a:latin typeface="Consolas"/>
                  <a:ea typeface="Consolas"/>
                  <a:cs typeface="Consolas"/>
                  <a:sym typeface="Consolas"/>
                </a:rPr>
                <a:t>.option("kafka.bootstrap.servers",...)</a:t>
              </a:r>
              <a:endParaRPr b="0" i="0" sz="1800" u="none" cap="none" strike="noStrike">
                <a:solidFill>
                  <a:srgbClr val="000000"/>
                </a:solidFill>
                <a:latin typeface="Arial"/>
                <a:ea typeface="Arial"/>
                <a:cs typeface="Arial"/>
                <a:sym typeface="Arial"/>
              </a:endParaRPr>
            </a:p>
          </p:txBody>
        </p:sp>
      </p:grpSp>
      <p:grpSp>
        <p:nvGrpSpPr>
          <p:cNvPr id="1338" name="Google Shape;1338;g2770e931a04_0_2119"/>
          <p:cNvGrpSpPr/>
          <p:nvPr/>
        </p:nvGrpSpPr>
        <p:grpSpPr>
          <a:xfrm>
            <a:off x="597620" y="5124181"/>
            <a:ext cx="11154964" cy="1123200"/>
            <a:chOff x="572275" y="4973179"/>
            <a:chExt cx="11151619" cy="1123200"/>
          </a:xfrm>
        </p:grpSpPr>
        <p:sp>
          <p:nvSpPr>
            <p:cNvPr id="1339" name="Google Shape;1339;g2770e931a04_0_2119"/>
            <p:cNvSpPr/>
            <p:nvPr/>
          </p:nvSpPr>
          <p:spPr>
            <a:xfrm>
              <a:off x="592994" y="4973179"/>
              <a:ext cx="11130900" cy="1123200"/>
            </a:xfrm>
            <a:prstGeom prst="roundRect">
              <a:avLst>
                <a:gd fmla="val 16667" name="adj"/>
              </a:avLst>
            </a:prstGeom>
            <a:noFill/>
            <a:ln cap="flat" cmpd="sng" w="9525">
              <a:solidFill>
                <a:srgbClr val="1B313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F9F7F4"/>
                </a:buClr>
                <a:buSzPts val="2900"/>
                <a:buFont typeface="Arial"/>
                <a:buNone/>
              </a:pPr>
              <a:r>
                <a:rPr b="0" i="0" lang="en-US" sz="2800" u="none" cap="none" strike="noStrike">
                  <a:solidFill>
                    <a:srgbClr val="F9F7F4"/>
                  </a:solidFill>
                  <a:highlight>
                    <a:srgbClr val="808080"/>
                  </a:highlight>
                  <a:latin typeface="Consolas"/>
                  <a:ea typeface="Consolas"/>
                  <a:cs typeface="Consolas"/>
                  <a:sym typeface="Consolas"/>
                </a:rPr>
                <a:t>config</a:t>
              </a:r>
              <a:endParaRPr b="0" i="0" sz="2800" u="none" cap="none" strike="noStrike">
                <a:solidFill>
                  <a:srgbClr val="F9F7F4"/>
                </a:solidFill>
                <a:highlight>
                  <a:srgbClr val="808080"/>
                </a:highlight>
                <a:latin typeface="Consolas"/>
                <a:ea typeface="Consolas"/>
                <a:cs typeface="Consolas"/>
                <a:sym typeface="Consolas"/>
              </a:endParaRPr>
            </a:p>
          </p:txBody>
        </p:sp>
        <p:sp>
          <p:nvSpPr>
            <p:cNvPr id="1340" name="Google Shape;1340;g2770e931a04_0_2119"/>
            <p:cNvSpPr txBox="1"/>
            <p:nvPr/>
          </p:nvSpPr>
          <p:spPr>
            <a:xfrm>
              <a:off x="572275" y="5015211"/>
              <a:ext cx="6094500" cy="1039500"/>
            </a:xfrm>
            <a:prstGeom prst="rect">
              <a:avLst/>
            </a:prstGeom>
            <a:noFill/>
            <a:ln>
              <a:noFill/>
            </a:ln>
          </p:spPr>
          <p:txBody>
            <a:bodyPr anchorCtr="0" anchor="t" bIns="45700" lIns="91425" spcFirstLastPara="1" rIns="91425" wrap="square" tIns="45700">
              <a:spAutoFit/>
            </a:bodyPr>
            <a:lstStyle/>
            <a:p>
              <a:pPr indent="0" lvl="0" marL="457200" marR="0" rtl="0" algn="l">
                <a:lnSpc>
                  <a:spcPct val="90000"/>
                </a:lnSpc>
                <a:spcBef>
                  <a:spcPts val="0"/>
                </a:spcBef>
                <a:spcAft>
                  <a:spcPts val="0"/>
                </a:spcAft>
                <a:buClr>
                  <a:srgbClr val="000000"/>
                </a:buClr>
                <a:buSzPts val="2400"/>
                <a:buFont typeface="Arial"/>
                <a:buNone/>
              </a:pPr>
              <a:r>
                <a:rPr b="0" i="0" lang="en-US" sz="1600" u="none" cap="none" strike="noStrike">
                  <a:solidFill>
                    <a:srgbClr val="000000"/>
                  </a:solidFill>
                  <a:latin typeface="Consolas"/>
                  <a:ea typeface="Consolas"/>
                  <a:cs typeface="Consolas"/>
                  <a:sym typeface="Consolas"/>
                </a:rPr>
                <a:t>.trigger("30 seconds")</a:t>
              </a:r>
              <a:endParaRPr b="0" i="0" sz="1800" u="none" cap="none" strike="noStrike">
                <a:solidFill>
                  <a:srgbClr val="000000"/>
                </a:solidFill>
                <a:latin typeface="Arial"/>
                <a:ea typeface="Arial"/>
                <a:cs typeface="Arial"/>
                <a:sym typeface="Arial"/>
              </a:endParaRPr>
            </a:p>
            <a:p>
              <a:pPr indent="0" lvl="0" marL="457200" marR="0" rtl="0" algn="l">
                <a:lnSpc>
                  <a:spcPct val="90000"/>
                </a:lnSpc>
                <a:spcBef>
                  <a:spcPts val="1100"/>
                </a:spcBef>
                <a:spcAft>
                  <a:spcPts val="0"/>
                </a:spcAft>
                <a:buClr>
                  <a:srgbClr val="000000"/>
                </a:buClr>
                <a:buSzPts val="2400"/>
                <a:buFont typeface="Arial"/>
                <a:buNone/>
              </a:pPr>
              <a:r>
                <a:rPr b="0" i="0" lang="en-US" sz="1600" u="none" cap="none" strike="noStrike">
                  <a:solidFill>
                    <a:srgbClr val="000000"/>
                  </a:solidFill>
                  <a:latin typeface="Consolas"/>
                  <a:ea typeface="Consolas"/>
                  <a:cs typeface="Consolas"/>
                  <a:sym typeface="Consolas"/>
                </a:rPr>
                <a:t>.option("checkpointLocation",...)</a:t>
              </a:r>
              <a:endParaRPr b="0" i="0" sz="1800" u="none" cap="none" strike="noStrike">
                <a:solidFill>
                  <a:srgbClr val="000000"/>
                </a:solidFill>
                <a:latin typeface="Arial"/>
                <a:ea typeface="Arial"/>
                <a:cs typeface="Arial"/>
                <a:sym typeface="Arial"/>
              </a:endParaRPr>
            </a:p>
            <a:p>
              <a:pPr indent="0" lvl="0" marL="457200" marR="0" rtl="0" algn="l">
                <a:lnSpc>
                  <a:spcPct val="90000"/>
                </a:lnSpc>
                <a:spcBef>
                  <a:spcPts val="1100"/>
                </a:spcBef>
                <a:spcAft>
                  <a:spcPts val="0"/>
                </a:spcAft>
                <a:buClr>
                  <a:srgbClr val="000000"/>
                </a:buClr>
                <a:buSzPts val="2400"/>
                <a:buFont typeface="Arial"/>
                <a:buNone/>
              </a:pPr>
              <a:r>
                <a:rPr b="0" i="0" lang="en-US" sz="1600" u="none" cap="none" strike="noStrike">
                  <a:solidFill>
                    <a:srgbClr val="000000"/>
                  </a:solidFill>
                  <a:latin typeface="Consolas"/>
                  <a:ea typeface="Consolas"/>
                  <a:cs typeface="Consolas"/>
                  <a:sym typeface="Consolas"/>
                </a:rPr>
                <a:t>.start()</a:t>
              </a:r>
              <a:endParaRPr b="0" i="0" sz="18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44" name="Shape 1344"/>
        <p:cNvGrpSpPr/>
        <p:nvPr/>
      </p:nvGrpSpPr>
      <p:grpSpPr>
        <a:xfrm>
          <a:off x="0" y="0"/>
          <a:ext cx="0" cy="0"/>
          <a:chOff x="0" y="0"/>
          <a:chExt cx="0" cy="0"/>
        </a:xfrm>
      </p:grpSpPr>
      <p:sp>
        <p:nvSpPr>
          <p:cNvPr id="1345" name="Google Shape;1345;g2770e931a04_0_5656"/>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4300"/>
              <a:buFont typeface="DM Sans Medium"/>
              <a:buNone/>
            </a:pPr>
            <a:r>
              <a:rPr lang="en-US">
                <a:solidFill>
                  <a:schemeClr val="lt1"/>
                </a:solidFill>
              </a:rPr>
              <a:t>Sources</a:t>
            </a:r>
            <a:r>
              <a:rPr lang="en-US"/>
              <a:t>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g2770e931a04_0_2140"/>
          <p:cNvSpPr txBox="1"/>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lang="en-US" sz="4300">
                <a:solidFill>
                  <a:schemeClr val="dk1"/>
                </a:solidFill>
                <a:latin typeface="DM Sans Medium"/>
                <a:ea typeface="DM Sans Medium"/>
                <a:cs typeface="DM Sans Medium"/>
                <a:sym typeface="DM Sans Medium"/>
              </a:rPr>
              <a:t>Streaming Ingestion</a:t>
            </a:r>
            <a:endParaRPr b="0" i="0" sz="1400" u="none" cap="none" strike="noStrike">
              <a:solidFill>
                <a:srgbClr val="000000"/>
              </a:solidFill>
              <a:latin typeface="Arial"/>
              <a:ea typeface="Arial"/>
              <a:cs typeface="Arial"/>
              <a:sym typeface="Arial"/>
            </a:endParaRPr>
          </a:p>
        </p:txBody>
      </p:sp>
      <p:grpSp>
        <p:nvGrpSpPr>
          <p:cNvPr id="1351" name="Google Shape;1351;g2770e931a04_0_2140"/>
          <p:cNvGrpSpPr/>
          <p:nvPr/>
        </p:nvGrpSpPr>
        <p:grpSpPr>
          <a:xfrm>
            <a:off x="482394" y="1349781"/>
            <a:ext cx="1992900" cy="5026200"/>
            <a:chOff x="482394" y="1349781"/>
            <a:chExt cx="1992900" cy="5026200"/>
          </a:xfrm>
        </p:grpSpPr>
        <p:sp>
          <p:nvSpPr>
            <p:cNvPr id="1352" name="Google Shape;1352;g2770e931a04_0_2140"/>
            <p:cNvSpPr/>
            <p:nvPr/>
          </p:nvSpPr>
          <p:spPr>
            <a:xfrm>
              <a:off x="482394" y="1349781"/>
              <a:ext cx="1992900" cy="5026200"/>
            </a:xfrm>
            <a:prstGeom prst="rect">
              <a:avLst/>
            </a:prstGeom>
            <a:solidFill>
              <a:schemeClr val="lt1"/>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pic>
          <p:nvPicPr>
            <p:cNvPr id="1353" name="Google Shape;1353;g2770e931a04_0_2140"/>
            <p:cNvPicPr preferRelativeResize="0"/>
            <p:nvPr/>
          </p:nvPicPr>
          <p:blipFill rotWithShape="1">
            <a:blip r:embed="rId3">
              <a:alphaModFix/>
            </a:blip>
            <a:srcRect b="0" l="0" r="0" t="0"/>
            <a:stretch/>
          </p:blipFill>
          <p:spPr>
            <a:xfrm>
              <a:off x="1082681" y="1383433"/>
              <a:ext cx="685800" cy="685800"/>
            </a:xfrm>
            <a:prstGeom prst="rect">
              <a:avLst/>
            </a:prstGeom>
            <a:noFill/>
            <a:ln>
              <a:noFill/>
            </a:ln>
          </p:spPr>
        </p:pic>
        <p:sp>
          <p:nvSpPr>
            <p:cNvPr id="1354" name="Google Shape;1354;g2770e931a04_0_2140"/>
            <p:cNvSpPr txBox="1"/>
            <p:nvPr/>
          </p:nvSpPr>
          <p:spPr>
            <a:xfrm>
              <a:off x="592341" y="2002468"/>
              <a:ext cx="16665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b="0" i="0" lang="en-US" sz="1400" u="none" cap="none" strike="noStrike">
                  <a:solidFill>
                    <a:schemeClr val="dk1"/>
                  </a:solidFill>
                  <a:latin typeface="DM Sans Medium"/>
                  <a:ea typeface="DM Sans Medium"/>
                  <a:cs typeface="DM Sans Medium"/>
                  <a:sym typeface="DM Sans Medium"/>
                </a:rPr>
                <a:t>DB Change Data Feeds</a:t>
              </a:r>
              <a:endParaRPr b="0" i="0" sz="1400" u="none" cap="none" strike="noStrike">
                <a:solidFill>
                  <a:srgbClr val="000000"/>
                </a:solidFill>
                <a:latin typeface="Arial"/>
                <a:ea typeface="Arial"/>
                <a:cs typeface="Arial"/>
                <a:sym typeface="Arial"/>
              </a:endParaRPr>
            </a:p>
          </p:txBody>
        </p:sp>
        <p:pic>
          <p:nvPicPr>
            <p:cNvPr id="1355" name="Google Shape;1355;g2770e931a04_0_2140"/>
            <p:cNvPicPr preferRelativeResize="0"/>
            <p:nvPr/>
          </p:nvPicPr>
          <p:blipFill rotWithShape="1">
            <a:blip r:embed="rId4">
              <a:alphaModFix/>
            </a:blip>
            <a:srcRect b="0" l="0" r="0" t="0"/>
            <a:stretch/>
          </p:blipFill>
          <p:spPr>
            <a:xfrm>
              <a:off x="1082681" y="2518103"/>
              <a:ext cx="685800" cy="685800"/>
            </a:xfrm>
            <a:prstGeom prst="rect">
              <a:avLst/>
            </a:prstGeom>
            <a:noFill/>
            <a:ln>
              <a:noFill/>
            </a:ln>
          </p:spPr>
        </p:pic>
        <p:sp>
          <p:nvSpPr>
            <p:cNvPr id="1356" name="Google Shape;1356;g2770e931a04_0_2140"/>
            <p:cNvSpPr txBox="1"/>
            <p:nvPr/>
          </p:nvSpPr>
          <p:spPr>
            <a:xfrm>
              <a:off x="682550" y="3049196"/>
              <a:ext cx="14862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b="0" i="0" lang="en-US" sz="1400" u="none" cap="none" strike="noStrike">
                  <a:solidFill>
                    <a:schemeClr val="dk1"/>
                  </a:solidFill>
                  <a:latin typeface="DM Sans Medium"/>
                  <a:ea typeface="DM Sans Medium"/>
                  <a:cs typeface="DM Sans Medium"/>
                  <a:sym typeface="DM Sans Medium"/>
                </a:rPr>
                <a:t>Clickstreams</a:t>
              </a:r>
              <a:endParaRPr b="0" i="0" sz="2400" u="none" cap="none" strike="noStrike">
                <a:solidFill>
                  <a:schemeClr val="dk1"/>
                </a:solidFill>
                <a:latin typeface="DM Sans Medium"/>
                <a:ea typeface="DM Sans Medium"/>
                <a:cs typeface="DM Sans Medium"/>
                <a:sym typeface="DM Sans Medium"/>
              </a:endParaRPr>
            </a:p>
          </p:txBody>
        </p:sp>
        <p:pic>
          <p:nvPicPr>
            <p:cNvPr id="1357" name="Google Shape;1357;g2770e931a04_0_2140"/>
            <p:cNvPicPr preferRelativeResize="0"/>
            <p:nvPr/>
          </p:nvPicPr>
          <p:blipFill rotWithShape="1">
            <a:blip r:embed="rId5">
              <a:alphaModFix/>
            </a:blip>
            <a:srcRect b="0" l="0" r="0" t="0"/>
            <a:stretch/>
          </p:blipFill>
          <p:spPr>
            <a:xfrm>
              <a:off x="1082681" y="3429913"/>
              <a:ext cx="685800" cy="685800"/>
            </a:xfrm>
            <a:prstGeom prst="rect">
              <a:avLst/>
            </a:prstGeom>
            <a:noFill/>
            <a:ln>
              <a:noFill/>
            </a:ln>
          </p:spPr>
        </p:pic>
        <p:sp>
          <p:nvSpPr>
            <p:cNvPr id="1358" name="Google Shape;1358;g2770e931a04_0_2140"/>
            <p:cNvSpPr txBox="1"/>
            <p:nvPr/>
          </p:nvSpPr>
          <p:spPr>
            <a:xfrm>
              <a:off x="592341" y="3980781"/>
              <a:ext cx="16665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b="0" i="0" lang="en-US" sz="1400" u="none" cap="none" strike="noStrike">
                  <a:solidFill>
                    <a:schemeClr val="dk1"/>
                  </a:solidFill>
                  <a:latin typeface="DM Sans Medium"/>
                  <a:ea typeface="DM Sans Medium"/>
                  <a:cs typeface="DM Sans Medium"/>
                  <a:sym typeface="DM Sans Medium"/>
                </a:rPr>
                <a:t>Machine &amp; Application Logs</a:t>
              </a:r>
              <a:endParaRPr b="0" i="0" sz="2000" u="none" cap="none" strike="noStrike">
                <a:solidFill>
                  <a:schemeClr val="dk1"/>
                </a:solidFill>
                <a:latin typeface="DM Sans Medium"/>
                <a:ea typeface="DM Sans Medium"/>
                <a:cs typeface="DM Sans Medium"/>
                <a:sym typeface="DM Sans Medium"/>
              </a:endParaRPr>
            </a:p>
          </p:txBody>
        </p:sp>
        <p:pic>
          <p:nvPicPr>
            <p:cNvPr id="1359" name="Google Shape;1359;g2770e931a04_0_2140"/>
            <p:cNvPicPr preferRelativeResize="0"/>
            <p:nvPr/>
          </p:nvPicPr>
          <p:blipFill rotWithShape="1">
            <a:blip r:embed="rId6">
              <a:alphaModFix/>
            </a:blip>
            <a:srcRect b="0" l="0" r="0" t="0"/>
            <a:stretch/>
          </p:blipFill>
          <p:spPr>
            <a:xfrm>
              <a:off x="1082681" y="4389773"/>
              <a:ext cx="685800" cy="685800"/>
            </a:xfrm>
            <a:prstGeom prst="rect">
              <a:avLst/>
            </a:prstGeom>
            <a:noFill/>
            <a:ln>
              <a:noFill/>
            </a:ln>
          </p:spPr>
        </p:pic>
        <p:pic>
          <p:nvPicPr>
            <p:cNvPr id="1360" name="Google Shape;1360;g2770e931a04_0_2140"/>
            <p:cNvPicPr preferRelativeResize="0"/>
            <p:nvPr/>
          </p:nvPicPr>
          <p:blipFill rotWithShape="1">
            <a:blip r:embed="rId7">
              <a:alphaModFix/>
            </a:blip>
            <a:srcRect b="0" l="0" r="0" t="0"/>
            <a:stretch/>
          </p:blipFill>
          <p:spPr>
            <a:xfrm>
              <a:off x="1082681" y="5257653"/>
              <a:ext cx="685800" cy="685800"/>
            </a:xfrm>
            <a:prstGeom prst="rect">
              <a:avLst/>
            </a:prstGeom>
            <a:noFill/>
            <a:ln>
              <a:noFill/>
            </a:ln>
          </p:spPr>
        </p:pic>
        <p:sp>
          <p:nvSpPr>
            <p:cNvPr id="1361" name="Google Shape;1361;g2770e931a04_0_2140"/>
            <p:cNvSpPr txBox="1"/>
            <p:nvPr/>
          </p:nvSpPr>
          <p:spPr>
            <a:xfrm>
              <a:off x="688402" y="5850749"/>
              <a:ext cx="14319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b="0" i="0" lang="en-US" sz="1400" u="none" cap="none" strike="noStrike">
                  <a:solidFill>
                    <a:schemeClr val="dk1"/>
                  </a:solidFill>
                  <a:latin typeface="DM Sans Medium"/>
                  <a:ea typeface="DM Sans Medium"/>
                  <a:cs typeface="DM Sans Medium"/>
                  <a:sym typeface="DM Sans Medium"/>
                </a:rPr>
                <a:t>Mobile &amp; IoT Data</a:t>
              </a:r>
              <a:endParaRPr b="0" i="0" sz="2000" u="none" cap="none" strike="noStrike">
                <a:solidFill>
                  <a:schemeClr val="dk1"/>
                </a:solidFill>
                <a:latin typeface="DM Sans Medium"/>
                <a:ea typeface="DM Sans Medium"/>
                <a:cs typeface="DM Sans Medium"/>
                <a:sym typeface="DM Sans Medium"/>
              </a:endParaRPr>
            </a:p>
          </p:txBody>
        </p:sp>
        <p:sp>
          <p:nvSpPr>
            <p:cNvPr id="1362" name="Google Shape;1362;g2770e931a04_0_2140"/>
            <p:cNvSpPr txBox="1"/>
            <p:nvPr/>
          </p:nvSpPr>
          <p:spPr>
            <a:xfrm>
              <a:off x="673946" y="4938635"/>
              <a:ext cx="1666500" cy="471000"/>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4300"/>
                <a:buFont typeface="DM Sans Medium"/>
                <a:buNone/>
              </a:pPr>
              <a:r>
                <a:rPr b="0" i="0" lang="en-US" sz="1400" u="none" cap="none" strike="noStrike">
                  <a:solidFill>
                    <a:schemeClr val="dk1"/>
                  </a:solidFill>
                  <a:latin typeface="DM Sans Medium"/>
                  <a:ea typeface="DM Sans Medium"/>
                  <a:cs typeface="DM Sans Medium"/>
                  <a:sym typeface="DM Sans Medium"/>
                </a:rPr>
                <a:t>Application Events</a:t>
              </a:r>
              <a:endParaRPr b="0" i="0" sz="2000" u="none" cap="none" strike="noStrike">
                <a:solidFill>
                  <a:schemeClr val="dk1"/>
                </a:solidFill>
                <a:latin typeface="DM Sans Medium"/>
                <a:ea typeface="DM Sans Medium"/>
                <a:cs typeface="DM Sans Medium"/>
                <a:sym typeface="DM Sans Medium"/>
              </a:endParaRPr>
            </a:p>
          </p:txBody>
        </p:sp>
      </p:grpSp>
      <p:grpSp>
        <p:nvGrpSpPr>
          <p:cNvPr id="1363" name="Google Shape;1363;g2770e931a04_0_2140"/>
          <p:cNvGrpSpPr/>
          <p:nvPr/>
        </p:nvGrpSpPr>
        <p:grpSpPr>
          <a:xfrm>
            <a:off x="8091732" y="2072862"/>
            <a:ext cx="3924905" cy="3666722"/>
            <a:chOff x="8091732" y="2072862"/>
            <a:chExt cx="3924905" cy="3666722"/>
          </a:xfrm>
        </p:grpSpPr>
        <p:pic>
          <p:nvPicPr>
            <p:cNvPr descr="Icon&#10;&#10;Description automatically generated" id="1364" name="Google Shape;1364;g2770e931a04_0_2140"/>
            <p:cNvPicPr preferRelativeResize="0"/>
            <p:nvPr/>
          </p:nvPicPr>
          <p:blipFill rotWithShape="1">
            <a:blip r:embed="rId8">
              <a:alphaModFix/>
            </a:blip>
            <a:srcRect b="0" l="0" r="0" t="0"/>
            <a:stretch/>
          </p:blipFill>
          <p:spPr>
            <a:xfrm>
              <a:off x="8860698" y="2072862"/>
              <a:ext cx="914400" cy="914400"/>
            </a:xfrm>
            <a:prstGeom prst="rect">
              <a:avLst/>
            </a:prstGeom>
            <a:noFill/>
            <a:ln>
              <a:noFill/>
            </a:ln>
          </p:spPr>
        </p:pic>
        <p:pic>
          <p:nvPicPr>
            <p:cNvPr descr="Icon&#10;&#10;Description automatically generated" id="1365" name="Google Shape;1365;g2770e931a04_0_2140"/>
            <p:cNvPicPr preferRelativeResize="0"/>
            <p:nvPr/>
          </p:nvPicPr>
          <p:blipFill rotWithShape="1">
            <a:blip r:embed="rId9">
              <a:alphaModFix/>
            </a:blip>
            <a:srcRect b="0" l="0" r="0" t="0"/>
            <a:stretch/>
          </p:blipFill>
          <p:spPr>
            <a:xfrm>
              <a:off x="8833573" y="4652836"/>
              <a:ext cx="914400" cy="914400"/>
            </a:xfrm>
            <a:prstGeom prst="rect">
              <a:avLst/>
            </a:prstGeom>
            <a:noFill/>
            <a:ln>
              <a:noFill/>
            </a:ln>
          </p:spPr>
        </p:pic>
        <p:sp>
          <p:nvSpPr>
            <p:cNvPr id="1366" name="Google Shape;1366;g2770e931a04_0_2140"/>
            <p:cNvSpPr txBox="1"/>
            <p:nvPr/>
          </p:nvSpPr>
          <p:spPr>
            <a:xfrm>
              <a:off x="8636608" y="2874706"/>
              <a:ext cx="1470600" cy="523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DM Sans"/>
                  <a:ea typeface="DM Sans"/>
                  <a:cs typeface="DM Sans"/>
                  <a:sym typeface="DM Sans"/>
                </a:rPr>
                <a:t>Streaming Connectors</a:t>
              </a:r>
              <a:endParaRPr b="0" i="0" sz="1400" u="none" cap="none" strike="noStrike">
                <a:solidFill>
                  <a:srgbClr val="000000"/>
                </a:solidFill>
                <a:latin typeface="Arial"/>
                <a:ea typeface="Arial"/>
                <a:cs typeface="Arial"/>
                <a:sym typeface="Arial"/>
              </a:endParaRPr>
            </a:p>
          </p:txBody>
        </p:sp>
        <p:sp>
          <p:nvSpPr>
            <p:cNvPr id="1367" name="Google Shape;1367;g2770e931a04_0_2140"/>
            <p:cNvSpPr txBox="1"/>
            <p:nvPr/>
          </p:nvSpPr>
          <p:spPr>
            <a:xfrm>
              <a:off x="8569774" y="5431784"/>
              <a:ext cx="1470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DM Sans"/>
                  <a:ea typeface="DM Sans"/>
                  <a:cs typeface="DM Sans"/>
                  <a:sym typeface="DM Sans"/>
                </a:rPr>
                <a:t>Auto Loader</a:t>
              </a:r>
              <a:endParaRPr b="0" i="0" sz="1400" u="none" cap="none" strike="noStrike">
                <a:solidFill>
                  <a:srgbClr val="000000"/>
                </a:solidFill>
                <a:latin typeface="Arial"/>
                <a:ea typeface="Arial"/>
                <a:cs typeface="Arial"/>
                <a:sym typeface="Arial"/>
              </a:endParaRPr>
            </a:p>
          </p:txBody>
        </p:sp>
        <p:pic>
          <p:nvPicPr>
            <p:cNvPr id="1368" name="Google Shape;1368;g2770e931a04_0_2140"/>
            <p:cNvPicPr preferRelativeResize="0"/>
            <p:nvPr/>
          </p:nvPicPr>
          <p:blipFill rotWithShape="1">
            <a:blip r:embed="rId10">
              <a:alphaModFix/>
            </a:blip>
            <a:srcRect b="0" l="0" r="0" t="0"/>
            <a:stretch/>
          </p:blipFill>
          <p:spPr>
            <a:xfrm>
              <a:off x="10288772" y="2935715"/>
              <a:ext cx="1727865" cy="1585197"/>
            </a:xfrm>
            <a:prstGeom prst="rect">
              <a:avLst/>
            </a:prstGeom>
            <a:noFill/>
            <a:ln>
              <a:noFill/>
            </a:ln>
          </p:spPr>
        </p:pic>
        <p:sp>
          <p:nvSpPr>
            <p:cNvPr id="1369" name="Google Shape;1369;g2770e931a04_0_2140"/>
            <p:cNvSpPr/>
            <p:nvPr/>
          </p:nvSpPr>
          <p:spPr>
            <a:xfrm>
              <a:off x="8124551" y="5006214"/>
              <a:ext cx="672300" cy="107100"/>
            </a:xfrm>
            <a:prstGeom prst="rightArrow">
              <a:avLst>
                <a:gd fmla="val 50000" name="adj1"/>
                <a:gd fmla="val 50000" name="adj2"/>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0" name="Google Shape;1370;g2770e931a04_0_2140"/>
            <p:cNvSpPr/>
            <p:nvPr/>
          </p:nvSpPr>
          <p:spPr>
            <a:xfrm flipH="1" rot="-8494858">
              <a:off x="9814874" y="2729284"/>
              <a:ext cx="947686" cy="103357"/>
            </a:xfrm>
            <a:prstGeom prst="rightArrow">
              <a:avLst>
                <a:gd fmla="val 50000" name="adj1"/>
                <a:gd fmla="val 50000" name="adj2"/>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1" name="Google Shape;1371;g2770e931a04_0_2140"/>
            <p:cNvSpPr/>
            <p:nvPr/>
          </p:nvSpPr>
          <p:spPr>
            <a:xfrm flipH="1" rot="8656088">
              <a:off x="9828601" y="4787569"/>
              <a:ext cx="987855" cy="114563"/>
            </a:xfrm>
            <a:prstGeom prst="rightArrow">
              <a:avLst>
                <a:gd fmla="val 50000" name="adj1"/>
                <a:gd fmla="val 50000" name="adj2"/>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72" name="Google Shape;1372;g2770e931a04_0_2140"/>
            <p:cNvSpPr/>
            <p:nvPr/>
          </p:nvSpPr>
          <p:spPr>
            <a:xfrm>
              <a:off x="8091732" y="2509577"/>
              <a:ext cx="672300" cy="107100"/>
            </a:xfrm>
            <a:prstGeom prst="rightArrow">
              <a:avLst>
                <a:gd fmla="val 50000" name="adj1"/>
                <a:gd fmla="val 50000" name="adj2"/>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1373" name="Google Shape;1373;g2770e931a04_0_2140"/>
          <p:cNvGrpSpPr/>
          <p:nvPr/>
        </p:nvGrpSpPr>
        <p:grpSpPr>
          <a:xfrm>
            <a:off x="2568286" y="1349515"/>
            <a:ext cx="5343819" cy="5026280"/>
            <a:chOff x="2568286" y="1349515"/>
            <a:chExt cx="5343819" cy="5026280"/>
          </a:xfrm>
        </p:grpSpPr>
        <p:grpSp>
          <p:nvGrpSpPr>
            <p:cNvPr id="1374" name="Google Shape;1374;g2770e931a04_0_2140"/>
            <p:cNvGrpSpPr/>
            <p:nvPr/>
          </p:nvGrpSpPr>
          <p:grpSpPr>
            <a:xfrm>
              <a:off x="3341275" y="1349515"/>
              <a:ext cx="4570830" cy="2502775"/>
              <a:chOff x="541324" y="2187203"/>
              <a:chExt cx="4155300" cy="2941673"/>
            </a:xfrm>
          </p:grpSpPr>
          <p:sp>
            <p:nvSpPr>
              <p:cNvPr id="1375" name="Google Shape;1375;g2770e931a04_0_2140"/>
              <p:cNvSpPr/>
              <p:nvPr/>
            </p:nvSpPr>
            <p:spPr>
              <a:xfrm>
                <a:off x="541324" y="2478376"/>
                <a:ext cx="4155300" cy="2650500"/>
              </a:xfrm>
              <a:prstGeom prst="rect">
                <a:avLst/>
              </a:prstGeom>
              <a:solidFill>
                <a:schemeClr val="lt1"/>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1376" name="Google Shape;1376;g2770e931a04_0_2140"/>
              <p:cNvSpPr/>
              <p:nvPr/>
            </p:nvSpPr>
            <p:spPr>
              <a:xfrm>
                <a:off x="541324" y="2187203"/>
                <a:ext cx="4155300" cy="276600"/>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1"/>
                    </a:solidFill>
                  </a:rPr>
                  <a:t>Messaging Stores</a:t>
                </a:r>
                <a:endParaRPr b="0" i="0" sz="1400" u="none" cap="none" strike="noStrike">
                  <a:solidFill>
                    <a:srgbClr val="000000"/>
                  </a:solidFill>
                  <a:latin typeface="Arial"/>
                  <a:ea typeface="Arial"/>
                  <a:cs typeface="Arial"/>
                  <a:sym typeface="Arial"/>
                </a:endParaRPr>
              </a:p>
            </p:txBody>
          </p:sp>
        </p:grpSp>
        <p:grpSp>
          <p:nvGrpSpPr>
            <p:cNvPr id="1377" name="Google Shape;1377;g2770e931a04_0_2140"/>
            <p:cNvGrpSpPr/>
            <p:nvPr/>
          </p:nvGrpSpPr>
          <p:grpSpPr>
            <a:xfrm>
              <a:off x="3341273" y="4083908"/>
              <a:ext cx="4570830" cy="2291887"/>
              <a:chOff x="541324" y="2188297"/>
              <a:chExt cx="4155300" cy="2940579"/>
            </a:xfrm>
          </p:grpSpPr>
          <p:sp>
            <p:nvSpPr>
              <p:cNvPr id="1378" name="Google Shape;1378;g2770e931a04_0_2140"/>
              <p:cNvSpPr/>
              <p:nvPr/>
            </p:nvSpPr>
            <p:spPr>
              <a:xfrm>
                <a:off x="541324" y="2478376"/>
                <a:ext cx="4155300" cy="2650500"/>
              </a:xfrm>
              <a:prstGeom prst="rect">
                <a:avLst/>
              </a:prstGeom>
              <a:solidFill>
                <a:schemeClr val="lt1"/>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DM Sans"/>
                  <a:ea typeface="DM Sans"/>
                  <a:cs typeface="DM Sans"/>
                  <a:sym typeface="DM Sans"/>
                </a:endParaRPr>
              </a:p>
            </p:txBody>
          </p:sp>
          <p:sp>
            <p:nvSpPr>
              <p:cNvPr id="1379" name="Google Shape;1379;g2770e931a04_0_2140"/>
              <p:cNvSpPr/>
              <p:nvPr/>
            </p:nvSpPr>
            <p:spPr>
              <a:xfrm>
                <a:off x="541324" y="2188297"/>
                <a:ext cx="4155300" cy="276600"/>
              </a:xfrm>
              <a:prstGeom prst="rect">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1"/>
                    </a:solidFill>
                  </a:rPr>
                  <a:t>Object Stores</a:t>
                </a:r>
                <a:endParaRPr b="0" i="0" sz="1400" u="none" cap="none" strike="noStrike">
                  <a:solidFill>
                    <a:srgbClr val="000000"/>
                  </a:solidFill>
                  <a:latin typeface="Arial"/>
                  <a:ea typeface="Arial"/>
                  <a:cs typeface="Arial"/>
                  <a:sym typeface="Arial"/>
                </a:endParaRPr>
              </a:p>
            </p:txBody>
          </p:sp>
        </p:grpSp>
        <p:pic>
          <p:nvPicPr>
            <p:cNvPr id="1380" name="Google Shape;1380;g2770e931a04_0_2140"/>
            <p:cNvPicPr preferRelativeResize="0"/>
            <p:nvPr/>
          </p:nvPicPr>
          <p:blipFill rotWithShape="1">
            <a:blip r:embed="rId11">
              <a:alphaModFix/>
            </a:blip>
            <a:srcRect b="0" l="0" r="0" t="0"/>
            <a:stretch/>
          </p:blipFill>
          <p:spPr>
            <a:xfrm>
              <a:off x="3566977" y="1712904"/>
              <a:ext cx="1110074" cy="583501"/>
            </a:xfrm>
            <a:prstGeom prst="rect">
              <a:avLst/>
            </a:prstGeom>
            <a:noFill/>
            <a:ln>
              <a:noFill/>
            </a:ln>
          </p:spPr>
        </p:pic>
        <p:pic>
          <p:nvPicPr>
            <p:cNvPr id="1381" name="Google Shape;1381;g2770e931a04_0_2140"/>
            <p:cNvPicPr preferRelativeResize="0"/>
            <p:nvPr/>
          </p:nvPicPr>
          <p:blipFill rotWithShape="1">
            <a:blip r:embed="rId12">
              <a:alphaModFix/>
            </a:blip>
            <a:srcRect b="15690" l="7485" r="10169" t="0"/>
            <a:stretch/>
          </p:blipFill>
          <p:spPr>
            <a:xfrm>
              <a:off x="6282376" y="1785425"/>
              <a:ext cx="1428951" cy="471323"/>
            </a:xfrm>
            <a:prstGeom prst="rect">
              <a:avLst/>
            </a:prstGeom>
            <a:noFill/>
            <a:ln>
              <a:noFill/>
            </a:ln>
          </p:spPr>
        </p:pic>
        <p:grpSp>
          <p:nvGrpSpPr>
            <p:cNvPr id="1382" name="Google Shape;1382;g2770e931a04_0_2140"/>
            <p:cNvGrpSpPr/>
            <p:nvPr/>
          </p:nvGrpSpPr>
          <p:grpSpPr>
            <a:xfrm>
              <a:off x="4421181" y="2429807"/>
              <a:ext cx="1267923" cy="1338417"/>
              <a:chOff x="2565829" y="2940312"/>
              <a:chExt cx="1502100" cy="1565950"/>
            </a:xfrm>
          </p:grpSpPr>
          <p:pic>
            <p:nvPicPr>
              <p:cNvPr id="1383" name="Google Shape;1383;g2770e931a04_0_2140"/>
              <p:cNvPicPr preferRelativeResize="0"/>
              <p:nvPr/>
            </p:nvPicPr>
            <p:blipFill rotWithShape="1">
              <a:blip r:embed="rId13">
                <a:alphaModFix/>
              </a:blip>
              <a:srcRect b="0" l="0" r="0" t="0"/>
              <a:stretch/>
            </p:blipFill>
            <p:spPr>
              <a:xfrm>
                <a:off x="2920031" y="2940312"/>
                <a:ext cx="793824" cy="793824"/>
              </a:xfrm>
              <a:prstGeom prst="rect">
                <a:avLst/>
              </a:prstGeom>
              <a:noFill/>
              <a:ln>
                <a:noFill/>
              </a:ln>
            </p:spPr>
          </p:pic>
          <p:sp>
            <p:nvSpPr>
              <p:cNvPr id="1384" name="Google Shape;1384;g2770e931a04_0_2140"/>
              <p:cNvSpPr txBox="1"/>
              <p:nvPr/>
            </p:nvSpPr>
            <p:spPr>
              <a:xfrm>
                <a:off x="2565829" y="3749962"/>
                <a:ext cx="1502100" cy="756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Amazon Kinesis Data Streams</a:t>
                </a:r>
                <a:endParaRPr b="0" i="0" sz="1400" u="none" cap="none" strike="noStrike">
                  <a:solidFill>
                    <a:srgbClr val="000000"/>
                  </a:solidFill>
                  <a:latin typeface="Arial"/>
                  <a:ea typeface="Arial"/>
                  <a:cs typeface="Arial"/>
                  <a:sym typeface="Arial"/>
                </a:endParaRPr>
              </a:p>
            </p:txBody>
          </p:sp>
        </p:grpSp>
        <p:grpSp>
          <p:nvGrpSpPr>
            <p:cNvPr id="1385" name="Google Shape;1385;g2770e931a04_0_2140"/>
            <p:cNvGrpSpPr/>
            <p:nvPr/>
          </p:nvGrpSpPr>
          <p:grpSpPr>
            <a:xfrm>
              <a:off x="5390081" y="2424818"/>
              <a:ext cx="1385731" cy="1174095"/>
              <a:chOff x="2398319" y="4660545"/>
              <a:chExt cx="1735200" cy="1517899"/>
            </a:xfrm>
          </p:grpSpPr>
          <p:pic>
            <p:nvPicPr>
              <p:cNvPr id="1386" name="Google Shape;1386;g2770e931a04_0_2140"/>
              <p:cNvPicPr preferRelativeResize="0"/>
              <p:nvPr/>
            </p:nvPicPr>
            <p:blipFill rotWithShape="1">
              <a:blip r:embed="rId14">
                <a:alphaModFix/>
              </a:blip>
              <a:srcRect b="0" l="0" r="0" t="0"/>
              <a:stretch/>
            </p:blipFill>
            <p:spPr>
              <a:xfrm>
                <a:off x="2798497" y="4660545"/>
                <a:ext cx="865326" cy="865325"/>
              </a:xfrm>
              <a:prstGeom prst="rect">
                <a:avLst/>
              </a:prstGeom>
              <a:noFill/>
              <a:ln>
                <a:noFill/>
              </a:ln>
            </p:spPr>
          </p:pic>
          <p:sp>
            <p:nvSpPr>
              <p:cNvPr id="1387" name="Google Shape;1387;g2770e931a04_0_2140"/>
              <p:cNvSpPr txBox="1"/>
              <p:nvPr/>
            </p:nvSpPr>
            <p:spPr>
              <a:xfrm>
                <a:off x="2398319" y="5581444"/>
                <a:ext cx="1735200" cy="597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Azure Event Hubs</a:t>
                </a:r>
                <a:endParaRPr b="0" i="0" sz="1400" u="none" cap="none" strike="noStrike">
                  <a:solidFill>
                    <a:srgbClr val="000000"/>
                  </a:solidFill>
                  <a:latin typeface="Arial"/>
                  <a:ea typeface="Arial"/>
                  <a:cs typeface="Arial"/>
                  <a:sym typeface="Arial"/>
                </a:endParaRPr>
              </a:p>
            </p:txBody>
          </p:sp>
        </p:grpSp>
        <p:grpSp>
          <p:nvGrpSpPr>
            <p:cNvPr id="1388" name="Google Shape;1388;g2770e931a04_0_2140"/>
            <p:cNvGrpSpPr/>
            <p:nvPr/>
          </p:nvGrpSpPr>
          <p:grpSpPr>
            <a:xfrm>
              <a:off x="6393490" y="2434777"/>
              <a:ext cx="1508641" cy="1137014"/>
              <a:chOff x="3983232" y="3364226"/>
              <a:chExt cx="1836000" cy="1484159"/>
            </a:xfrm>
          </p:grpSpPr>
          <p:pic>
            <p:nvPicPr>
              <p:cNvPr id="1389" name="Google Shape;1389;g2770e931a04_0_2140"/>
              <p:cNvPicPr preferRelativeResize="0"/>
              <p:nvPr/>
            </p:nvPicPr>
            <p:blipFill rotWithShape="1">
              <a:blip r:embed="rId15">
                <a:alphaModFix/>
              </a:blip>
              <a:srcRect b="0" l="0" r="0" t="0"/>
              <a:stretch/>
            </p:blipFill>
            <p:spPr>
              <a:xfrm>
                <a:off x="4418193" y="3364226"/>
                <a:ext cx="865326" cy="865326"/>
              </a:xfrm>
              <a:prstGeom prst="rect">
                <a:avLst/>
              </a:prstGeom>
              <a:noFill/>
              <a:ln>
                <a:noFill/>
              </a:ln>
            </p:spPr>
          </p:pic>
          <p:sp>
            <p:nvSpPr>
              <p:cNvPr id="1390" name="Google Shape;1390;g2770e931a04_0_2140"/>
              <p:cNvSpPr txBox="1"/>
              <p:nvPr/>
            </p:nvSpPr>
            <p:spPr>
              <a:xfrm>
                <a:off x="3983232" y="4245685"/>
                <a:ext cx="1836000" cy="602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Google Cloud Pub/Sub</a:t>
                </a:r>
                <a:endParaRPr b="0" i="0" sz="1400" u="none" cap="none" strike="noStrike">
                  <a:solidFill>
                    <a:srgbClr val="000000"/>
                  </a:solidFill>
                  <a:latin typeface="Arial"/>
                  <a:ea typeface="Arial"/>
                  <a:cs typeface="Arial"/>
                  <a:sym typeface="Arial"/>
                </a:endParaRPr>
              </a:p>
            </p:txBody>
          </p:sp>
        </p:grpSp>
        <p:pic>
          <p:nvPicPr>
            <p:cNvPr id="1391" name="Google Shape;1391;g2770e931a04_0_2140"/>
            <p:cNvPicPr preferRelativeResize="0"/>
            <p:nvPr/>
          </p:nvPicPr>
          <p:blipFill rotWithShape="1">
            <a:blip r:embed="rId16">
              <a:alphaModFix/>
            </a:blip>
            <a:srcRect b="17347" l="0" r="0" t="16919"/>
            <a:stretch/>
          </p:blipFill>
          <p:spPr>
            <a:xfrm>
              <a:off x="4729007" y="1795083"/>
              <a:ext cx="1404688" cy="461665"/>
            </a:xfrm>
            <a:prstGeom prst="rect">
              <a:avLst/>
            </a:prstGeom>
            <a:noFill/>
            <a:ln>
              <a:noFill/>
            </a:ln>
          </p:spPr>
        </p:pic>
        <p:grpSp>
          <p:nvGrpSpPr>
            <p:cNvPr id="1392" name="Google Shape;1392;g2770e931a04_0_2140"/>
            <p:cNvGrpSpPr/>
            <p:nvPr/>
          </p:nvGrpSpPr>
          <p:grpSpPr>
            <a:xfrm>
              <a:off x="3469831" y="2429915"/>
              <a:ext cx="1470756" cy="950959"/>
              <a:chOff x="986766" y="4746526"/>
              <a:chExt cx="1735200" cy="1173155"/>
            </a:xfrm>
          </p:grpSpPr>
          <p:pic>
            <p:nvPicPr>
              <p:cNvPr id="1393" name="Google Shape;1393;g2770e931a04_0_2140"/>
              <p:cNvPicPr preferRelativeResize="0"/>
              <p:nvPr/>
            </p:nvPicPr>
            <p:blipFill rotWithShape="1">
              <a:blip r:embed="rId17">
                <a:alphaModFix/>
              </a:blip>
              <a:srcRect b="27468" l="3074" r="69960" t="25399"/>
              <a:stretch/>
            </p:blipFill>
            <p:spPr>
              <a:xfrm>
                <a:off x="1219225" y="4746526"/>
                <a:ext cx="809516" cy="795899"/>
              </a:xfrm>
              <a:prstGeom prst="rect">
                <a:avLst/>
              </a:prstGeom>
              <a:noFill/>
              <a:ln>
                <a:noFill/>
              </a:ln>
            </p:spPr>
          </p:pic>
          <p:sp>
            <p:nvSpPr>
              <p:cNvPr id="1394" name="Google Shape;1394;g2770e931a04_0_2140"/>
              <p:cNvSpPr txBox="1"/>
              <p:nvPr/>
            </p:nvSpPr>
            <p:spPr>
              <a:xfrm>
                <a:off x="986766" y="5577981"/>
                <a:ext cx="1735200" cy="34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Amazon MSK</a:t>
                </a:r>
                <a:endParaRPr b="0" i="0" sz="1400" u="none" cap="none" strike="noStrike">
                  <a:solidFill>
                    <a:srgbClr val="000000"/>
                  </a:solidFill>
                  <a:latin typeface="Arial"/>
                  <a:ea typeface="Arial"/>
                  <a:cs typeface="Arial"/>
                  <a:sym typeface="Arial"/>
                </a:endParaRPr>
              </a:p>
            </p:txBody>
          </p:sp>
        </p:grpSp>
        <p:grpSp>
          <p:nvGrpSpPr>
            <p:cNvPr id="1395" name="Google Shape;1395;g2770e931a04_0_2140"/>
            <p:cNvGrpSpPr/>
            <p:nvPr/>
          </p:nvGrpSpPr>
          <p:grpSpPr>
            <a:xfrm>
              <a:off x="3733507" y="4703620"/>
              <a:ext cx="1034400" cy="1005165"/>
              <a:chOff x="899161" y="4447413"/>
              <a:chExt cx="1034400" cy="1005165"/>
            </a:xfrm>
          </p:grpSpPr>
          <p:pic>
            <p:nvPicPr>
              <p:cNvPr id="1396" name="Google Shape;1396;g2770e931a04_0_2140"/>
              <p:cNvPicPr preferRelativeResize="0"/>
              <p:nvPr/>
            </p:nvPicPr>
            <p:blipFill rotWithShape="1">
              <a:blip r:embed="rId18">
                <a:alphaModFix/>
              </a:blip>
              <a:srcRect b="0" l="0" r="0" t="0"/>
              <a:stretch/>
            </p:blipFill>
            <p:spPr>
              <a:xfrm flipH="1">
                <a:off x="1074988" y="4447413"/>
                <a:ext cx="682809" cy="751090"/>
              </a:xfrm>
              <a:prstGeom prst="rect">
                <a:avLst/>
              </a:prstGeom>
              <a:noFill/>
              <a:ln>
                <a:noFill/>
              </a:ln>
            </p:spPr>
          </p:pic>
          <p:sp>
            <p:nvSpPr>
              <p:cNvPr id="1397" name="Google Shape;1397;g2770e931a04_0_2140"/>
              <p:cNvSpPr txBox="1"/>
              <p:nvPr/>
            </p:nvSpPr>
            <p:spPr>
              <a:xfrm>
                <a:off x="899161" y="5175678"/>
                <a:ext cx="10344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Amazon S3</a:t>
                </a:r>
                <a:endParaRPr b="0" i="0" sz="1400" u="none" cap="none" strike="noStrike">
                  <a:solidFill>
                    <a:srgbClr val="000000"/>
                  </a:solidFill>
                  <a:latin typeface="Arial"/>
                  <a:ea typeface="Arial"/>
                  <a:cs typeface="Arial"/>
                  <a:sym typeface="Arial"/>
                </a:endParaRPr>
              </a:p>
            </p:txBody>
          </p:sp>
        </p:grpSp>
        <p:grpSp>
          <p:nvGrpSpPr>
            <p:cNvPr id="1398" name="Google Shape;1398;g2770e931a04_0_2140"/>
            <p:cNvGrpSpPr/>
            <p:nvPr/>
          </p:nvGrpSpPr>
          <p:grpSpPr>
            <a:xfrm>
              <a:off x="4950345" y="4679947"/>
              <a:ext cx="1216200" cy="1237000"/>
              <a:chOff x="1933623" y="4443893"/>
              <a:chExt cx="1216200" cy="1237000"/>
            </a:xfrm>
          </p:grpSpPr>
          <p:pic>
            <p:nvPicPr>
              <p:cNvPr id="1399" name="Google Shape;1399;g2770e931a04_0_2140"/>
              <p:cNvPicPr preferRelativeResize="0"/>
              <p:nvPr/>
            </p:nvPicPr>
            <p:blipFill rotWithShape="1">
              <a:blip r:embed="rId19">
                <a:alphaModFix/>
              </a:blip>
              <a:srcRect b="0" l="25719" r="26774" t="0"/>
              <a:stretch/>
            </p:blipFill>
            <p:spPr>
              <a:xfrm>
                <a:off x="2197171" y="4443893"/>
                <a:ext cx="682811" cy="754610"/>
              </a:xfrm>
              <a:prstGeom prst="rect">
                <a:avLst/>
              </a:prstGeom>
              <a:noFill/>
              <a:ln>
                <a:noFill/>
              </a:ln>
            </p:spPr>
          </p:pic>
          <p:sp>
            <p:nvSpPr>
              <p:cNvPr id="1400" name="Google Shape;1400;g2770e931a04_0_2140"/>
              <p:cNvSpPr txBox="1"/>
              <p:nvPr/>
            </p:nvSpPr>
            <p:spPr>
              <a:xfrm>
                <a:off x="1933623" y="5219193"/>
                <a:ext cx="1216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Azure Data Lake Storage</a:t>
                </a:r>
                <a:endParaRPr b="0" i="0" sz="1400" u="none" cap="none" strike="noStrike">
                  <a:solidFill>
                    <a:srgbClr val="000000"/>
                  </a:solidFill>
                  <a:latin typeface="Arial"/>
                  <a:ea typeface="Arial"/>
                  <a:cs typeface="Arial"/>
                  <a:sym typeface="Arial"/>
                </a:endParaRPr>
              </a:p>
            </p:txBody>
          </p:sp>
        </p:grpSp>
        <p:grpSp>
          <p:nvGrpSpPr>
            <p:cNvPr id="1401" name="Google Shape;1401;g2770e931a04_0_2140"/>
            <p:cNvGrpSpPr/>
            <p:nvPr/>
          </p:nvGrpSpPr>
          <p:grpSpPr>
            <a:xfrm>
              <a:off x="6291376" y="4679947"/>
              <a:ext cx="1216200" cy="1302408"/>
              <a:chOff x="3223646" y="4400844"/>
              <a:chExt cx="1216200" cy="1302408"/>
            </a:xfrm>
          </p:grpSpPr>
          <p:pic>
            <p:nvPicPr>
              <p:cNvPr id="1402" name="Google Shape;1402;g2770e931a04_0_2140"/>
              <p:cNvPicPr preferRelativeResize="0"/>
              <p:nvPr/>
            </p:nvPicPr>
            <p:blipFill rotWithShape="1">
              <a:blip r:embed="rId20">
                <a:alphaModFix/>
              </a:blip>
              <a:srcRect b="13781" l="23922" r="23602" t="13337"/>
              <a:stretch/>
            </p:blipFill>
            <p:spPr>
              <a:xfrm>
                <a:off x="3377777" y="4400844"/>
                <a:ext cx="908000" cy="840709"/>
              </a:xfrm>
              <a:prstGeom prst="rect">
                <a:avLst/>
              </a:prstGeom>
              <a:noFill/>
              <a:ln>
                <a:noFill/>
              </a:ln>
            </p:spPr>
          </p:pic>
          <p:sp>
            <p:nvSpPr>
              <p:cNvPr id="1403" name="Google Shape;1403;g2770e931a04_0_2140"/>
              <p:cNvSpPr txBox="1"/>
              <p:nvPr/>
            </p:nvSpPr>
            <p:spPr>
              <a:xfrm>
                <a:off x="3223646" y="5241552"/>
                <a:ext cx="12162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Google Cloud Storage</a:t>
                </a:r>
                <a:endParaRPr b="0" i="0" sz="1400" u="none" cap="none" strike="noStrike">
                  <a:solidFill>
                    <a:srgbClr val="000000"/>
                  </a:solidFill>
                  <a:latin typeface="Arial"/>
                  <a:ea typeface="Arial"/>
                  <a:cs typeface="Arial"/>
                  <a:sym typeface="Arial"/>
                </a:endParaRPr>
              </a:p>
            </p:txBody>
          </p:sp>
        </p:grpSp>
        <p:sp>
          <p:nvSpPr>
            <p:cNvPr id="1404" name="Google Shape;1404;g2770e931a04_0_2140"/>
            <p:cNvSpPr/>
            <p:nvPr/>
          </p:nvSpPr>
          <p:spPr>
            <a:xfrm>
              <a:off x="2568286" y="2504360"/>
              <a:ext cx="672300" cy="107100"/>
            </a:xfrm>
            <a:prstGeom prst="rightArrow">
              <a:avLst>
                <a:gd fmla="val 50000" name="adj1"/>
                <a:gd fmla="val 50000" name="adj2"/>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05" name="Google Shape;1405;g2770e931a04_0_2140"/>
            <p:cNvSpPr/>
            <p:nvPr/>
          </p:nvSpPr>
          <p:spPr>
            <a:xfrm>
              <a:off x="2577565" y="5057252"/>
              <a:ext cx="672300" cy="107100"/>
            </a:xfrm>
            <a:prstGeom prst="rightArrow">
              <a:avLst>
                <a:gd fmla="val 50000" name="adj1"/>
                <a:gd fmla="val 50000" name="adj2"/>
              </a:avLst>
            </a:prstGeom>
            <a:solidFill>
              <a:schemeClr val="dk2"/>
            </a:solidFill>
            <a:ln cap="flat" cmpd="sng" w="2540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g2770e931a04_0_2199"/>
          <p:cNvSpPr txBox="1"/>
          <p:nvPr>
            <p:ph type="title"/>
          </p:nvPr>
        </p:nvSpPr>
        <p:spPr>
          <a:xfrm>
            <a:off x="749433" y="535597"/>
            <a:ext cx="10662000" cy="5835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None/>
            </a:pPr>
            <a:r>
              <a:rPr lang="en-US"/>
              <a:t>Benefits of Auto Loader</a:t>
            </a:r>
            <a:endParaRPr/>
          </a:p>
        </p:txBody>
      </p:sp>
      <p:sp>
        <p:nvSpPr>
          <p:cNvPr id="1411" name="Google Shape;1411;g2770e931a04_0_2199"/>
          <p:cNvSpPr txBox="1"/>
          <p:nvPr>
            <p:ph idx="2" type="body"/>
          </p:nvPr>
        </p:nvSpPr>
        <p:spPr>
          <a:xfrm>
            <a:off x="762000" y="1988833"/>
            <a:ext cx="10662000" cy="4149900"/>
          </a:xfrm>
          <a:prstGeom prst="rect">
            <a:avLst/>
          </a:prstGeom>
          <a:noFill/>
          <a:ln>
            <a:noFill/>
          </a:ln>
        </p:spPr>
        <p:txBody>
          <a:bodyPr anchorCtr="0" anchor="t" bIns="45700" lIns="0" spcFirstLastPara="1" rIns="0" wrap="square" tIns="45700">
            <a:noAutofit/>
          </a:bodyPr>
          <a:lstStyle/>
          <a:p>
            <a:pPr indent="-234950" lvl="0" marL="241300" rtl="0" algn="l">
              <a:lnSpc>
                <a:spcPct val="115000"/>
              </a:lnSpc>
              <a:spcBef>
                <a:spcPts val="0"/>
              </a:spcBef>
              <a:spcAft>
                <a:spcPts val="0"/>
              </a:spcAft>
              <a:buSzPts val="2100"/>
              <a:buChar char="▪"/>
            </a:pPr>
            <a:r>
              <a:rPr lang="en-US">
                <a:solidFill>
                  <a:srgbClr val="1EA3B5"/>
                </a:solidFill>
              </a:rPr>
              <a:t>No Custom Bookkeeping</a:t>
            </a:r>
            <a:r>
              <a:rPr lang="en-US"/>
              <a:t>: Incrementally process new files as they land in object storage. You don’t need to manage any state information on what files arrived.</a:t>
            </a:r>
            <a:endParaRPr/>
          </a:p>
          <a:p>
            <a:pPr indent="-234950" lvl="0" marL="241300" rtl="0" algn="l">
              <a:lnSpc>
                <a:spcPct val="115000"/>
              </a:lnSpc>
              <a:spcBef>
                <a:spcPts val="0"/>
              </a:spcBef>
              <a:spcAft>
                <a:spcPts val="0"/>
              </a:spcAft>
              <a:buSzPts val="2100"/>
              <a:buChar char="▪"/>
            </a:pPr>
            <a:r>
              <a:rPr lang="en-US">
                <a:solidFill>
                  <a:srgbClr val="1EA3B5"/>
                </a:solidFill>
              </a:rPr>
              <a:t>Scalable</a:t>
            </a:r>
            <a:r>
              <a:rPr lang="en-US"/>
              <a:t>: Efficiently track the new files arriving by leveraging cloud notification and queue services without having to list all the files in a directory. Scalable to handle millions of files in a directory.</a:t>
            </a:r>
            <a:endParaRPr/>
          </a:p>
          <a:p>
            <a:pPr indent="-234950" lvl="0" marL="241300" rtl="0" algn="l">
              <a:lnSpc>
                <a:spcPct val="115000"/>
              </a:lnSpc>
              <a:spcBef>
                <a:spcPts val="0"/>
              </a:spcBef>
              <a:spcAft>
                <a:spcPts val="0"/>
              </a:spcAft>
              <a:buSzPts val="2100"/>
              <a:buChar char="▪"/>
            </a:pPr>
            <a:r>
              <a:rPr lang="en-US">
                <a:solidFill>
                  <a:srgbClr val="1EA3B5"/>
                </a:solidFill>
              </a:rPr>
              <a:t>Easy to use</a:t>
            </a:r>
            <a:r>
              <a:rPr lang="en-US"/>
              <a:t>: Automatically sets up cloud notification and queue services required.</a:t>
            </a:r>
            <a:endParaRPr/>
          </a:p>
        </p:txBody>
      </p:sp>
      <p:sp>
        <p:nvSpPr>
          <p:cNvPr id="1412" name="Google Shape;1412;g2770e931a04_0_2199"/>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16" name="Shape 1416"/>
        <p:cNvGrpSpPr/>
        <p:nvPr/>
      </p:nvGrpSpPr>
      <p:grpSpPr>
        <a:xfrm>
          <a:off x="0" y="0"/>
          <a:ext cx="0" cy="0"/>
          <a:chOff x="0" y="0"/>
          <a:chExt cx="0" cy="0"/>
        </a:xfrm>
      </p:grpSpPr>
      <p:sp>
        <p:nvSpPr>
          <p:cNvPr id="1417" name="Google Shape;1417;g2770e931a04_0_5660"/>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4300"/>
              <a:buFont typeface="DM Sans Medium"/>
              <a:buNone/>
            </a:pPr>
            <a:r>
              <a:rPr lang="en-US">
                <a:solidFill>
                  <a:schemeClr val="lt1"/>
                </a:solidFill>
              </a:rPr>
              <a:t>Transformations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g2770e931a04_0_2210"/>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Stream types</a:t>
            </a:r>
            <a:endParaRPr/>
          </a:p>
        </p:txBody>
      </p:sp>
      <p:sp>
        <p:nvSpPr>
          <p:cNvPr id="1424" name="Google Shape;1424;g2770e931a04_0_2210"/>
          <p:cNvSpPr txBox="1"/>
          <p:nvPr>
            <p:ph idx="1" type="body"/>
          </p:nvPr>
        </p:nvSpPr>
        <p:spPr>
          <a:xfrm>
            <a:off x="460979" y="2280402"/>
            <a:ext cx="5399700" cy="3896700"/>
          </a:xfrm>
          <a:prstGeom prst="rect">
            <a:avLst/>
          </a:prstGeom>
        </p:spPr>
        <p:txBody>
          <a:bodyPr anchorCtr="0" anchor="t" bIns="45700" lIns="0" spcFirstLastPara="1" rIns="0" wrap="square" tIns="45700">
            <a:noAutofit/>
          </a:bodyPr>
          <a:lstStyle/>
          <a:p>
            <a:pPr indent="-342900" lvl="0" marL="457200" rtl="0" algn="l">
              <a:spcBef>
                <a:spcPts val="1000"/>
              </a:spcBef>
              <a:spcAft>
                <a:spcPts val="0"/>
              </a:spcAft>
              <a:buSzPts val="1800"/>
              <a:buChar char="▪"/>
            </a:pPr>
            <a:r>
              <a:rPr lang="en-US"/>
              <a:t>Filters</a:t>
            </a:r>
            <a:endParaRPr/>
          </a:p>
          <a:p>
            <a:pPr indent="-342900" lvl="0" marL="457200" rtl="0" algn="l">
              <a:spcBef>
                <a:spcPts val="0"/>
              </a:spcBef>
              <a:spcAft>
                <a:spcPts val="0"/>
              </a:spcAft>
              <a:buSzPts val="1800"/>
              <a:buChar char="▪"/>
            </a:pPr>
            <a:r>
              <a:rPr lang="en-US"/>
              <a:t>Projections</a:t>
            </a:r>
            <a:endParaRPr/>
          </a:p>
          <a:p>
            <a:pPr indent="-342900" lvl="0" marL="457200" rtl="0" algn="l">
              <a:spcBef>
                <a:spcPts val="0"/>
              </a:spcBef>
              <a:spcAft>
                <a:spcPts val="0"/>
              </a:spcAft>
              <a:buSzPts val="1800"/>
              <a:buChar char="▪"/>
            </a:pPr>
            <a:r>
              <a:rPr lang="en-US"/>
              <a:t>Joins with static data</a:t>
            </a:r>
            <a:endParaRPr/>
          </a:p>
        </p:txBody>
      </p:sp>
      <p:sp>
        <p:nvSpPr>
          <p:cNvPr id="1425" name="Google Shape;1425;g2770e931a04_0_2210"/>
          <p:cNvSpPr txBox="1"/>
          <p:nvPr>
            <p:ph idx="2" type="body"/>
          </p:nvPr>
        </p:nvSpPr>
        <p:spPr>
          <a:xfrm>
            <a:off x="6321123" y="2282025"/>
            <a:ext cx="5399700" cy="3894900"/>
          </a:xfrm>
          <a:prstGeom prst="rect">
            <a:avLst/>
          </a:prstGeom>
        </p:spPr>
        <p:txBody>
          <a:bodyPr anchorCtr="0" anchor="t" bIns="45700" lIns="0" spcFirstLastPara="1" rIns="0" wrap="square" tIns="45700">
            <a:noAutofit/>
          </a:bodyPr>
          <a:lstStyle/>
          <a:p>
            <a:pPr indent="-342900" lvl="0" marL="457200" rtl="0" algn="l">
              <a:spcBef>
                <a:spcPts val="1000"/>
              </a:spcBef>
              <a:spcAft>
                <a:spcPts val="0"/>
              </a:spcAft>
              <a:buSzPts val="1800"/>
              <a:buChar char="▪"/>
            </a:pPr>
            <a:r>
              <a:rPr lang="en-US"/>
              <a:t>Aggregations</a:t>
            </a:r>
            <a:endParaRPr/>
          </a:p>
          <a:p>
            <a:pPr indent="-342900" lvl="0" marL="457200" rtl="0" algn="l">
              <a:spcBef>
                <a:spcPts val="0"/>
              </a:spcBef>
              <a:spcAft>
                <a:spcPts val="0"/>
              </a:spcAft>
              <a:buSzPts val="1800"/>
              <a:buChar char="▪"/>
            </a:pPr>
            <a:r>
              <a:rPr lang="en-US"/>
              <a:t>Joins with streaming data</a:t>
            </a:r>
            <a:endParaRPr/>
          </a:p>
          <a:p>
            <a:pPr indent="-342900" lvl="0" marL="457200" rtl="0" algn="l">
              <a:spcBef>
                <a:spcPts val="0"/>
              </a:spcBef>
              <a:spcAft>
                <a:spcPts val="0"/>
              </a:spcAft>
              <a:buSzPts val="1800"/>
              <a:buChar char="▪"/>
            </a:pPr>
            <a:r>
              <a:rPr lang="en-US"/>
              <a:t>Deduplication</a:t>
            </a:r>
            <a:endParaRPr/>
          </a:p>
          <a:p>
            <a:pPr indent="-342900" lvl="0" marL="457200" rtl="0" algn="l">
              <a:spcBef>
                <a:spcPts val="0"/>
              </a:spcBef>
              <a:spcAft>
                <a:spcPts val="0"/>
              </a:spcAft>
              <a:buSzPts val="1800"/>
              <a:buChar char="▪"/>
            </a:pPr>
            <a:r>
              <a:rPr lang="en-US"/>
              <a:t>Arbitrary stateful operations</a:t>
            </a:r>
            <a:endParaRPr/>
          </a:p>
        </p:txBody>
      </p:sp>
      <p:sp>
        <p:nvSpPr>
          <p:cNvPr id="1426" name="Google Shape;1426;g2770e931a04_0_2210"/>
          <p:cNvSpPr txBox="1"/>
          <p:nvPr>
            <p:ph idx="3" type="body"/>
          </p:nvPr>
        </p:nvSpPr>
        <p:spPr>
          <a:xfrm>
            <a:off x="6321123" y="1587535"/>
            <a:ext cx="5399700" cy="584400"/>
          </a:xfrm>
          <a:prstGeom prst="rect">
            <a:avLst/>
          </a:prstGeom>
        </p:spPr>
        <p:txBody>
          <a:bodyPr anchorCtr="0" anchor="t" bIns="45700" lIns="0" spcFirstLastPara="1" rIns="0" wrap="square" tIns="45700">
            <a:noAutofit/>
          </a:bodyPr>
          <a:lstStyle/>
          <a:p>
            <a:pPr indent="0" lvl="0" marL="0" rtl="0" algn="l">
              <a:spcBef>
                <a:spcPts val="1000"/>
              </a:spcBef>
              <a:spcAft>
                <a:spcPts val="0"/>
              </a:spcAft>
              <a:buNone/>
            </a:pPr>
            <a:r>
              <a:rPr lang="en-US"/>
              <a:t>Stateful</a:t>
            </a:r>
            <a:endParaRPr/>
          </a:p>
        </p:txBody>
      </p:sp>
      <p:sp>
        <p:nvSpPr>
          <p:cNvPr id="1427" name="Google Shape;1427;g2770e931a04_0_2210"/>
          <p:cNvSpPr txBox="1"/>
          <p:nvPr>
            <p:ph idx="4" type="body"/>
          </p:nvPr>
        </p:nvSpPr>
        <p:spPr>
          <a:xfrm>
            <a:off x="460978" y="1587535"/>
            <a:ext cx="5399700" cy="584400"/>
          </a:xfrm>
          <a:prstGeom prst="rect">
            <a:avLst/>
          </a:prstGeom>
        </p:spPr>
        <p:txBody>
          <a:bodyPr anchorCtr="0" anchor="t" bIns="45700" lIns="0" spcFirstLastPara="1" rIns="0" wrap="square" tIns="45700">
            <a:noAutofit/>
          </a:bodyPr>
          <a:lstStyle/>
          <a:p>
            <a:pPr indent="0" lvl="0" marL="0" rtl="0" algn="l">
              <a:spcBef>
                <a:spcPts val="1000"/>
              </a:spcBef>
              <a:spcAft>
                <a:spcPts val="0"/>
              </a:spcAft>
              <a:buNone/>
            </a:pPr>
            <a:r>
              <a:rPr lang="en-US"/>
              <a:t>Stateless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g2770e931a04_0_2219"/>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Windows for Streaming Aggregation</a:t>
            </a:r>
            <a:endParaRPr/>
          </a:p>
        </p:txBody>
      </p:sp>
      <p:sp>
        <p:nvSpPr>
          <p:cNvPr id="1434" name="Google Shape;1434;g2770e931a04_0_2219"/>
          <p:cNvSpPr txBox="1"/>
          <p:nvPr>
            <p:ph idx="1" type="body"/>
          </p:nvPr>
        </p:nvSpPr>
        <p:spPr>
          <a:xfrm>
            <a:off x="460975" y="1587525"/>
            <a:ext cx="5399700" cy="4589700"/>
          </a:xfrm>
          <a:prstGeom prst="rect">
            <a:avLst/>
          </a:prstGeom>
        </p:spPr>
        <p:txBody>
          <a:bodyPr anchorCtr="0" anchor="t" bIns="45700" lIns="0" spcFirstLastPara="1" rIns="0" wrap="square" tIns="45700">
            <a:noAutofit/>
          </a:bodyPr>
          <a:lstStyle/>
          <a:p>
            <a:pPr indent="-342900" lvl="0" marL="457200" rtl="0" algn="l">
              <a:spcBef>
                <a:spcPts val="1000"/>
              </a:spcBef>
              <a:spcAft>
                <a:spcPts val="0"/>
              </a:spcAft>
              <a:buSzPts val="1800"/>
              <a:buChar char="▪"/>
            </a:pPr>
            <a:r>
              <a:rPr lang="en-US"/>
              <a:t>Provide easy syntax to get near real-time metrics on data as it’s processed</a:t>
            </a:r>
            <a:endParaRPr/>
          </a:p>
          <a:p>
            <a:pPr indent="-342900" lvl="0" marL="457200" rtl="0" algn="l">
              <a:spcBef>
                <a:spcPts val="1000"/>
              </a:spcBef>
              <a:spcAft>
                <a:spcPts val="0"/>
              </a:spcAft>
              <a:buSzPts val="1800"/>
              <a:buChar char="▪"/>
            </a:pPr>
            <a:r>
              <a:rPr lang="en-US"/>
              <a:t>Fixed windows aggregate all events in a set period of time:</a:t>
            </a:r>
            <a:endParaRPr/>
          </a:p>
          <a:p>
            <a:pPr indent="-323850" lvl="1" marL="914400" rtl="0" algn="l">
              <a:spcBef>
                <a:spcPts val="1000"/>
              </a:spcBef>
              <a:spcAft>
                <a:spcPts val="0"/>
              </a:spcAft>
              <a:buSzPts val="1500"/>
              <a:buFont typeface="Barlow"/>
              <a:buChar char="▪"/>
            </a:pPr>
            <a:r>
              <a:rPr lang="en-US">
                <a:latin typeface="Barlow"/>
                <a:ea typeface="Barlow"/>
                <a:cs typeface="Barlow"/>
                <a:sym typeface="Barlow"/>
              </a:rPr>
              <a:t>How many events per 10 minute block in a given hour</a:t>
            </a:r>
            <a:endParaRPr>
              <a:latin typeface="Barlow"/>
              <a:ea typeface="Barlow"/>
              <a:cs typeface="Barlow"/>
              <a:sym typeface="Barlow"/>
            </a:endParaRPr>
          </a:p>
          <a:p>
            <a:pPr indent="-323850" lvl="1" marL="914400" rtl="0" algn="l">
              <a:spcBef>
                <a:spcPts val="1000"/>
              </a:spcBef>
              <a:spcAft>
                <a:spcPts val="0"/>
              </a:spcAft>
              <a:buSzPts val="1500"/>
              <a:buFont typeface="Barlow"/>
              <a:buChar char="▪"/>
            </a:pPr>
            <a:r>
              <a:rPr lang="en-US">
                <a:latin typeface="Barlow"/>
                <a:ea typeface="Barlow"/>
                <a:cs typeface="Barlow"/>
                <a:sym typeface="Barlow"/>
              </a:rPr>
              <a:t>12:00-12:10, 12:10-12:20, 12:20-12:30</a:t>
            </a:r>
            <a:endParaRPr>
              <a:latin typeface="Barlow"/>
              <a:ea typeface="Barlow"/>
              <a:cs typeface="Barlow"/>
              <a:sym typeface="Barlow"/>
            </a:endParaRPr>
          </a:p>
          <a:p>
            <a:pPr indent="-342900" lvl="0" marL="457200" rtl="0" algn="l">
              <a:spcBef>
                <a:spcPts val="1000"/>
              </a:spcBef>
              <a:spcAft>
                <a:spcPts val="0"/>
              </a:spcAft>
              <a:buSzPts val="1800"/>
              <a:buChar char="▪"/>
            </a:pPr>
            <a:r>
              <a:rPr lang="en-US"/>
              <a:t>Sliding windows overlap:</a:t>
            </a:r>
            <a:endParaRPr/>
          </a:p>
          <a:p>
            <a:pPr indent="-323850" lvl="1" marL="914400" rtl="0" algn="l">
              <a:spcBef>
                <a:spcPts val="1000"/>
              </a:spcBef>
              <a:spcAft>
                <a:spcPts val="0"/>
              </a:spcAft>
              <a:buSzPts val="1500"/>
              <a:buFont typeface="Barlow"/>
              <a:buChar char="▪"/>
            </a:pPr>
            <a:r>
              <a:rPr lang="en-US">
                <a:latin typeface="Barlow"/>
                <a:ea typeface="Barlow"/>
                <a:cs typeface="Barlow"/>
                <a:sym typeface="Barlow"/>
              </a:rPr>
              <a:t>How many events per 10 minute block starting every 2 minutes</a:t>
            </a:r>
            <a:endParaRPr>
              <a:latin typeface="Barlow"/>
              <a:ea typeface="Barlow"/>
              <a:cs typeface="Barlow"/>
              <a:sym typeface="Barlow"/>
            </a:endParaRPr>
          </a:p>
          <a:p>
            <a:pPr indent="-323850" lvl="1" marL="914400" rtl="0" algn="l">
              <a:spcBef>
                <a:spcPts val="1000"/>
              </a:spcBef>
              <a:spcAft>
                <a:spcPts val="1000"/>
              </a:spcAft>
              <a:buSzPts val="1500"/>
              <a:buFont typeface="Barlow"/>
              <a:buChar char="▪"/>
            </a:pPr>
            <a:r>
              <a:rPr lang="en-US">
                <a:latin typeface="Barlow"/>
                <a:ea typeface="Barlow"/>
                <a:cs typeface="Barlow"/>
                <a:sym typeface="Barlow"/>
              </a:rPr>
              <a:t>12:00-12:10, 12:02-12:12, 12:04-12:14</a:t>
            </a:r>
            <a:endParaRPr>
              <a:latin typeface="Barlow"/>
              <a:ea typeface="Barlow"/>
              <a:cs typeface="Barlow"/>
              <a:sym typeface="Barlow"/>
            </a:endParaRPr>
          </a:p>
        </p:txBody>
      </p:sp>
      <p:pic>
        <p:nvPicPr>
          <p:cNvPr id="1435" name="Google Shape;1435;g2770e931a04_0_2219"/>
          <p:cNvPicPr preferRelativeResize="0"/>
          <p:nvPr/>
        </p:nvPicPr>
        <p:blipFill>
          <a:blip r:embed="rId3">
            <a:alphaModFix/>
          </a:blip>
          <a:stretch>
            <a:fillRect/>
          </a:stretch>
        </p:blipFill>
        <p:spPr>
          <a:xfrm>
            <a:off x="6025725" y="2072238"/>
            <a:ext cx="6026525" cy="36202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Delta Live Table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g2770e931a04_0_2226"/>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Event Time vs. Processing Time</a:t>
            </a:r>
            <a:endParaRPr/>
          </a:p>
        </p:txBody>
      </p:sp>
      <p:sp>
        <p:nvSpPr>
          <p:cNvPr id="1442" name="Google Shape;1442;g2770e931a04_0_2226"/>
          <p:cNvSpPr txBox="1"/>
          <p:nvPr>
            <p:ph idx="1" type="body"/>
          </p:nvPr>
        </p:nvSpPr>
        <p:spPr>
          <a:xfrm>
            <a:off x="460975" y="1587525"/>
            <a:ext cx="5399700" cy="4589700"/>
          </a:xfrm>
          <a:prstGeom prst="rect">
            <a:avLst/>
          </a:prstGeom>
        </p:spPr>
        <p:txBody>
          <a:bodyPr anchorCtr="0" anchor="t" bIns="45700" lIns="0" spcFirstLastPara="1" rIns="0" wrap="square" tIns="45700">
            <a:noAutofit/>
          </a:bodyPr>
          <a:lstStyle/>
          <a:p>
            <a:pPr indent="0" lvl="0" marL="0" rtl="0" algn="l">
              <a:spcBef>
                <a:spcPts val="1000"/>
              </a:spcBef>
              <a:spcAft>
                <a:spcPts val="0"/>
              </a:spcAft>
              <a:buNone/>
            </a:pPr>
            <a:r>
              <a:rPr lang="en-US" sz="2800"/>
              <a:t>Event Time</a:t>
            </a:r>
            <a:endParaRPr sz="2600"/>
          </a:p>
          <a:p>
            <a:pPr indent="0" lvl="0" marL="0" rtl="0" algn="l">
              <a:spcBef>
                <a:spcPts val="1000"/>
              </a:spcBef>
              <a:spcAft>
                <a:spcPts val="0"/>
              </a:spcAft>
              <a:buNone/>
            </a:pPr>
            <a:r>
              <a:rPr lang="en-US" sz="2600"/>
              <a:t>Time at which the event (record in the data) actually occurred.</a:t>
            </a:r>
            <a:endParaRPr sz="2600"/>
          </a:p>
          <a:p>
            <a:pPr indent="0" lvl="0" marL="0" rtl="0" algn="l">
              <a:spcBef>
                <a:spcPts val="1000"/>
              </a:spcBef>
              <a:spcAft>
                <a:spcPts val="0"/>
              </a:spcAft>
              <a:buNone/>
            </a:pPr>
            <a:r>
              <a:t/>
            </a:r>
            <a:endParaRPr sz="2600"/>
          </a:p>
          <a:p>
            <a:pPr indent="0" lvl="0" marL="0" rtl="0" algn="l">
              <a:spcBef>
                <a:spcPts val="1000"/>
              </a:spcBef>
              <a:spcAft>
                <a:spcPts val="0"/>
              </a:spcAft>
              <a:buNone/>
            </a:pPr>
            <a:r>
              <a:rPr lang="en-US" sz="2800"/>
              <a:t>Processing time</a:t>
            </a:r>
            <a:endParaRPr sz="2600"/>
          </a:p>
          <a:p>
            <a:pPr indent="0" lvl="0" marL="0" rtl="0" algn="l">
              <a:spcBef>
                <a:spcPts val="1000"/>
              </a:spcBef>
              <a:spcAft>
                <a:spcPts val="0"/>
              </a:spcAft>
              <a:buClr>
                <a:schemeClr val="dk1"/>
              </a:buClr>
              <a:buSzPts val="1100"/>
              <a:buFont typeface="Arial"/>
              <a:buNone/>
            </a:pPr>
            <a:r>
              <a:rPr lang="en-US" sz="2600"/>
              <a:t>Time at which a record is actually processed.</a:t>
            </a:r>
            <a:endParaRPr sz="2600"/>
          </a:p>
        </p:txBody>
      </p:sp>
      <p:sp>
        <p:nvSpPr>
          <p:cNvPr id="1443" name="Google Shape;1443;g2770e931a04_0_2226"/>
          <p:cNvSpPr txBox="1"/>
          <p:nvPr>
            <p:ph idx="3" type="body"/>
          </p:nvPr>
        </p:nvSpPr>
        <p:spPr>
          <a:xfrm>
            <a:off x="6321123" y="1587535"/>
            <a:ext cx="5399700" cy="584400"/>
          </a:xfrm>
          <a:prstGeom prst="rect">
            <a:avLst/>
          </a:prstGeom>
        </p:spPr>
        <p:txBody>
          <a:bodyPr anchorCtr="0" anchor="t" bIns="45700" lIns="0" spcFirstLastPara="1" rIns="0" wrap="square" tIns="45700">
            <a:noAutofit/>
          </a:bodyPr>
          <a:lstStyle/>
          <a:p>
            <a:pPr indent="0" lvl="0" marL="0" rtl="0" algn="l">
              <a:lnSpc>
                <a:spcPct val="90000"/>
              </a:lnSpc>
              <a:spcBef>
                <a:spcPts val="1000"/>
              </a:spcBef>
              <a:spcAft>
                <a:spcPts val="0"/>
              </a:spcAft>
              <a:buClr>
                <a:schemeClr val="dk1"/>
              </a:buClr>
              <a:buSzPts val="1100"/>
              <a:buFont typeface="Arial"/>
              <a:buNone/>
            </a:pPr>
            <a:r>
              <a:rPr lang="en-US" sz="2800">
                <a:solidFill>
                  <a:schemeClr val="accent1"/>
                </a:solidFill>
              </a:rPr>
              <a:t>Time Domain Skew</a:t>
            </a:r>
            <a:endParaRPr sz="2800"/>
          </a:p>
        </p:txBody>
      </p:sp>
      <p:pic>
        <p:nvPicPr>
          <p:cNvPr id="1444" name="Google Shape;1444;g2770e931a04_0_2226"/>
          <p:cNvPicPr preferRelativeResize="0"/>
          <p:nvPr/>
        </p:nvPicPr>
        <p:blipFill rotWithShape="1">
          <a:blip r:embed="rId3">
            <a:alphaModFix/>
          </a:blip>
          <a:srcRect b="19549" l="0" r="0" t="0"/>
          <a:stretch/>
        </p:blipFill>
        <p:spPr>
          <a:xfrm>
            <a:off x="6882421" y="2299900"/>
            <a:ext cx="4277117" cy="37747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g2770e931a04_0_2234"/>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Late Data and Watermarking</a:t>
            </a:r>
            <a:endParaRPr/>
          </a:p>
        </p:txBody>
      </p:sp>
      <p:sp>
        <p:nvSpPr>
          <p:cNvPr id="1451" name="Google Shape;1451;g2770e931a04_0_2234"/>
          <p:cNvSpPr txBox="1"/>
          <p:nvPr>
            <p:ph idx="2" type="body"/>
          </p:nvPr>
        </p:nvSpPr>
        <p:spPr>
          <a:xfrm>
            <a:off x="762000" y="1988825"/>
            <a:ext cx="53340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Char char="●"/>
            </a:pPr>
            <a:r>
              <a:rPr lang="en-US"/>
              <a:t>Watermarks define how long we’ll continue to update each window</a:t>
            </a:r>
            <a:endParaRPr/>
          </a:p>
          <a:p>
            <a:pPr indent="-381000" lvl="0" marL="457200" rtl="0" algn="l">
              <a:spcBef>
                <a:spcPts val="0"/>
              </a:spcBef>
              <a:spcAft>
                <a:spcPts val="0"/>
              </a:spcAft>
              <a:buSzPts val="2400"/>
              <a:buChar char="●"/>
            </a:pPr>
            <a:r>
              <a:rPr lang="en-US"/>
              <a:t>Late data arriving within this threshold will be used to update results</a:t>
            </a:r>
            <a:endParaRPr/>
          </a:p>
          <a:p>
            <a:pPr indent="-381000" lvl="0" marL="457200" rtl="0" algn="l">
              <a:spcBef>
                <a:spcPts val="0"/>
              </a:spcBef>
              <a:spcAft>
                <a:spcPts val="0"/>
              </a:spcAft>
              <a:buSzPts val="2400"/>
              <a:buChar char="●"/>
            </a:pPr>
            <a:r>
              <a:rPr lang="en-US"/>
              <a:t>Late data arriving outside of this threshold will not be included in the windowed aggregation</a:t>
            </a:r>
            <a:endParaRPr/>
          </a:p>
        </p:txBody>
      </p:sp>
      <p:sp>
        <p:nvSpPr>
          <p:cNvPr id="1452" name="Google Shape;1452;g2770e931a04_0_2234"/>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t/>
            </a:r>
            <a:endParaRPr/>
          </a:p>
        </p:txBody>
      </p:sp>
      <p:pic>
        <p:nvPicPr>
          <p:cNvPr id="1453" name="Google Shape;1453;g2770e931a04_0_2234"/>
          <p:cNvPicPr preferRelativeResize="0"/>
          <p:nvPr/>
        </p:nvPicPr>
        <p:blipFill>
          <a:blip r:embed="rId3">
            <a:alphaModFix/>
          </a:blip>
          <a:stretch>
            <a:fillRect/>
          </a:stretch>
        </p:blipFill>
        <p:spPr>
          <a:xfrm>
            <a:off x="6259850" y="2064052"/>
            <a:ext cx="5791201" cy="399944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g2770e931a04_0_2242"/>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Join types</a:t>
            </a:r>
            <a:endParaRPr/>
          </a:p>
        </p:txBody>
      </p:sp>
      <p:sp>
        <p:nvSpPr>
          <p:cNvPr id="1460" name="Google Shape;1460;g2770e931a04_0_2242"/>
          <p:cNvSpPr txBox="1"/>
          <p:nvPr>
            <p:ph idx="1" type="body"/>
          </p:nvPr>
        </p:nvSpPr>
        <p:spPr>
          <a:xfrm>
            <a:off x="460979" y="2280402"/>
            <a:ext cx="5399700" cy="3896700"/>
          </a:xfrm>
          <a:prstGeom prst="rect">
            <a:avLst/>
          </a:prstGeom>
        </p:spPr>
        <p:txBody>
          <a:bodyPr anchorCtr="0" anchor="t" bIns="45700" lIns="0" spcFirstLastPara="1" rIns="0" wrap="square" tIns="45700">
            <a:noAutofit/>
          </a:bodyPr>
          <a:lstStyle/>
          <a:p>
            <a:pPr indent="-381000" lvl="0" marL="457200" rtl="0" algn="l">
              <a:lnSpc>
                <a:spcPct val="115000"/>
              </a:lnSpc>
              <a:spcBef>
                <a:spcPts val="1100"/>
              </a:spcBef>
              <a:spcAft>
                <a:spcPts val="0"/>
              </a:spcAft>
              <a:buSzPts val="2400"/>
              <a:buChar char="▪"/>
            </a:pPr>
            <a:r>
              <a:rPr lang="en-US"/>
              <a:t>No state information is tracked</a:t>
            </a:r>
            <a:endParaRPr/>
          </a:p>
          <a:p>
            <a:pPr indent="-381000" lvl="0" marL="457200" rtl="0" algn="l">
              <a:lnSpc>
                <a:spcPct val="115000"/>
              </a:lnSpc>
              <a:spcBef>
                <a:spcPts val="0"/>
              </a:spcBef>
              <a:spcAft>
                <a:spcPts val="0"/>
              </a:spcAft>
              <a:buSzPts val="2400"/>
              <a:buChar char="▪"/>
            </a:pPr>
            <a:r>
              <a:rPr lang="en-US"/>
              <a:t>Support driven by the streaming table</a:t>
            </a:r>
            <a:endParaRPr/>
          </a:p>
          <a:p>
            <a:pPr indent="-355600" lvl="1" marL="914400" rtl="0" algn="l">
              <a:lnSpc>
                <a:spcPct val="115000"/>
              </a:lnSpc>
              <a:spcBef>
                <a:spcPts val="0"/>
              </a:spcBef>
              <a:spcAft>
                <a:spcPts val="0"/>
              </a:spcAft>
              <a:buSzPts val="2000"/>
              <a:buFont typeface="Barlow"/>
              <a:buChar char="▪"/>
            </a:pPr>
            <a:r>
              <a:rPr lang="en-US">
                <a:latin typeface="Barlow"/>
                <a:ea typeface="Barlow"/>
                <a:cs typeface="Barlow"/>
                <a:sym typeface="Barlow"/>
              </a:rPr>
              <a:t>Inner</a:t>
            </a:r>
            <a:endParaRPr>
              <a:latin typeface="Barlow"/>
              <a:ea typeface="Barlow"/>
              <a:cs typeface="Barlow"/>
              <a:sym typeface="Barlow"/>
            </a:endParaRPr>
          </a:p>
          <a:p>
            <a:pPr indent="-355600" lvl="1" marL="914400" rtl="0" algn="l">
              <a:lnSpc>
                <a:spcPct val="115000"/>
              </a:lnSpc>
              <a:spcBef>
                <a:spcPts val="0"/>
              </a:spcBef>
              <a:spcAft>
                <a:spcPts val="0"/>
              </a:spcAft>
              <a:buSzPts val="2000"/>
              <a:buFont typeface="Barlow"/>
              <a:buChar char="▪"/>
            </a:pPr>
            <a:r>
              <a:rPr lang="en-US">
                <a:latin typeface="Barlow"/>
                <a:ea typeface="Barlow"/>
                <a:cs typeface="Barlow"/>
                <a:sym typeface="Barlow"/>
              </a:rPr>
              <a:t>Left Outer</a:t>
            </a:r>
            <a:endParaRPr>
              <a:latin typeface="Barlow"/>
              <a:ea typeface="Barlow"/>
              <a:cs typeface="Barlow"/>
              <a:sym typeface="Barlow"/>
            </a:endParaRPr>
          </a:p>
          <a:p>
            <a:pPr indent="-355600" lvl="1" marL="914400" rtl="0" algn="l">
              <a:lnSpc>
                <a:spcPct val="115000"/>
              </a:lnSpc>
              <a:spcBef>
                <a:spcPts val="0"/>
              </a:spcBef>
              <a:spcAft>
                <a:spcPts val="0"/>
              </a:spcAft>
              <a:buSzPts val="2000"/>
              <a:buFont typeface="Barlow"/>
              <a:buChar char="▪"/>
            </a:pPr>
            <a:r>
              <a:rPr lang="en-US">
                <a:latin typeface="Barlow"/>
                <a:ea typeface="Barlow"/>
                <a:cs typeface="Barlow"/>
                <a:sym typeface="Barlow"/>
              </a:rPr>
              <a:t>Left Semi</a:t>
            </a:r>
            <a:endParaRPr>
              <a:latin typeface="Barlow"/>
              <a:ea typeface="Barlow"/>
              <a:cs typeface="Barlow"/>
              <a:sym typeface="Barlow"/>
            </a:endParaRPr>
          </a:p>
          <a:p>
            <a:pPr indent="-381000" lvl="0" marL="457200" rtl="0" algn="l">
              <a:lnSpc>
                <a:spcPct val="115000"/>
              </a:lnSpc>
              <a:spcBef>
                <a:spcPts val="0"/>
              </a:spcBef>
              <a:spcAft>
                <a:spcPts val="0"/>
              </a:spcAft>
              <a:buSzPts val="2400"/>
              <a:buFont typeface="Barlow"/>
              <a:buChar char="▪"/>
            </a:pPr>
            <a:r>
              <a:rPr lang="en-US"/>
              <a:t>For each microbatch of streaming records, join with static table</a:t>
            </a:r>
            <a:endParaRPr/>
          </a:p>
        </p:txBody>
      </p:sp>
      <p:sp>
        <p:nvSpPr>
          <p:cNvPr id="1461" name="Google Shape;1461;g2770e931a04_0_2242"/>
          <p:cNvSpPr txBox="1"/>
          <p:nvPr>
            <p:ph idx="2" type="body"/>
          </p:nvPr>
        </p:nvSpPr>
        <p:spPr>
          <a:xfrm>
            <a:off x="6321123" y="2282025"/>
            <a:ext cx="5399700" cy="3894900"/>
          </a:xfrm>
          <a:prstGeom prst="rect">
            <a:avLst/>
          </a:prstGeom>
        </p:spPr>
        <p:txBody>
          <a:bodyPr anchorCtr="0" anchor="t" bIns="45700" lIns="0" spcFirstLastPara="1" rIns="0" wrap="square" tIns="45700">
            <a:noAutofit/>
          </a:bodyPr>
          <a:lstStyle/>
          <a:p>
            <a:pPr indent="-381000" lvl="0" marL="457200" rtl="0" algn="l">
              <a:lnSpc>
                <a:spcPct val="115000"/>
              </a:lnSpc>
              <a:spcBef>
                <a:spcPts val="1100"/>
              </a:spcBef>
              <a:spcAft>
                <a:spcPts val="0"/>
              </a:spcAft>
              <a:buSzPts val="2400"/>
              <a:buChar char="▪"/>
            </a:pPr>
            <a:r>
              <a:rPr lang="en-US"/>
              <a:t>Conditionally supports most join types</a:t>
            </a:r>
            <a:endParaRPr/>
          </a:p>
          <a:p>
            <a:pPr indent="-355600" lvl="1" marL="914400" rtl="0" algn="l">
              <a:lnSpc>
                <a:spcPct val="115000"/>
              </a:lnSpc>
              <a:spcBef>
                <a:spcPts val="0"/>
              </a:spcBef>
              <a:spcAft>
                <a:spcPts val="0"/>
              </a:spcAft>
              <a:buSzPts val="2000"/>
              <a:buFont typeface="Barlow"/>
              <a:buChar char="▪"/>
            </a:pPr>
            <a:r>
              <a:rPr lang="en-US">
                <a:latin typeface="Barlow"/>
                <a:ea typeface="Barlow"/>
                <a:cs typeface="Barlow"/>
                <a:sym typeface="Barlow"/>
              </a:rPr>
              <a:t>Inner</a:t>
            </a:r>
            <a:endParaRPr>
              <a:latin typeface="Barlow"/>
              <a:ea typeface="Barlow"/>
              <a:cs typeface="Barlow"/>
              <a:sym typeface="Barlow"/>
            </a:endParaRPr>
          </a:p>
          <a:p>
            <a:pPr indent="-355600" lvl="1" marL="914400" rtl="0" algn="l">
              <a:lnSpc>
                <a:spcPct val="115000"/>
              </a:lnSpc>
              <a:spcBef>
                <a:spcPts val="0"/>
              </a:spcBef>
              <a:spcAft>
                <a:spcPts val="0"/>
              </a:spcAft>
              <a:buSzPts val="2000"/>
              <a:buFont typeface="Barlow"/>
              <a:buChar char="▪"/>
            </a:pPr>
            <a:r>
              <a:rPr lang="en-US">
                <a:latin typeface="Barlow"/>
                <a:ea typeface="Barlow"/>
                <a:cs typeface="Barlow"/>
                <a:sym typeface="Barlow"/>
              </a:rPr>
              <a:t>Left</a:t>
            </a:r>
            <a:endParaRPr>
              <a:latin typeface="Barlow"/>
              <a:ea typeface="Barlow"/>
              <a:cs typeface="Barlow"/>
              <a:sym typeface="Barlow"/>
            </a:endParaRPr>
          </a:p>
          <a:p>
            <a:pPr indent="-355600" lvl="1" marL="914400" rtl="0" algn="l">
              <a:lnSpc>
                <a:spcPct val="115000"/>
              </a:lnSpc>
              <a:spcBef>
                <a:spcPts val="0"/>
              </a:spcBef>
              <a:spcAft>
                <a:spcPts val="0"/>
              </a:spcAft>
              <a:buSzPts val="2000"/>
              <a:buFont typeface="Barlow"/>
              <a:buChar char="▪"/>
            </a:pPr>
            <a:r>
              <a:rPr lang="en-US">
                <a:latin typeface="Barlow"/>
                <a:ea typeface="Barlow"/>
                <a:cs typeface="Barlow"/>
                <a:sym typeface="Barlow"/>
              </a:rPr>
              <a:t>Right</a:t>
            </a:r>
            <a:endParaRPr>
              <a:latin typeface="Barlow"/>
              <a:ea typeface="Barlow"/>
              <a:cs typeface="Barlow"/>
              <a:sym typeface="Barlow"/>
            </a:endParaRPr>
          </a:p>
          <a:p>
            <a:pPr indent="-355600" lvl="1" marL="914400" rtl="0" algn="l">
              <a:lnSpc>
                <a:spcPct val="115000"/>
              </a:lnSpc>
              <a:spcBef>
                <a:spcPts val="0"/>
              </a:spcBef>
              <a:spcAft>
                <a:spcPts val="0"/>
              </a:spcAft>
              <a:buSzPts val="2000"/>
              <a:buFont typeface="Barlow"/>
              <a:buChar char="▪"/>
            </a:pPr>
            <a:r>
              <a:rPr lang="en-US">
                <a:latin typeface="Barlow"/>
                <a:ea typeface="Barlow"/>
                <a:cs typeface="Barlow"/>
                <a:sym typeface="Barlow"/>
              </a:rPr>
              <a:t>Full</a:t>
            </a:r>
            <a:endParaRPr>
              <a:latin typeface="Barlow"/>
              <a:ea typeface="Barlow"/>
              <a:cs typeface="Barlow"/>
              <a:sym typeface="Barlow"/>
            </a:endParaRPr>
          </a:p>
          <a:p>
            <a:pPr indent="-355600" lvl="1" marL="914400" rtl="0" algn="l">
              <a:lnSpc>
                <a:spcPct val="115000"/>
              </a:lnSpc>
              <a:spcBef>
                <a:spcPts val="0"/>
              </a:spcBef>
              <a:spcAft>
                <a:spcPts val="0"/>
              </a:spcAft>
              <a:buSzPts val="2000"/>
              <a:buFont typeface="Barlow"/>
              <a:buChar char="▪"/>
            </a:pPr>
            <a:r>
              <a:rPr lang="en-US">
                <a:latin typeface="Barlow"/>
                <a:ea typeface="Barlow"/>
                <a:cs typeface="Barlow"/>
                <a:sym typeface="Barlow"/>
              </a:rPr>
              <a:t>Left Semi</a:t>
            </a:r>
            <a:endParaRPr>
              <a:latin typeface="Barlow"/>
              <a:ea typeface="Barlow"/>
              <a:cs typeface="Barlow"/>
              <a:sym typeface="Barlow"/>
            </a:endParaRPr>
          </a:p>
          <a:p>
            <a:pPr indent="-381000" lvl="0" marL="457200" rtl="0" algn="l">
              <a:lnSpc>
                <a:spcPct val="115000"/>
              </a:lnSpc>
              <a:spcBef>
                <a:spcPts val="0"/>
              </a:spcBef>
              <a:spcAft>
                <a:spcPts val="0"/>
              </a:spcAft>
              <a:buSzPts val="2400"/>
              <a:buFont typeface="Barlow"/>
              <a:buChar char="▪"/>
            </a:pPr>
            <a:r>
              <a:rPr lang="en-US"/>
              <a:t>Need to specify watermark with time constraints for correct results and state cleanup</a:t>
            </a:r>
            <a:endParaRPr/>
          </a:p>
        </p:txBody>
      </p:sp>
      <p:sp>
        <p:nvSpPr>
          <p:cNvPr id="1462" name="Google Shape;1462;g2770e931a04_0_2242"/>
          <p:cNvSpPr txBox="1"/>
          <p:nvPr>
            <p:ph idx="3" type="body"/>
          </p:nvPr>
        </p:nvSpPr>
        <p:spPr>
          <a:xfrm>
            <a:off x="6321123" y="1587535"/>
            <a:ext cx="5399700" cy="584400"/>
          </a:xfrm>
          <a:prstGeom prst="rect">
            <a:avLst/>
          </a:prstGeom>
        </p:spPr>
        <p:txBody>
          <a:bodyPr anchorCtr="0" anchor="t" bIns="45700" lIns="0" spcFirstLastPara="1" rIns="0" wrap="square" tIns="45700">
            <a:noAutofit/>
          </a:bodyPr>
          <a:lstStyle/>
          <a:p>
            <a:pPr indent="0" lvl="0" marL="0" rtl="0" algn="l">
              <a:spcBef>
                <a:spcPts val="1000"/>
              </a:spcBef>
              <a:spcAft>
                <a:spcPts val="0"/>
              </a:spcAft>
              <a:buNone/>
            </a:pPr>
            <a:r>
              <a:rPr lang="en-US"/>
              <a:t>Stream-stream joins</a:t>
            </a:r>
            <a:endParaRPr/>
          </a:p>
        </p:txBody>
      </p:sp>
      <p:sp>
        <p:nvSpPr>
          <p:cNvPr id="1463" name="Google Shape;1463;g2770e931a04_0_2242"/>
          <p:cNvSpPr txBox="1"/>
          <p:nvPr>
            <p:ph idx="4" type="body"/>
          </p:nvPr>
        </p:nvSpPr>
        <p:spPr>
          <a:xfrm>
            <a:off x="460978" y="1587535"/>
            <a:ext cx="5399700" cy="584400"/>
          </a:xfrm>
          <a:prstGeom prst="rect">
            <a:avLst/>
          </a:prstGeom>
        </p:spPr>
        <p:txBody>
          <a:bodyPr anchorCtr="0" anchor="t" bIns="45700" lIns="0" spcFirstLastPara="1" rIns="0" wrap="square" tIns="45700">
            <a:noAutofit/>
          </a:bodyPr>
          <a:lstStyle/>
          <a:p>
            <a:pPr indent="0" lvl="0" marL="0" rtl="0" algn="l">
              <a:spcBef>
                <a:spcPts val="1000"/>
              </a:spcBef>
              <a:spcAft>
                <a:spcPts val="0"/>
              </a:spcAft>
              <a:buNone/>
            </a:pPr>
            <a:r>
              <a:rPr lang="en-US"/>
              <a:t>Stream-static joins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g2770e931a04_0_2251"/>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flatMapGroupsWithState Design</a:t>
            </a:r>
            <a:endParaRPr/>
          </a:p>
        </p:txBody>
      </p:sp>
      <p:sp>
        <p:nvSpPr>
          <p:cNvPr id="1469" name="Google Shape;1469;g2770e931a04_0_2251"/>
          <p:cNvSpPr txBox="1"/>
          <p:nvPr>
            <p:ph idx="1" type="subTitle"/>
          </p:nvPr>
        </p:nvSpPr>
        <p:spPr>
          <a:xfrm>
            <a:off x="765191" y="1174702"/>
            <a:ext cx="106647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Breaking Down the Logic</a:t>
            </a:r>
            <a:endParaRPr/>
          </a:p>
        </p:txBody>
      </p:sp>
      <p:sp>
        <p:nvSpPr>
          <p:cNvPr id="1470" name="Google Shape;1470;g2770e931a04_0_2251"/>
          <p:cNvSpPr txBox="1"/>
          <p:nvPr>
            <p:ph idx="2" type="subTitle"/>
          </p:nvPr>
        </p:nvSpPr>
        <p:spPr>
          <a:xfrm>
            <a:off x="765091" y="1988833"/>
            <a:ext cx="5113200" cy="1785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Define data structures - what goes in, what is stored, what comes out.</a:t>
            </a:r>
            <a:endParaRPr/>
          </a:p>
          <a:p>
            <a:pPr indent="0" lvl="0" marL="0" rtl="0" algn="l">
              <a:spcBef>
                <a:spcPts val="600"/>
              </a:spcBef>
              <a:spcAft>
                <a:spcPts val="600"/>
              </a:spcAft>
              <a:buNone/>
            </a:pPr>
            <a:r>
              <a:t/>
            </a:r>
            <a:endParaRPr/>
          </a:p>
        </p:txBody>
      </p:sp>
      <p:sp>
        <p:nvSpPr>
          <p:cNvPr id="1471" name="Google Shape;1471;g2770e931a04_0_2251"/>
          <p:cNvSpPr txBox="1"/>
          <p:nvPr>
            <p:ph idx="3" type="subTitle"/>
          </p:nvPr>
        </p:nvSpPr>
        <p:spPr>
          <a:xfrm>
            <a:off x="6316680" y="1988833"/>
            <a:ext cx="5113200" cy="1785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Define initialization logic - what do you do when the state does not exist for a given key?</a:t>
            </a:r>
            <a:endParaRPr/>
          </a:p>
          <a:p>
            <a:pPr indent="0" lvl="0" marL="0" rtl="0" algn="l">
              <a:spcBef>
                <a:spcPts val="600"/>
              </a:spcBef>
              <a:spcAft>
                <a:spcPts val="0"/>
              </a:spcAft>
              <a:buNone/>
            </a:pPr>
            <a:r>
              <a:rPr lang="en-US"/>
              <a:t>This will occur the first time the system receives a given key, or if the state management logic removes records from the state over time.</a:t>
            </a:r>
            <a:endParaRPr/>
          </a:p>
          <a:p>
            <a:pPr indent="0" lvl="0" marL="0" rtl="0" algn="l">
              <a:spcBef>
                <a:spcPts val="600"/>
              </a:spcBef>
              <a:spcAft>
                <a:spcPts val="600"/>
              </a:spcAft>
              <a:buNone/>
            </a:pPr>
            <a:r>
              <a:t/>
            </a:r>
            <a:endParaRPr/>
          </a:p>
        </p:txBody>
      </p:sp>
      <p:sp>
        <p:nvSpPr>
          <p:cNvPr id="1472" name="Google Shape;1472;g2770e931a04_0_2251"/>
          <p:cNvSpPr txBox="1"/>
          <p:nvPr>
            <p:ph idx="4" type="subTitle"/>
          </p:nvPr>
        </p:nvSpPr>
        <p:spPr>
          <a:xfrm>
            <a:off x="765091" y="4302068"/>
            <a:ext cx="5113200" cy="1785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Define steady-state logic - what do you do when the state already exists for a given key or after initialization?</a:t>
            </a:r>
            <a:endParaRPr/>
          </a:p>
          <a:p>
            <a:pPr indent="0" lvl="0" marL="0" rtl="0" algn="l">
              <a:spcBef>
                <a:spcPts val="600"/>
              </a:spcBef>
              <a:spcAft>
                <a:spcPts val="600"/>
              </a:spcAft>
              <a:buNone/>
            </a:pPr>
            <a:r>
              <a:t/>
            </a:r>
            <a:endParaRPr/>
          </a:p>
        </p:txBody>
      </p:sp>
      <p:sp>
        <p:nvSpPr>
          <p:cNvPr id="1473" name="Google Shape;1473;g2770e931a04_0_2251"/>
          <p:cNvSpPr txBox="1"/>
          <p:nvPr>
            <p:ph idx="5" type="subTitle"/>
          </p:nvPr>
        </p:nvSpPr>
        <p:spPr>
          <a:xfrm>
            <a:off x="6316680" y="4302068"/>
            <a:ext cx="5113200" cy="1785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Define timeout logic - what do you do when no records have been received for a key?</a:t>
            </a:r>
            <a:endParaRPr/>
          </a:p>
          <a:p>
            <a:pPr indent="0" lvl="0" marL="0" rtl="0" algn="l">
              <a:spcBef>
                <a:spcPts val="600"/>
              </a:spcBef>
              <a:spcAft>
                <a:spcPts val="600"/>
              </a:spcAft>
              <a:buNone/>
            </a:pPr>
            <a:r>
              <a:rPr lang="en-US"/>
              <a:t>This is optional.  The correct thing to do when no records are received for a given key may be to do nothing at all.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77" name="Shape 1477"/>
        <p:cNvGrpSpPr/>
        <p:nvPr/>
      </p:nvGrpSpPr>
      <p:grpSpPr>
        <a:xfrm>
          <a:off x="0" y="0"/>
          <a:ext cx="0" cy="0"/>
          <a:chOff x="0" y="0"/>
          <a:chExt cx="0" cy="0"/>
        </a:xfrm>
      </p:grpSpPr>
      <p:sp>
        <p:nvSpPr>
          <p:cNvPr id="1478" name="Google Shape;1478;g2770e931a04_0_5664"/>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4300"/>
              <a:buFont typeface="DM Sans Medium"/>
              <a:buNone/>
            </a:pPr>
            <a:r>
              <a:rPr lang="en-US">
                <a:solidFill>
                  <a:schemeClr val="lt1"/>
                </a:solidFill>
              </a:rPr>
              <a:t>Sinks</a:t>
            </a:r>
            <a:r>
              <a:rPr lang="en-US"/>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g2770e931a04_0_2265"/>
          <p:cNvSpPr txBox="1"/>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lang="en-US" sz="4300">
                <a:solidFill>
                  <a:schemeClr val="dk1"/>
                </a:solidFill>
                <a:latin typeface="DM Sans Medium"/>
                <a:ea typeface="DM Sans Medium"/>
                <a:cs typeface="DM Sans Medium"/>
                <a:sym typeface="DM Sans Medium"/>
              </a:rPr>
              <a:t>Exactly-once guarantees</a:t>
            </a:r>
            <a:endParaRPr b="0" i="0" sz="1400" u="none" cap="none" strike="noStrike">
              <a:solidFill>
                <a:srgbClr val="000000"/>
              </a:solidFill>
              <a:latin typeface="Arial"/>
              <a:ea typeface="Arial"/>
              <a:cs typeface="Arial"/>
              <a:sym typeface="Arial"/>
            </a:endParaRPr>
          </a:p>
        </p:txBody>
      </p:sp>
      <p:sp>
        <p:nvSpPr>
          <p:cNvPr id="1484" name="Google Shape;1484;g2770e931a04_0_2265"/>
          <p:cNvSpPr txBox="1"/>
          <p:nvPr/>
        </p:nvSpPr>
        <p:spPr>
          <a:xfrm>
            <a:off x="2290313" y="3437400"/>
            <a:ext cx="2669100" cy="2401200"/>
          </a:xfrm>
          <a:prstGeom prst="rect">
            <a:avLst/>
          </a:prstGeom>
          <a:noFill/>
          <a:ln>
            <a:noFill/>
          </a:ln>
        </p:spPr>
        <p:txBody>
          <a:bodyPr anchorCtr="0" anchor="t" bIns="45700" lIns="0" spcFirstLastPara="1" rIns="0" wrap="square" tIns="45700">
            <a:noAutofit/>
          </a:bodyPr>
          <a:lstStyle/>
          <a:p>
            <a:pPr indent="-299212" lvl="0" marL="512064" rtl="0" algn="l">
              <a:lnSpc>
                <a:spcPct val="115000"/>
              </a:lnSpc>
              <a:spcBef>
                <a:spcPts val="1100"/>
              </a:spcBef>
              <a:spcAft>
                <a:spcPts val="0"/>
              </a:spcAft>
              <a:buClr>
                <a:schemeClr val="dk1"/>
              </a:buClr>
              <a:buSzPts val="1400"/>
              <a:buFont typeface="DM Sans"/>
              <a:buChar char="●"/>
            </a:pPr>
            <a:r>
              <a:rPr lang="en-US" sz="1700">
                <a:solidFill>
                  <a:srgbClr val="3A3838"/>
                </a:solidFill>
                <a:latin typeface="DM Sans"/>
                <a:ea typeface="DM Sans"/>
                <a:cs typeface="DM Sans"/>
                <a:sym typeface="DM Sans"/>
              </a:rPr>
              <a:t>Read from an initial offset position</a:t>
            </a:r>
            <a:endParaRPr sz="1700">
              <a:solidFill>
                <a:srgbClr val="3A3838"/>
              </a:solidFill>
              <a:latin typeface="DM Sans"/>
              <a:ea typeface="DM Sans"/>
              <a:cs typeface="DM Sans"/>
              <a:sym typeface="DM Sans"/>
            </a:endParaRPr>
          </a:p>
          <a:p>
            <a:pPr indent="-299212" lvl="0" marL="512064" rtl="0" algn="l">
              <a:lnSpc>
                <a:spcPct val="115000"/>
              </a:lnSpc>
              <a:spcBef>
                <a:spcPts val="0"/>
              </a:spcBef>
              <a:spcAft>
                <a:spcPts val="0"/>
              </a:spcAft>
              <a:buClr>
                <a:schemeClr val="dk1"/>
              </a:buClr>
              <a:buSzPts val="1400"/>
              <a:buFont typeface="DM Sans"/>
              <a:buChar char="●"/>
            </a:pPr>
            <a:r>
              <a:rPr lang="en-US" sz="1700">
                <a:solidFill>
                  <a:srgbClr val="3A3838"/>
                </a:solidFill>
                <a:latin typeface="DM Sans"/>
                <a:ea typeface="DM Sans"/>
                <a:cs typeface="DM Sans"/>
                <a:sym typeface="DM Sans"/>
              </a:rPr>
              <a:t>Keep tracking offset position as processing makes progress</a:t>
            </a:r>
            <a:endParaRPr sz="1700">
              <a:solidFill>
                <a:srgbClr val="3A3838"/>
              </a:solidFill>
              <a:latin typeface="DM Sans"/>
              <a:ea typeface="DM Sans"/>
              <a:cs typeface="DM Sans"/>
              <a:sym typeface="DM Sans"/>
            </a:endParaRPr>
          </a:p>
        </p:txBody>
      </p:sp>
      <p:sp>
        <p:nvSpPr>
          <p:cNvPr id="1485" name="Google Shape;1485;g2770e931a04_0_2265"/>
          <p:cNvSpPr txBox="1"/>
          <p:nvPr/>
        </p:nvSpPr>
        <p:spPr>
          <a:xfrm>
            <a:off x="5548863" y="3437400"/>
            <a:ext cx="2669100" cy="1561200"/>
          </a:xfrm>
          <a:prstGeom prst="rect">
            <a:avLst/>
          </a:prstGeom>
          <a:noFill/>
          <a:ln>
            <a:noFill/>
          </a:ln>
        </p:spPr>
        <p:txBody>
          <a:bodyPr anchorCtr="0" anchor="t" bIns="45700" lIns="0" spcFirstLastPara="1" rIns="0" wrap="square" tIns="45700">
            <a:noAutofit/>
          </a:bodyPr>
          <a:lstStyle/>
          <a:p>
            <a:pPr indent="-299212" lvl="0" marL="512064" rtl="0" algn="l">
              <a:lnSpc>
                <a:spcPct val="115000"/>
              </a:lnSpc>
              <a:spcBef>
                <a:spcPts val="1100"/>
              </a:spcBef>
              <a:spcAft>
                <a:spcPts val="0"/>
              </a:spcAft>
              <a:buClr>
                <a:schemeClr val="dk1"/>
              </a:buClr>
              <a:buSzPts val="1400"/>
              <a:buFont typeface="DM Sans"/>
              <a:buChar char="●"/>
            </a:pPr>
            <a:r>
              <a:rPr lang="en-US" sz="1700">
                <a:solidFill>
                  <a:srgbClr val="3A3838"/>
                </a:solidFill>
                <a:latin typeface="DM Sans"/>
                <a:ea typeface="DM Sans"/>
                <a:cs typeface="DM Sans"/>
                <a:sym typeface="DM Sans"/>
              </a:rPr>
              <a:t>Apply the same transformations using a normal Dataframe</a:t>
            </a:r>
            <a:endParaRPr sz="1700">
              <a:solidFill>
                <a:srgbClr val="3A3838"/>
              </a:solidFill>
              <a:latin typeface="DM Sans"/>
              <a:ea typeface="DM Sans"/>
              <a:cs typeface="DM Sans"/>
              <a:sym typeface="DM Sans"/>
            </a:endParaRPr>
          </a:p>
        </p:txBody>
      </p:sp>
      <p:sp>
        <p:nvSpPr>
          <p:cNvPr id="1486" name="Google Shape;1486;g2770e931a04_0_2265"/>
          <p:cNvSpPr txBox="1"/>
          <p:nvPr/>
        </p:nvSpPr>
        <p:spPr>
          <a:xfrm>
            <a:off x="8718013" y="3437400"/>
            <a:ext cx="2669100" cy="3039600"/>
          </a:xfrm>
          <a:prstGeom prst="rect">
            <a:avLst/>
          </a:prstGeom>
          <a:noFill/>
          <a:ln>
            <a:noFill/>
          </a:ln>
        </p:spPr>
        <p:txBody>
          <a:bodyPr anchorCtr="0" anchor="t" bIns="45700" lIns="0" spcFirstLastPara="1" rIns="0" wrap="square" tIns="45700">
            <a:noAutofit/>
          </a:bodyPr>
          <a:lstStyle/>
          <a:p>
            <a:pPr indent="-299212" lvl="0" marL="512064" rtl="0" algn="l">
              <a:lnSpc>
                <a:spcPct val="115000"/>
              </a:lnSpc>
              <a:spcBef>
                <a:spcPts val="1100"/>
              </a:spcBef>
              <a:spcAft>
                <a:spcPts val="0"/>
              </a:spcAft>
              <a:buClr>
                <a:schemeClr val="dk1"/>
              </a:buClr>
              <a:buSzPts val="1400"/>
              <a:buFont typeface="DM Sans"/>
              <a:buChar char="●"/>
            </a:pPr>
            <a:r>
              <a:rPr lang="en-US" sz="1700">
                <a:solidFill>
                  <a:srgbClr val="3A3838"/>
                </a:solidFill>
                <a:latin typeface="DM Sans"/>
                <a:ea typeface="DM Sans"/>
                <a:cs typeface="DM Sans"/>
                <a:sym typeface="DM Sans"/>
              </a:rPr>
              <a:t>Write to a target</a:t>
            </a:r>
            <a:endParaRPr sz="1700">
              <a:solidFill>
                <a:srgbClr val="3A3838"/>
              </a:solidFill>
              <a:latin typeface="DM Sans"/>
              <a:ea typeface="DM Sans"/>
              <a:cs typeface="DM Sans"/>
              <a:sym typeface="DM Sans"/>
            </a:endParaRPr>
          </a:p>
          <a:p>
            <a:pPr indent="-299212" lvl="0" marL="512064" rtl="0" algn="l">
              <a:lnSpc>
                <a:spcPct val="115000"/>
              </a:lnSpc>
              <a:spcBef>
                <a:spcPts val="0"/>
              </a:spcBef>
              <a:spcAft>
                <a:spcPts val="0"/>
              </a:spcAft>
              <a:buClr>
                <a:schemeClr val="dk1"/>
              </a:buClr>
              <a:buSzPts val="1400"/>
              <a:buFont typeface="DM Sans"/>
              <a:buChar char="●"/>
            </a:pPr>
            <a:r>
              <a:rPr lang="en-US" sz="1700">
                <a:solidFill>
                  <a:srgbClr val="3A3838"/>
                </a:solidFill>
                <a:latin typeface="DM Sans"/>
                <a:ea typeface="DM Sans"/>
                <a:cs typeface="DM Sans"/>
                <a:sym typeface="DM Sans"/>
              </a:rPr>
              <a:t>Keep updating checkpoint as processing makes progress</a:t>
            </a:r>
            <a:endParaRPr sz="1700">
              <a:solidFill>
                <a:srgbClr val="3A3838"/>
              </a:solidFill>
              <a:latin typeface="DM Sans"/>
              <a:ea typeface="DM Sans"/>
              <a:cs typeface="DM Sans"/>
              <a:sym typeface="DM Sans"/>
            </a:endParaRPr>
          </a:p>
        </p:txBody>
      </p:sp>
      <p:grpSp>
        <p:nvGrpSpPr>
          <p:cNvPr id="1487" name="Google Shape;1487;g2770e931a04_0_2265"/>
          <p:cNvGrpSpPr/>
          <p:nvPr/>
        </p:nvGrpSpPr>
        <p:grpSpPr>
          <a:xfrm>
            <a:off x="2290300" y="2423325"/>
            <a:ext cx="9288232" cy="675152"/>
            <a:chOff x="2249738" y="1520025"/>
            <a:chExt cx="9288232" cy="675152"/>
          </a:xfrm>
        </p:grpSpPr>
        <p:grpSp>
          <p:nvGrpSpPr>
            <p:cNvPr id="1488" name="Google Shape;1488;g2770e931a04_0_2265"/>
            <p:cNvGrpSpPr/>
            <p:nvPr/>
          </p:nvGrpSpPr>
          <p:grpSpPr>
            <a:xfrm>
              <a:off x="2249738" y="1520025"/>
              <a:ext cx="2903232" cy="675152"/>
              <a:chOff x="1619875" y="1513050"/>
              <a:chExt cx="2903232" cy="675152"/>
            </a:xfrm>
          </p:grpSpPr>
          <p:sp>
            <p:nvSpPr>
              <p:cNvPr id="1489" name="Google Shape;1489;g2770e931a04_0_2265"/>
              <p:cNvSpPr/>
              <p:nvPr/>
            </p:nvSpPr>
            <p:spPr>
              <a:xfrm rot="-5400000">
                <a:off x="2846700" y="901325"/>
                <a:ext cx="650700" cy="1884300"/>
              </a:xfrm>
              <a:prstGeom prst="rect">
                <a:avLst/>
              </a:prstGeom>
              <a:solidFill>
                <a:srgbClr val="F32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DM Sans"/>
                  <a:ea typeface="DM Sans"/>
                  <a:cs typeface="DM Sans"/>
                  <a:sym typeface="DM Sans"/>
                </a:endParaRPr>
              </a:p>
            </p:txBody>
          </p:sp>
          <p:sp>
            <p:nvSpPr>
              <p:cNvPr id="1490" name="Google Shape;1490;g2770e931a04_0_2265"/>
              <p:cNvSpPr/>
              <p:nvPr/>
            </p:nvSpPr>
            <p:spPr>
              <a:xfrm>
                <a:off x="1935607" y="1527002"/>
                <a:ext cx="2587500" cy="6612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en-US" sz="1600">
                    <a:solidFill>
                      <a:srgbClr val="FFFFFF"/>
                    </a:solidFill>
                    <a:latin typeface="DM Sans"/>
                    <a:ea typeface="DM Sans"/>
                    <a:cs typeface="DM Sans"/>
                    <a:sym typeface="DM Sans"/>
                  </a:rPr>
                  <a:t>Source</a:t>
                </a:r>
                <a:endParaRPr b="1" i="0" sz="1600" u="none" cap="none" strike="noStrike">
                  <a:solidFill>
                    <a:srgbClr val="FFFFFF"/>
                  </a:solidFill>
                  <a:latin typeface="DM Sans"/>
                  <a:ea typeface="DM Sans"/>
                  <a:cs typeface="DM Sans"/>
                  <a:sym typeface="DM Sans"/>
                </a:endParaRPr>
              </a:p>
            </p:txBody>
          </p:sp>
          <p:sp>
            <p:nvSpPr>
              <p:cNvPr id="1491" name="Google Shape;1491;g2770e931a04_0_2265"/>
              <p:cNvSpPr/>
              <p:nvPr/>
            </p:nvSpPr>
            <p:spPr>
              <a:xfrm>
                <a:off x="1619875" y="1513050"/>
                <a:ext cx="786300" cy="661200"/>
              </a:xfrm>
              <a:prstGeom prst="rect">
                <a:avLst/>
              </a:prstGeom>
              <a:solidFill>
                <a:srgbClr val="FFCC6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DM Sans"/>
                  <a:ea typeface="DM Sans"/>
                  <a:cs typeface="DM Sans"/>
                  <a:sym typeface="DM Sans"/>
                </a:endParaRPr>
              </a:p>
            </p:txBody>
          </p:sp>
          <p:sp>
            <p:nvSpPr>
              <p:cNvPr id="1492" name="Google Shape;1492;g2770e931a04_0_2265"/>
              <p:cNvSpPr/>
              <p:nvPr/>
            </p:nvSpPr>
            <p:spPr>
              <a:xfrm>
                <a:off x="1796096" y="1652691"/>
                <a:ext cx="433800" cy="409800"/>
              </a:xfrm>
              <a:prstGeom prst="rightArrow">
                <a:avLst>
                  <a:gd fmla="val 50000" name="adj1"/>
                  <a:gd fmla="val 50000" name="adj2"/>
                </a:avLst>
              </a:prstGeom>
              <a:solidFill>
                <a:srgbClr val="EEEEEE"/>
              </a:solidFill>
              <a:ln cap="flat" cmpd="sng" w="9525">
                <a:solidFill>
                  <a:srgbClr val="F9F7F4"/>
                </a:solidFill>
                <a:prstDash val="solid"/>
                <a:round/>
                <a:headEnd len="sm" w="sm" type="none"/>
                <a:tailEnd len="sm" w="sm" type="none"/>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3" name="Google Shape;1493;g2770e931a04_0_2265"/>
            <p:cNvGrpSpPr/>
            <p:nvPr/>
          </p:nvGrpSpPr>
          <p:grpSpPr>
            <a:xfrm>
              <a:off x="5508300" y="1520025"/>
              <a:ext cx="2903232" cy="675152"/>
              <a:chOff x="4714263" y="1505900"/>
              <a:chExt cx="2903232" cy="675152"/>
            </a:xfrm>
          </p:grpSpPr>
          <p:sp>
            <p:nvSpPr>
              <p:cNvPr id="1494" name="Google Shape;1494;g2770e931a04_0_2265"/>
              <p:cNvSpPr/>
              <p:nvPr/>
            </p:nvSpPr>
            <p:spPr>
              <a:xfrm rot="-5400000">
                <a:off x="5941088" y="894175"/>
                <a:ext cx="650700" cy="1884300"/>
              </a:xfrm>
              <a:prstGeom prst="rect">
                <a:avLst/>
              </a:prstGeom>
              <a:solidFill>
                <a:srgbClr val="F32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DM Sans"/>
                  <a:ea typeface="DM Sans"/>
                  <a:cs typeface="DM Sans"/>
                  <a:sym typeface="DM Sans"/>
                </a:endParaRPr>
              </a:p>
            </p:txBody>
          </p:sp>
          <p:sp>
            <p:nvSpPr>
              <p:cNvPr id="1495" name="Google Shape;1495;g2770e931a04_0_2265"/>
              <p:cNvSpPr/>
              <p:nvPr/>
            </p:nvSpPr>
            <p:spPr>
              <a:xfrm>
                <a:off x="5029994" y="1519852"/>
                <a:ext cx="2587500" cy="6612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en-US" sz="1600">
                    <a:solidFill>
                      <a:srgbClr val="FFFFFF"/>
                    </a:solidFill>
                    <a:latin typeface="DM Sans"/>
                    <a:ea typeface="DM Sans"/>
                    <a:cs typeface="DM Sans"/>
                    <a:sym typeface="DM Sans"/>
                  </a:rPr>
                  <a:t>Transformation</a:t>
                </a:r>
                <a:endParaRPr b="1" i="0" sz="1600" u="none" cap="none" strike="noStrike">
                  <a:solidFill>
                    <a:srgbClr val="FFFFFF"/>
                  </a:solidFill>
                  <a:latin typeface="DM Sans"/>
                  <a:ea typeface="DM Sans"/>
                  <a:cs typeface="DM Sans"/>
                  <a:sym typeface="DM Sans"/>
                </a:endParaRPr>
              </a:p>
            </p:txBody>
          </p:sp>
          <p:sp>
            <p:nvSpPr>
              <p:cNvPr id="1496" name="Google Shape;1496;g2770e931a04_0_2265"/>
              <p:cNvSpPr/>
              <p:nvPr/>
            </p:nvSpPr>
            <p:spPr>
              <a:xfrm>
                <a:off x="4714263" y="1505900"/>
                <a:ext cx="786300" cy="661200"/>
              </a:xfrm>
              <a:prstGeom prst="rect">
                <a:avLst/>
              </a:prstGeom>
              <a:solidFill>
                <a:srgbClr val="FFCC6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DM Sans"/>
                  <a:ea typeface="DM Sans"/>
                  <a:cs typeface="DM Sans"/>
                  <a:sym typeface="DM Sans"/>
                </a:endParaRPr>
              </a:p>
            </p:txBody>
          </p:sp>
          <p:sp>
            <p:nvSpPr>
              <p:cNvPr id="1497" name="Google Shape;1497;g2770e931a04_0_2265"/>
              <p:cNvSpPr/>
              <p:nvPr/>
            </p:nvSpPr>
            <p:spPr>
              <a:xfrm>
                <a:off x="4890484" y="1645541"/>
                <a:ext cx="433800" cy="409800"/>
              </a:xfrm>
              <a:prstGeom prst="rightArrow">
                <a:avLst>
                  <a:gd fmla="val 50000" name="adj1"/>
                  <a:gd fmla="val 50000" name="adj2"/>
                </a:avLst>
              </a:prstGeom>
              <a:solidFill>
                <a:srgbClr val="EEEEEE"/>
              </a:solidFill>
              <a:ln cap="flat" cmpd="sng" w="9525">
                <a:solidFill>
                  <a:srgbClr val="F9F7F4"/>
                </a:solidFill>
                <a:prstDash val="solid"/>
                <a:round/>
                <a:headEnd len="sm" w="sm" type="none"/>
                <a:tailEnd len="sm" w="sm" type="none"/>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8" name="Google Shape;1498;g2770e931a04_0_2265"/>
            <p:cNvGrpSpPr/>
            <p:nvPr/>
          </p:nvGrpSpPr>
          <p:grpSpPr>
            <a:xfrm>
              <a:off x="8634738" y="1520025"/>
              <a:ext cx="2903232" cy="675152"/>
              <a:chOff x="8329938" y="1520025"/>
              <a:chExt cx="2903232" cy="675152"/>
            </a:xfrm>
          </p:grpSpPr>
          <p:sp>
            <p:nvSpPr>
              <p:cNvPr id="1499" name="Google Shape;1499;g2770e931a04_0_2265"/>
              <p:cNvSpPr/>
              <p:nvPr/>
            </p:nvSpPr>
            <p:spPr>
              <a:xfrm rot="-5400000">
                <a:off x="9556763" y="908300"/>
                <a:ext cx="650700" cy="1884300"/>
              </a:xfrm>
              <a:prstGeom prst="rect">
                <a:avLst/>
              </a:prstGeom>
              <a:solidFill>
                <a:srgbClr val="F32000"/>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DM Sans"/>
                  <a:ea typeface="DM Sans"/>
                  <a:cs typeface="DM Sans"/>
                  <a:sym typeface="DM Sans"/>
                </a:endParaRPr>
              </a:p>
            </p:txBody>
          </p:sp>
          <p:sp>
            <p:nvSpPr>
              <p:cNvPr id="1500" name="Google Shape;1500;g2770e931a04_0_2265"/>
              <p:cNvSpPr/>
              <p:nvPr/>
            </p:nvSpPr>
            <p:spPr>
              <a:xfrm>
                <a:off x="8645670" y="1533977"/>
                <a:ext cx="2587500" cy="661200"/>
              </a:xfrm>
              <a:prstGeom prst="rect">
                <a:avLst/>
              </a:prstGeom>
              <a:noFill/>
              <a:ln>
                <a:noFill/>
              </a:ln>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600"/>
                  <a:buFont typeface="Arial"/>
                  <a:buNone/>
                </a:pPr>
                <a:r>
                  <a:rPr b="1" lang="en-US" sz="1600">
                    <a:solidFill>
                      <a:srgbClr val="FFFFFF"/>
                    </a:solidFill>
                    <a:latin typeface="DM Sans"/>
                    <a:ea typeface="DM Sans"/>
                    <a:cs typeface="DM Sans"/>
                    <a:sym typeface="DM Sans"/>
                  </a:rPr>
                  <a:t>Sink</a:t>
                </a:r>
                <a:endParaRPr b="1" i="0" sz="1600" u="none" cap="none" strike="noStrike">
                  <a:solidFill>
                    <a:srgbClr val="FFFFFF"/>
                  </a:solidFill>
                  <a:latin typeface="DM Sans"/>
                  <a:ea typeface="DM Sans"/>
                  <a:cs typeface="DM Sans"/>
                  <a:sym typeface="DM Sans"/>
                </a:endParaRPr>
              </a:p>
            </p:txBody>
          </p:sp>
          <p:sp>
            <p:nvSpPr>
              <p:cNvPr id="1501" name="Google Shape;1501;g2770e931a04_0_2265"/>
              <p:cNvSpPr/>
              <p:nvPr/>
            </p:nvSpPr>
            <p:spPr>
              <a:xfrm>
                <a:off x="8329938" y="1520025"/>
                <a:ext cx="786300" cy="661200"/>
              </a:xfrm>
              <a:prstGeom prst="rect">
                <a:avLst/>
              </a:prstGeom>
              <a:solidFill>
                <a:srgbClr val="FFCC66"/>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DM Sans"/>
                  <a:ea typeface="DM Sans"/>
                  <a:cs typeface="DM Sans"/>
                  <a:sym typeface="DM Sans"/>
                </a:endParaRPr>
              </a:p>
            </p:txBody>
          </p:sp>
          <p:sp>
            <p:nvSpPr>
              <p:cNvPr id="1502" name="Google Shape;1502;g2770e931a04_0_2265"/>
              <p:cNvSpPr/>
              <p:nvPr/>
            </p:nvSpPr>
            <p:spPr>
              <a:xfrm>
                <a:off x="8506159" y="1659666"/>
                <a:ext cx="433800" cy="409800"/>
              </a:xfrm>
              <a:prstGeom prst="rightArrow">
                <a:avLst>
                  <a:gd fmla="val 50000" name="adj1"/>
                  <a:gd fmla="val 50000" name="adj2"/>
                </a:avLst>
              </a:prstGeom>
              <a:solidFill>
                <a:srgbClr val="EEEEEE"/>
              </a:solidFill>
              <a:ln cap="flat" cmpd="sng" w="9525">
                <a:solidFill>
                  <a:srgbClr val="F9F7F4"/>
                </a:solidFill>
                <a:prstDash val="solid"/>
                <a:round/>
                <a:headEnd len="sm" w="sm" type="none"/>
                <a:tailEnd len="sm" w="sm" type="none"/>
              </a:ln>
              <a:effectLst>
                <a:outerShdw blurRad="57150" rotWithShape="0" algn="bl" dir="5400000" dist="19050">
                  <a:srgbClr val="000000">
                    <a:alpha val="4941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1503" name="Google Shape;1503;g2770e931a04_0_2265"/>
          <p:cNvPicPr preferRelativeResize="0"/>
          <p:nvPr/>
        </p:nvPicPr>
        <p:blipFill rotWithShape="1">
          <a:blip r:embed="rId3">
            <a:alphaModFix/>
          </a:blip>
          <a:srcRect b="0" l="0" r="0" t="0"/>
          <a:stretch/>
        </p:blipFill>
        <p:spPr>
          <a:xfrm>
            <a:off x="749414" y="2140865"/>
            <a:ext cx="805070" cy="805070"/>
          </a:xfrm>
          <a:prstGeom prst="rect">
            <a:avLst/>
          </a:prstGeom>
          <a:noFill/>
          <a:ln>
            <a:noFill/>
          </a:ln>
        </p:spPr>
      </p:pic>
      <p:sp>
        <p:nvSpPr>
          <p:cNvPr id="1504" name="Google Shape;1504;g2770e931a04_0_2265"/>
          <p:cNvSpPr txBox="1"/>
          <p:nvPr/>
        </p:nvSpPr>
        <p:spPr>
          <a:xfrm>
            <a:off x="246100" y="2923500"/>
            <a:ext cx="1964100" cy="675000"/>
          </a:xfrm>
          <a:prstGeom prst="rect">
            <a:avLst/>
          </a:prstGeom>
          <a:noFill/>
          <a:ln>
            <a:noFill/>
          </a:ln>
        </p:spPr>
        <p:txBody>
          <a:bodyPr anchorCtr="0" anchor="t" bIns="45700" lIns="0" spcFirstLastPara="1" rIns="0" wrap="square" tIns="45700">
            <a:noAutofit/>
          </a:bodyPr>
          <a:lstStyle/>
          <a:p>
            <a:pPr indent="0" lvl="0" marL="609600" rtl="0" algn="l">
              <a:lnSpc>
                <a:spcPct val="115000"/>
              </a:lnSpc>
              <a:spcBef>
                <a:spcPts val="1100"/>
              </a:spcBef>
              <a:spcAft>
                <a:spcPts val="0"/>
              </a:spcAft>
              <a:buNone/>
            </a:pPr>
            <a:r>
              <a:rPr lang="en-US" sz="1700">
                <a:solidFill>
                  <a:srgbClr val="3A3838"/>
                </a:solidFill>
                <a:latin typeface="DM Sans"/>
                <a:ea typeface="DM Sans"/>
                <a:cs typeface="DM Sans"/>
                <a:sym typeface="DM Sans"/>
              </a:rPr>
              <a:t>Trigger</a:t>
            </a:r>
            <a:endParaRPr sz="1700">
              <a:solidFill>
                <a:srgbClr val="3A3838"/>
              </a:solidFill>
              <a:latin typeface="DM Sans"/>
              <a:ea typeface="DM Sans"/>
              <a:cs typeface="DM Sans"/>
              <a:sym typeface="DM Sans"/>
            </a:endParaRPr>
          </a:p>
        </p:txBody>
      </p:sp>
      <p:grpSp>
        <p:nvGrpSpPr>
          <p:cNvPr id="1505" name="Google Shape;1505;g2770e931a04_0_2265"/>
          <p:cNvGrpSpPr/>
          <p:nvPr/>
        </p:nvGrpSpPr>
        <p:grpSpPr>
          <a:xfrm>
            <a:off x="3070941" y="1431004"/>
            <a:ext cx="7535562" cy="1016375"/>
            <a:chOff x="3070941" y="1431004"/>
            <a:chExt cx="7535562" cy="1016375"/>
          </a:xfrm>
        </p:grpSpPr>
        <p:pic>
          <p:nvPicPr>
            <p:cNvPr id="1506" name="Google Shape;1506;g2770e931a04_0_2265"/>
            <p:cNvPicPr preferRelativeResize="0"/>
            <p:nvPr/>
          </p:nvPicPr>
          <p:blipFill rotWithShape="1">
            <a:blip r:embed="rId4">
              <a:alphaModFix/>
            </a:blip>
            <a:srcRect b="0" l="0" r="0" t="0"/>
            <a:stretch/>
          </p:blipFill>
          <p:spPr>
            <a:xfrm>
              <a:off x="3070941" y="1431004"/>
              <a:ext cx="1107874" cy="1016375"/>
            </a:xfrm>
            <a:prstGeom prst="rect">
              <a:avLst/>
            </a:prstGeom>
            <a:noFill/>
            <a:ln>
              <a:noFill/>
            </a:ln>
          </p:spPr>
        </p:pic>
        <p:pic>
          <p:nvPicPr>
            <p:cNvPr id="1507" name="Google Shape;1507;g2770e931a04_0_2265"/>
            <p:cNvPicPr preferRelativeResize="0"/>
            <p:nvPr/>
          </p:nvPicPr>
          <p:blipFill rotWithShape="1">
            <a:blip r:embed="rId4">
              <a:alphaModFix/>
            </a:blip>
            <a:srcRect b="0" l="0" r="0" t="0"/>
            <a:stretch/>
          </p:blipFill>
          <p:spPr>
            <a:xfrm>
              <a:off x="9498628" y="1431004"/>
              <a:ext cx="1107874" cy="1016375"/>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g2770e931a04_0_2293"/>
          <p:cNvSpPr txBox="1"/>
          <p:nvPr>
            <p:ph idx="1" type="body"/>
          </p:nvPr>
        </p:nvSpPr>
        <p:spPr>
          <a:xfrm>
            <a:off x="809625" y="1548200"/>
            <a:ext cx="10281000" cy="4700100"/>
          </a:xfrm>
          <a:prstGeom prst="rect">
            <a:avLst/>
          </a:prstGeom>
        </p:spPr>
        <p:txBody>
          <a:bodyPr anchorCtr="0" anchor="t" bIns="45700" lIns="91425" spcFirstLastPara="1" rIns="91425" wrap="square" tIns="45700">
            <a:noAutofit/>
          </a:bodyPr>
          <a:lstStyle/>
          <a:p>
            <a:pPr indent="-317500" lvl="0" marL="457200" marR="0" rtl="0" algn="l">
              <a:lnSpc>
                <a:spcPct val="90000"/>
              </a:lnSpc>
              <a:spcBef>
                <a:spcPts val="0"/>
              </a:spcBef>
              <a:spcAft>
                <a:spcPts val="0"/>
              </a:spcAft>
              <a:buSzPts val="1400"/>
              <a:buChar char="●"/>
            </a:pPr>
            <a:r>
              <a:rPr b="1" lang="en-US"/>
              <a:t>foreach()</a:t>
            </a:r>
            <a:endParaRPr b="1"/>
          </a:p>
          <a:p>
            <a:pPr indent="-330200" lvl="1" marL="914400" marR="0" rtl="0" algn="l">
              <a:lnSpc>
                <a:spcPct val="90000"/>
              </a:lnSpc>
              <a:spcBef>
                <a:spcPts val="1000"/>
              </a:spcBef>
              <a:spcAft>
                <a:spcPts val="0"/>
              </a:spcAft>
              <a:buClr>
                <a:schemeClr val="dk1"/>
              </a:buClr>
              <a:buSzPts val="1600"/>
              <a:buChar char="○"/>
            </a:pPr>
            <a:r>
              <a:rPr lang="en-US"/>
              <a:t>Executed on the output data of every DataFrame record</a:t>
            </a:r>
            <a:endParaRPr/>
          </a:p>
          <a:p>
            <a:pPr indent="-317500" lvl="0" marL="457200" rtl="0" algn="l">
              <a:spcBef>
                <a:spcPts val="1000"/>
              </a:spcBef>
              <a:spcAft>
                <a:spcPts val="0"/>
              </a:spcAft>
              <a:buSzPts val="1400"/>
              <a:buChar char="●"/>
            </a:pPr>
            <a:r>
              <a:rPr b="1" lang="en-US"/>
              <a:t>foreachBatch()</a:t>
            </a:r>
            <a:endParaRPr b="1"/>
          </a:p>
          <a:p>
            <a:pPr indent="-330200" lvl="1" marL="914400" marR="0" rtl="0" algn="l">
              <a:lnSpc>
                <a:spcPct val="90000"/>
              </a:lnSpc>
              <a:spcBef>
                <a:spcPts val="1000"/>
              </a:spcBef>
              <a:spcAft>
                <a:spcPts val="0"/>
              </a:spcAft>
              <a:buClr>
                <a:schemeClr val="dk1"/>
              </a:buClr>
              <a:buSzPts val="1600"/>
              <a:buChar char="○"/>
            </a:pPr>
            <a:r>
              <a:rPr lang="en-US"/>
              <a:t>Executed on the output data of every batch</a:t>
            </a:r>
            <a:endParaRPr/>
          </a:p>
          <a:p>
            <a:pPr indent="-330200" lvl="1" marL="914400" marR="0" rtl="0" algn="l">
              <a:lnSpc>
                <a:spcPct val="90000"/>
              </a:lnSpc>
              <a:spcBef>
                <a:spcPts val="1000"/>
              </a:spcBef>
              <a:spcAft>
                <a:spcPts val="0"/>
              </a:spcAft>
              <a:buClr>
                <a:schemeClr val="dk1"/>
              </a:buClr>
              <a:buSzPts val="1600"/>
              <a:buChar char="○"/>
            </a:pPr>
            <a:r>
              <a:rPr lang="en-US"/>
              <a:t>Used for implementing arbitrary functions such as writing to messaging buses and making API calls to external services</a:t>
            </a:r>
            <a:endParaRPr/>
          </a:p>
          <a:p>
            <a:pPr indent="-330200" lvl="1" marL="914400" marR="0" rtl="0" algn="l">
              <a:lnSpc>
                <a:spcPct val="90000"/>
              </a:lnSpc>
              <a:spcBef>
                <a:spcPts val="1000"/>
              </a:spcBef>
              <a:spcAft>
                <a:spcPts val="1000"/>
              </a:spcAft>
              <a:buClr>
                <a:schemeClr val="dk1"/>
              </a:buClr>
              <a:buSzPts val="1600"/>
              <a:buChar char="○"/>
            </a:pPr>
            <a:r>
              <a:rPr lang="en-US"/>
              <a:t>At least once write guarantees - use </a:t>
            </a:r>
            <a:r>
              <a:rPr i="1" lang="en-US"/>
              <a:t>batchId</a:t>
            </a:r>
            <a:r>
              <a:rPr lang="en-US"/>
              <a:t> to dedupe and implement exactly once semantics</a:t>
            </a:r>
            <a:endParaRPr/>
          </a:p>
        </p:txBody>
      </p:sp>
      <p:sp>
        <p:nvSpPr>
          <p:cNvPr id="1514" name="Google Shape;1514;g2770e931a04_0_2293"/>
          <p:cNvSpPr txBox="1"/>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lang="en-US" sz="4300">
                <a:solidFill>
                  <a:schemeClr val="dk1"/>
                </a:solidFill>
                <a:latin typeface="DM Sans Medium"/>
                <a:ea typeface="DM Sans Medium"/>
                <a:cs typeface="DM Sans Medium"/>
                <a:sym typeface="DM Sans Medium"/>
              </a:rPr>
              <a:t>foreach() and foreachBatch() Sink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18" name="Shape 1518"/>
        <p:cNvGrpSpPr/>
        <p:nvPr/>
      </p:nvGrpSpPr>
      <p:grpSpPr>
        <a:xfrm>
          <a:off x="0" y="0"/>
          <a:ext cx="0" cy="0"/>
          <a:chOff x="0" y="0"/>
          <a:chExt cx="0" cy="0"/>
        </a:xfrm>
      </p:grpSpPr>
      <p:sp>
        <p:nvSpPr>
          <p:cNvPr id="1519" name="Google Shape;1519;g2770e931a04_0_5668"/>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4300"/>
              <a:buFont typeface="DM Sans Medium"/>
              <a:buNone/>
            </a:pPr>
            <a:r>
              <a:rPr lang="en-US">
                <a:solidFill>
                  <a:schemeClr val="lt1"/>
                </a:solidFill>
              </a:rPr>
              <a:t>Configs</a:t>
            </a:r>
            <a:r>
              <a:rPr lang="en-US"/>
              <a:t>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g2770e931a04_0_2304"/>
          <p:cNvSpPr txBox="1"/>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lang="en-US" sz="4300">
                <a:solidFill>
                  <a:schemeClr val="dk1"/>
                </a:solidFill>
                <a:latin typeface="DM Sans Medium"/>
                <a:ea typeface="DM Sans Medium"/>
                <a:cs typeface="DM Sans Medium"/>
                <a:sym typeface="DM Sans Medium"/>
              </a:rPr>
              <a:t>Trigger Types</a:t>
            </a:r>
            <a:endParaRPr b="0" i="0" sz="1400" u="none" cap="none" strike="noStrike">
              <a:solidFill>
                <a:srgbClr val="000000"/>
              </a:solidFill>
              <a:latin typeface="Arial"/>
              <a:ea typeface="Arial"/>
              <a:cs typeface="Arial"/>
              <a:sym typeface="Arial"/>
            </a:endParaRPr>
          </a:p>
        </p:txBody>
      </p:sp>
      <p:sp>
        <p:nvSpPr>
          <p:cNvPr id="1525" name="Google Shape;1525;g2770e931a04_0_2304"/>
          <p:cNvSpPr txBox="1"/>
          <p:nvPr/>
        </p:nvSpPr>
        <p:spPr>
          <a:xfrm>
            <a:off x="1294525" y="1784775"/>
            <a:ext cx="8726700" cy="3391500"/>
          </a:xfrm>
          <a:prstGeom prst="rect">
            <a:avLst/>
          </a:prstGeom>
          <a:noFill/>
          <a:ln>
            <a:noFill/>
          </a:ln>
        </p:spPr>
        <p:txBody>
          <a:bodyPr anchorCtr="0" anchor="t" bIns="91425" lIns="91425" spcFirstLastPara="1" rIns="91425" wrap="square" tIns="91425">
            <a:spAutoFit/>
          </a:bodyPr>
          <a:lstStyle/>
          <a:p>
            <a:pPr indent="-349250" lvl="0" marL="457200" rtl="0" algn="l">
              <a:spcBef>
                <a:spcPts val="1000"/>
              </a:spcBef>
              <a:spcAft>
                <a:spcPts val="0"/>
              </a:spcAft>
              <a:buClr>
                <a:schemeClr val="dk1"/>
              </a:buClr>
              <a:buSzPts val="1900"/>
              <a:buFont typeface="DM Sans"/>
              <a:buChar char="●"/>
            </a:pPr>
            <a:r>
              <a:rPr b="1" lang="en-US" sz="2500">
                <a:solidFill>
                  <a:schemeClr val="accent1"/>
                </a:solidFill>
                <a:latin typeface="DM Sans"/>
                <a:ea typeface="DM Sans"/>
                <a:cs typeface="DM Sans"/>
                <a:sym typeface="DM Sans"/>
              </a:rPr>
              <a:t>Default:</a:t>
            </a:r>
            <a:r>
              <a:rPr lang="en-US" sz="2500">
                <a:solidFill>
                  <a:srgbClr val="3A3838"/>
                </a:solidFill>
                <a:latin typeface="DM Sans"/>
                <a:ea typeface="DM Sans"/>
                <a:cs typeface="DM Sans"/>
                <a:sym typeface="DM Sans"/>
              </a:rPr>
              <a:t> Process as soon as the previous batch has been processed</a:t>
            </a:r>
            <a:endParaRPr sz="2500">
              <a:solidFill>
                <a:srgbClr val="3A3838"/>
              </a:solidFill>
              <a:latin typeface="DM Sans"/>
              <a:ea typeface="DM Sans"/>
              <a:cs typeface="DM Sans"/>
              <a:sym typeface="DM Sans"/>
            </a:endParaRPr>
          </a:p>
          <a:p>
            <a:pPr indent="0" lvl="0" marL="457200" rtl="0" algn="l">
              <a:spcBef>
                <a:spcPts val="1000"/>
              </a:spcBef>
              <a:spcAft>
                <a:spcPts val="0"/>
              </a:spcAft>
              <a:buNone/>
            </a:pPr>
            <a:r>
              <a:t/>
            </a:r>
            <a:endParaRPr sz="2500">
              <a:solidFill>
                <a:srgbClr val="3A3838"/>
              </a:solidFill>
              <a:latin typeface="DM Sans"/>
              <a:ea typeface="DM Sans"/>
              <a:cs typeface="DM Sans"/>
              <a:sym typeface="DM Sans"/>
            </a:endParaRPr>
          </a:p>
          <a:p>
            <a:pPr indent="-349250" lvl="0" marL="457200" rtl="0" algn="l">
              <a:spcBef>
                <a:spcPts val="0"/>
              </a:spcBef>
              <a:spcAft>
                <a:spcPts val="0"/>
              </a:spcAft>
              <a:buClr>
                <a:schemeClr val="dk1"/>
              </a:buClr>
              <a:buSzPts val="1900"/>
              <a:buFont typeface="DM Sans"/>
              <a:buChar char="●"/>
            </a:pPr>
            <a:r>
              <a:rPr b="1" lang="en-US" sz="2500">
                <a:solidFill>
                  <a:schemeClr val="accent1"/>
                </a:solidFill>
                <a:latin typeface="DM Sans"/>
                <a:ea typeface="DM Sans"/>
                <a:cs typeface="DM Sans"/>
                <a:sym typeface="DM Sans"/>
              </a:rPr>
              <a:t>Fixed interval:</a:t>
            </a:r>
            <a:r>
              <a:rPr lang="en-US" sz="2500">
                <a:solidFill>
                  <a:srgbClr val="3A3838"/>
                </a:solidFill>
                <a:latin typeface="DM Sans"/>
                <a:ea typeface="DM Sans"/>
                <a:cs typeface="DM Sans"/>
                <a:sym typeface="DM Sans"/>
              </a:rPr>
              <a:t> Process at a user-specified time interval</a:t>
            </a:r>
            <a:endParaRPr sz="2500">
              <a:solidFill>
                <a:srgbClr val="3A3838"/>
              </a:solidFill>
              <a:latin typeface="DM Sans"/>
              <a:ea typeface="DM Sans"/>
              <a:cs typeface="DM Sans"/>
              <a:sym typeface="DM Sans"/>
            </a:endParaRPr>
          </a:p>
          <a:p>
            <a:pPr indent="0" lvl="0" marL="457200" rtl="0" algn="l">
              <a:spcBef>
                <a:spcPts val="0"/>
              </a:spcBef>
              <a:spcAft>
                <a:spcPts val="0"/>
              </a:spcAft>
              <a:buNone/>
            </a:pPr>
            <a:r>
              <a:t/>
            </a:r>
            <a:endParaRPr sz="2500">
              <a:solidFill>
                <a:srgbClr val="3A3838"/>
              </a:solidFill>
              <a:latin typeface="DM Sans"/>
              <a:ea typeface="DM Sans"/>
              <a:cs typeface="DM Sans"/>
              <a:sym typeface="DM Sans"/>
            </a:endParaRPr>
          </a:p>
          <a:p>
            <a:pPr indent="-349250" lvl="0" marL="457200" rtl="0" algn="l">
              <a:spcBef>
                <a:spcPts val="0"/>
              </a:spcBef>
              <a:spcAft>
                <a:spcPts val="0"/>
              </a:spcAft>
              <a:buClr>
                <a:schemeClr val="dk1"/>
              </a:buClr>
              <a:buSzPts val="1900"/>
              <a:buFont typeface="DM Sans"/>
              <a:buChar char="●"/>
            </a:pPr>
            <a:r>
              <a:rPr b="1" lang="en-US" sz="2500">
                <a:solidFill>
                  <a:schemeClr val="accent1"/>
                </a:solidFill>
                <a:latin typeface="DM Sans"/>
                <a:ea typeface="DM Sans"/>
                <a:cs typeface="DM Sans"/>
                <a:sym typeface="DM Sans"/>
              </a:rPr>
              <a:t>One-time:</a:t>
            </a:r>
            <a:r>
              <a:rPr lang="en-US" sz="2500">
                <a:solidFill>
                  <a:srgbClr val="3A3838"/>
                </a:solidFill>
                <a:latin typeface="DM Sans"/>
                <a:ea typeface="DM Sans"/>
                <a:cs typeface="DM Sans"/>
                <a:sym typeface="DM Sans"/>
              </a:rPr>
              <a:t> Process all of the available data and then stop</a:t>
            </a:r>
            <a:endParaRPr sz="130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g2770e931a04_0_2309"/>
          <p:cNvSpPr txBox="1"/>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300"/>
              <a:buFont typeface="DM Sans Medium"/>
              <a:buNone/>
            </a:pPr>
            <a:r>
              <a:rPr lang="en-US" sz="4300">
                <a:solidFill>
                  <a:schemeClr val="dk1"/>
                </a:solidFill>
                <a:latin typeface="DM Sans Medium"/>
                <a:ea typeface="DM Sans Medium"/>
                <a:cs typeface="DM Sans Medium"/>
                <a:sym typeface="DM Sans Medium"/>
              </a:rPr>
              <a:t>Output Modes</a:t>
            </a:r>
            <a:endParaRPr b="0" i="0" sz="1400" u="none" cap="none" strike="noStrike">
              <a:solidFill>
                <a:srgbClr val="000000"/>
              </a:solidFill>
              <a:latin typeface="Arial"/>
              <a:ea typeface="Arial"/>
              <a:cs typeface="Arial"/>
              <a:sym typeface="Arial"/>
            </a:endParaRPr>
          </a:p>
        </p:txBody>
      </p:sp>
      <p:sp>
        <p:nvSpPr>
          <p:cNvPr id="1531" name="Google Shape;1531;g2770e931a04_0_2309"/>
          <p:cNvSpPr txBox="1"/>
          <p:nvPr/>
        </p:nvSpPr>
        <p:spPr>
          <a:xfrm>
            <a:off x="1298448" y="1783080"/>
            <a:ext cx="9068400" cy="3391500"/>
          </a:xfrm>
          <a:prstGeom prst="rect">
            <a:avLst/>
          </a:prstGeom>
          <a:noFill/>
          <a:ln>
            <a:noFill/>
          </a:ln>
        </p:spPr>
        <p:txBody>
          <a:bodyPr anchorCtr="0" anchor="t" bIns="91425" lIns="91425" spcFirstLastPara="1" rIns="91425" wrap="square" tIns="91425">
            <a:spAutoFit/>
          </a:bodyPr>
          <a:lstStyle/>
          <a:p>
            <a:pPr indent="-349250" lvl="0" marL="457200" rtl="0" algn="l">
              <a:spcBef>
                <a:spcPts val="1000"/>
              </a:spcBef>
              <a:spcAft>
                <a:spcPts val="0"/>
              </a:spcAft>
              <a:buClr>
                <a:schemeClr val="dk1"/>
              </a:buClr>
              <a:buSzPts val="1900"/>
              <a:buFont typeface="DM Sans"/>
              <a:buChar char="●"/>
            </a:pPr>
            <a:r>
              <a:rPr b="1" lang="en-US" sz="2500">
                <a:solidFill>
                  <a:schemeClr val="accent1"/>
                </a:solidFill>
                <a:latin typeface="DM Sans"/>
                <a:ea typeface="DM Sans"/>
                <a:cs typeface="DM Sans"/>
                <a:sym typeface="DM Sans"/>
              </a:rPr>
              <a:t>Append (Default):</a:t>
            </a:r>
            <a:r>
              <a:rPr lang="en-US" sz="2500">
                <a:solidFill>
                  <a:srgbClr val="3A3838"/>
                </a:solidFill>
                <a:latin typeface="DM Sans"/>
                <a:ea typeface="DM Sans"/>
                <a:cs typeface="DM Sans"/>
                <a:sym typeface="DM Sans"/>
              </a:rPr>
              <a:t> Only new rows added to the result table since the last trigger will be output to the sink </a:t>
            </a:r>
            <a:endParaRPr sz="2500">
              <a:solidFill>
                <a:srgbClr val="3A3838"/>
              </a:solidFill>
              <a:latin typeface="DM Sans"/>
              <a:ea typeface="DM Sans"/>
              <a:cs typeface="DM Sans"/>
              <a:sym typeface="DM Sans"/>
            </a:endParaRPr>
          </a:p>
          <a:p>
            <a:pPr indent="0" lvl="0" marL="457200" rtl="0" algn="l">
              <a:spcBef>
                <a:spcPts val="1000"/>
              </a:spcBef>
              <a:spcAft>
                <a:spcPts val="0"/>
              </a:spcAft>
              <a:buNone/>
            </a:pPr>
            <a:r>
              <a:t/>
            </a:r>
            <a:endParaRPr sz="2500">
              <a:solidFill>
                <a:srgbClr val="3A3838"/>
              </a:solidFill>
              <a:latin typeface="DM Sans"/>
              <a:ea typeface="DM Sans"/>
              <a:cs typeface="DM Sans"/>
              <a:sym typeface="DM Sans"/>
            </a:endParaRPr>
          </a:p>
          <a:p>
            <a:pPr indent="-349250" lvl="0" marL="457200" rtl="0" algn="l">
              <a:spcBef>
                <a:spcPts val="0"/>
              </a:spcBef>
              <a:spcAft>
                <a:spcPts val="0"/>
              </a:spcAft>
              <a:buClr>
                <a:schemeClr val="dk1"/>
              </a:buClr>
              <a:buSzPts val="1900"/>
              <a:buFont typeface="DM Sans"/>
              <a:buChar char="●"/>
            </a:pPr>
            <a:r>
              <a:rPr b="1" lang="en-US" sz="2500">
                <a:solidFill>
                  <a:schemeClr val="accent1"/>
                </a:solidFill>
                <a:latin typeface="DM Sans"/>
                <a:ea typeface="DM Sans"/>
                <a:cs typeface="DM Sans"/>
                <a:sym typeface="DM Sans"/>
              </a:rPr>
              <a:t>Complete:</a:t>
            </a:r>
            <a:r>
              <a:rPr lang="en-US" sz="2500">
                <a:solidFill>
                  <a:srgbClr val="3A3838"/>
                </a:solidFill>
                <a:latin typeface="DM Sans"/>
                <a:ea typeface="DM Sans"/>
                <a:cs typeface="DM Sans"/>
                <a:sym typeface="DM Sans"/>
              </a:rPr>
              <a:t> The whole result table will be output to the sink after each trigger</a:t>
            </a:r>
            <a:endParaRPr sz="2500">
              <a:solidFill>
                <a:srgbClr val="3A3838"/>
              </a:solidFill>
              <a:latin typeface="DM Sans"/>
              <a:ea typeface="DM Sans"/>
              <a:cs typeface="DM Sans"/>
              <a:sym typeface="DM Sans"/>
            </a:endParaRPr>
          </a:p>
          <a:p>
            <a:pPr indent="0" lvl="0" marL="457200" rtl="0" algn="l">
              <a:spcBef>
                <a:spcPts val="0"/>
              </a:spcBef>
              <a:spcAft>
                <a:spcPts val="0"/>
              </a:spcAft>
              <a:buNone/>
            </a:pPr>
            <a:r>
              <a:t/>
            </a:r>
            <a:endParaRPr sz="2500">
              <a:solidFill>
                <a:srgbClr val="3A3838"/>
              </a:solidFill>
              <a:latin typeface="DM Sans"/>
              <a:ea typeface="DM Sans"/>
              <a:cs typeface="DM Sans"/>
              <a:sym typeface="DM Sans"/>
            </a:endParaRPr>
          </a:p>
          <a:p>
            <a:pPr indent="-349250" lvl="0" marL="457200" rtl="0" algn="l">
              <a:spcBef>
                <a:spcPts val="0"/>
              </a:spcBef>
              <a:spcAft>
                <a:spcPts val="0"/>
              </a:spcAft>
              <a:buClr>
                <a:schemeClr val="dk1"/>
              </a:buClr>
              <a:buSzPts val="1900"/>
              <a:buFont typeface="DM Sans"/>
              <a:buChar char="●"/>
            </a:pPr>
            <a:r>
              <a:rPr b="1" lang="en-US" sz="2500">
                <a:solidFill>
                  <a:schemeClr val="accent1"/>
                </a:solidFill>
                <a:latin typeface="DM Sans"/>
                <a:ea typeface="DM Sans"/>
                <a:cs typeface="DM Sans"/>
                <a:sym typeface="DM Sans"/>
              </a:rPr>
              <a:t>Update:</a:t>
            </a:r>
            <a:r>
              <a:rPr lang="en-US" sz="2500">
                <a:solidFill>
                  <a:schemeClr val="accent1"/>
                </a:solidFill>
                <a:latin typeface="DM Sans"/>
                <a:ea typeface="DM Sans"/>
                <a:cs typeface="DM Sans"/>
                <a:sym typeface="DM Sans"/>
              </a:rPr>
              <a:t> </a:t>
            </a:r>
            <a:r>
              <a:rPr lang="en-US" sz="2500">
                <a:solidFill>
                  <a:srgbClr val="3A3838"/>
                </a:solidFill>
                <a:latin typeface="DM Sans"/>
                <a:ea typeface="DM Sans"/>
                <a:cs typeface="DM Sans"/>
                <a:sym typeface="DM Sans"/>
              </a:rPr>
              <a:t>Only the rows updated in the result table since the last trigger will be output to the sink </a:t>
            </a:r>
            <a:endParaRPr sz="2500">
              <a:solidFill>
                <a:srgbClr val="3A3838"/>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770e931a04_0_1315"/>
          <p:cNvSpPr txBox="1"/>
          <p:nvPr>
            <p:ph type="title"/>
          </p:nvPr>
        </p:nvSpPr>
        <p:spPr>
          <a:xfrm>
            <a:off x="608752" y="588314"/>
            <a:ext cx="11290500" cy="583500"/>
          </a:xfrm>
          <a:prstGeom prst="rect">
            <a:avLst/>
          </a:prstGeom>
          <a:noFill/>
          <a:ln>
            <a:noFill/>
          </a:ln>
        </p:spPr>
        <p:txBody>
          <a:bodyPr anchorCtr="0" anchor="ctr" bIns="45675" lIns="0" spcFirstLastPara="1" rIns="0" wrap="square" tIns="45675">
            <a:noAutofit/>
          </a:bodyPr>
          <a:lstStyle/>
          <a:p>
            <a:pPr indent="0" lvl="0" marL="0" rtl="0" algn="l">
              <a:lnSpc>
                <a:spcPct val="90000"/>
              </a:lnSpc>
              <a:spcBef>
                <a:spcPts val="0"/>
              </a:spcBef>
              <a:spcAft>
                <a:spcPts val="0"/>
              </a:spcAft>
              <a:buSzPts val="1200"/>
              <a:buNone/>
            </a:pPr>
            <a:r>
              <a:rPr lang="en-US" sz="3999">
                <a:latin typeface="DM Sans"/>
                <a:ea typeface="DM Sans"/>
                <a:cs typeface="DM Sans"/>
                <a:sym typeface="DM Sans"/>
              </a:rPr>
              <a:t>We know data is critical to business outcomes</a:t>
            </a:r>
            <a:endParaRPr sz="3999">
              <a:latin typeface="DM Sans"/>
              <a:ea typeface="DM Sans"/>
              <a:cs typeface="DM Sans"/>
              <a:sym typeface="DM Sans"/>
            </a:endParaRPr>
          </a:p>
        </p:txBody>
      </p:sp>
      <p:cxnSp>
        <p:nvCxnSpPr>
          <p:cNvPr id="523" name="Google Shape;523;g2770e931a04_0_1315"/>
          <p:cNvCxnSpPr/>
          <p:nvPr/>
        </p:nvCxnSpPr>
        <p:spPr>
          <a:xfrm rot="10800000">
            <a:off x="5095753" y="3205693"/>
            <a:ext cx="446400" cy="538800"/>
          </a:xfrm>
          <a:prstGeom prst="straightConnector1">
            <a:avLst/>
          </a:prstGeom>
          <a:noFill/>
          <a:ln cap="flat" cmpd="sng" w="9525">
            <a:solidFill>
              <a:srgbClr val="192E36"/>
            </a:solidFill>
            <a:prstDash val="solid"/>
            <a:round/>
            <a:headEnd len="sm" w="sm" type="none"/>
            <a:tailEnd len="sm" w="sm" type="none"/>
          </a:ln>
        </p:spPr>
      </p:cxnSp>
      <p:cxnSp>
        <p:nvCxnSpPr>
          <p:cNvPr id="524" name="Google Shape;524;g2770e931a04_0_1315"/>
          <p:cNvCxnSpPr/>
          <p:nvPr/>
        </p:nvCxnSpPr>
        <p:spPr>
          <a:xfrm flipH="1">
            <a:off x="4538688" y="4476609"/>
            <a:ext cx="736200" cy="314100"/>
          </a:xfrm>
          <a:prstGeom prst="straightConnector1">
            <a:avLst/>
          </a:prstGeom>
          <a:noFill/>
          <a:ln cap="flat" cmpd="sng" w="9525">
            <a:solidFill>
              <a:srgbClr val="192E36"/>
            </a:solidFill>
            <a:prstDash val="solid"/>
            <a:round/>
            <a:headEnd len="sm" w="sm" type="none"/>
            <a:tailEnd len="sm" w="sm" type="none"/>
          </a:ln>
        </p:spPr>
      </p:cxnSp>
      <p:cxnSp>
        <p:nvCxnSpPr>
          <p:cNvPr id="525" name="Google Shape;525;g2770e931a04_0_1315"/>
          <p:cNvCxnSpPr/>
          <p:nvPr/>
        </p:nvCxnSpPr>
        <p:spPr>
          <a:xfrm>
            <a:off x="6417687" y="4655593"/>
            <a:ext cx="449700" cy="587100"/>
          </a:xfrm>
          <a:prstGeom prst="straightConnector1">
            <a:avLst/>
          </a:prstGeom>
          <a:noFill/>
          <a:ln cap="flat" cmpd="sng" w="9525">
            <a:solidFill>
              <a:srgbClr val="192E36"/>
            </a:solidFill>
            <a:prstDash val="solid"/>
            <a:round/>
            <a:headEnd len="sm" w="sm" type="none"/>
            <a:tailEnd len="sm" w="sm" type="none"/>
          </a:ln>
        </p:spPr>
      </p:cxnSp>
      <p:cxnSp>
        <p:nvCxnSpPr>
          <p:cNvPr id="526" name="Google Shape;526;g2770e931a04_0_1315"/>
          <p:cNvCxnSpPr/>
          <p:nvPr/>
        </p:nvCxnSpPr>
        <p:spPr>
          <a:xfrm flipH="1" rot="10800000">
            <a:off x="6134575" y="3806621"/>
            <a:ext cx="1527600" cy="408300"/>
          </a:xfrm>
          <a:prstGeom prst="straightConnector1">
            <a:avLst/>
          </a:prstGeom>
          <a:noFill/>
          <a:ln cap="flat" cmpd="sng" w="9525">
            <a:solidFill>
              <a:srgbClr val="192E36"/>
            </a:solidFill>
            <a:prstDash val="solid"/>
            <a:round/>
            <a:headEnd len="sm" w="sm" type="none"/>
            <a:tailEnd len="sm" w="sm" type="none"/>
          </a:ln>
        </p:spPr>
      </p:cxnSp>
      <p:cxnSp>
        <p:nvCxnSpPr>
          <p:cNvPr id="527" name="Google Shape;527;g2770e931a04_0_1315"/>
          <p:cNvCxnSpPr>
            <a:endCxn id="528" idx="3"/>
          </p:cNvCxnSpPr>
          <p:nvPr/>
        </p:nvCxnSpPr>
        <p:spPr>
          <a:xfrm rot="10800000">
            <a:off x="3364566" y="2675307"/>
            <a:ext cx="1102500" cy="84000"/>
          </a:xfrm>
          <a:prstGeom prst="straightConnector1">
            <a:avLst/>
          </a:prstGeom>
          <a:noFill/>
          <a:ln cap="flat" cmpd="sng" w="9525">
            <a:solidFill>
              <a:srgbClr val="192E36"/>
            </a:solidFill>
            <a:prstDash val="solid"/>
            <a:round/>
            <a:headEnd len="sm" w="sm" type="none"/>
            <a:tailEnd len="sm" w="sm" type="none"/>
          </a:ln>
        </p:spPr>
      </p:cxnSp>
      <p:cxnSp>
        <p:nvCxnSpPr>
          <p:cNvPr id="529" name="Google Shape;529;g2770e931a04_0_1315"/>
          <p:cNvCxnSpPr/>
          <p:nvPr/>
        </p:nvCxnSpPr>
        <p:spPr>
          <a:xfrm rot="10800000">
            <a:off x="3970656" y="1877151"/>
            <a:ext cx="659700" cy="783300"/>
          </a:xfrm>
          <a:prstGeom prst="straightConnector1">
            <a:avLst/>
          </a:prstGeom>
          <a:noFill/>
          <a:ln cap="flat" cmpd="sng" w="9525">
            <a:solidFill>
              <a:srgbClr val="192E36"/>
            </a:solidFill>
            <a:prstDash val="solid"/>
            <a:round/>
            <a:headEnd len="sm" w="sm" type="none"/>
            <a:tailEnd len="sm" w="sm" type="none"/>
          </a:ln>
        </p:spPr>
      </p:cxnSp>
      <p:cxnSp>
        <p:nvCxnSpPr>
          <p:cNvPr id="530" name="Google Shape;530;g2770e931a04_0_1315"/>
          <p:cNvCxnSpPr/>
          <p:nvPr/>
        </p:nvCxnSpPr>
        <p:spPr>
          <a:xfrm flipH="1">
            <a:off x="4707714" y="1761696"/>
            <a:ext cx="506100" cy="879000"/>
          </a:xfrm>
          <a:prstGeom prst="straightConnector1">
            <a:avLst/>
          </a:prstGeom>
          <a:noFill/>
          <a:ln cap="flat" cmpd="sng" w="9525">
            <a:solidFill>
              <a:srgbClr val="192E36"/>
            </a:solidFill>
            <a:prstDash val="solid"/>
            <a:round/>
            <a:headEnd len="sm" w="sm" type="none"/>
            <a:tailEnd len="sm" w="sm" type="none"/>
          </a:ln>
        </p:spPr>
      </p:cxnSp>
      <p:cxnSp>
        <p:nvCxnSpPr>
          <p:cNvPr id="531" name="Google Shape;531;g2770e931a04_0_1315"/>
          <p:cNvCxnSpPr>
            <a:endCxn id="532" idx="0"/>
          </p:cNvCxnSpPr>
          <p:nvPr/>
        </p:nvCxnSpPr>
        <p:spPr>
          <a:xfrm flipH="1">
            <a:off x="3359416" y="2798775"/>
            <a:ext cx="1293300" cy="534000"/>
          </a:xfrm>
          <a:prstGeom prst="straightConnector1">
            <a:avLst/>
          </a:prstGeom>
          <a:noFill/>
          <a:ln cap="flat" cmpd="sng" w="9525">
            <a:solidFill>
              <a:srgbClr val="192E36"/>
            </a:solidFill>
            <a:prstDash val="solid"/>
            <a:round/>
            <a:headEnd len="sm" w="sm" type="none"/>
            <a:tailEnd len="sm" w="sm" type="none"/>
          </a:ln>
        </p:spPr>
      </p:cxnSp>
      <p:sp>
        <p:nvSpPr>
          <p:cNvPr id="533" name="Google Shape;533;g2770e931a04_0_1315"/>
          <p:cNvSpPr txBox="1"/>
          <p:nvPr/>
        </p:nvSpPr>
        <p:spPr>
          <a:xfrm>
            <a:off x="3394325" y="1443168"/>
            <a:ext cx="1061700" cy="4587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Customer experience </a:t>
            </a:r>
            <a:endParaRPr b="0" i="0" sz="1600" u="none" cap="none" strike="noStrike">
              <a:solidFill>
                <a:srgbClr val="000000"/>
              </a:solidFill>
              <a:latin typeface="DM Sans Medium"/>
              <a:ea typeface="DM Sans Medium"/>
              <a:cs typeface="DM Sans Medium"/>
              <a:sym typeface="DM Sans Medium"/>
            </a:endParaRPr>
          </a:p>
        </p:txBody>
      </p:sp>
      <p:sp>
        <p:nvSpPr>
          <p:cNvPr id="534" name="Google Shape;534;g2770e931a04_0_1315"/>
          <p:cNvSpPr txBox="1"/>
          <p:nvPr/>
        </p:nvSpPr>
        <p:spPr>
          <a:xfrm>
            <a:off x="5170749" y="1465287"/>
            <a:ext cx="1402200" cy="4587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Product /Service Innovation</a:t>
            </a:r>
            <a:endParaRPr b="0" i="0" sz="1600" u="none" cap="none" strike="noStrike">
              <a:solidFill>
                <a:srgbClr val="000000"/>
              </a:solidFill>
              <a:latin typeface="DM Sans Medium"/>
              <a:ea typeface="DM Sans Medium"/>
              <a:cs typeface="DM Sans Medium"/>
              <a:sym typeface="DM Sans Medium"/>
            </a:endParaRPr>
          </a:p>
        </p:txBody>
      </p:sp>
      <p:sp>
        <p:nvSpPr>
          <p:cNvPr id="528" name="Google Shape;528;g2770e931a04_0_1315"/>
          <p:cNvSpPr txBox="1"/>
          <p:nvPr/>
        </p:nvSpPr>
        <p:spPr>
          <a:xfrm>
            <a:off x="2262066" y="2445957"/>
            <a:ext cx="1102500" cy="4587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Operational efficiency</a:t>
            </a:r>
            <a:endParaRPr b="0" i="0" sz="1600" u="none" cap="none" strike="noStrike">
              <a:solidFill>
                <a:srgbClr val="000000"/>
              </a:solidFill>
              <a:latin typeface="DM Sans Medium"/>
              <a:ea typeface="DM Sans Medium"/>
              <a:cs typeface="DM Sans Medium"/>
              <a:sym typeface="DM Sans Medium"/>
            </a:endParaRPr>
          </a:p>
        </p:txBody>
      </p:sp>
      <p:sp>
        <p:nvSpPr>
          <p:cNvPr id="532" name="Google Shape;532;g2770e931a04_0_1315"/>
          <p:cNvSpPr txBox="1"/>
          <p:nvPr/>
        </p:nvSpPr>
        <p:spPr>
          <a:xfrm>
            <a:off x="2873866" y="3332775"/>
            <a:ext cx="971100" cy="4587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Revenue growth</a:t>
            </a:r>
            <a:endParaRPr b="0" i="0" sz="1600" u="none" cap="none" strike="noStrike">
              <a:solidFill>
                <a:srgbClr val="000000"/>
              </a:solidFill>
              <a:latin typeface="DM Sans Medium"/>
              <a:ea typeface="DM Sans Medium"/>
              <a:cs typeface="DM Sans Medium"/>
              <a:sym typeface="DM Sans Medium"/>
            </a:endParaRPr>
          </a:p>
        </p:txBody>
      </p:sp>
      <p:cxnSp>
        <p:nvCxnSpPr>
          <p:cNvPr id="535" name="Google Shape;535;g2770e931a04_0_1315"/>
          <p:cNvCxnSpPr>
            <a:endCxn id="536" idx="0"/>
          </p:cNvCxnSpPr>
          <p:nvPr/>
        </p:nvCxnSpPr>
        <p:spPr>
          <a:xfrm flipH="1">
            <a:off x="3968803" y="5130312"/>
            <a:ext cx="2400" cy="880200"/>
          </a:xfrm>
          <a:prstGeom prst="straightConnector1">
            <a:avLst/>
          </a:prstGeom>
          <a:noFill/>
          <a:ln cap="flat" cmpd="sng" w="9525">
            <a:solidFill>
              <a:srgbClr val="192E36"/>
            </a:solidFill>
            <a:prstDash val="solid"/>
            <a:round/>
            <a:headEnd len="sm" w="sm" type="none"/>
            <a:tailEnd len="sm" w="sm" type="none"/>
          </a:ln>
        </p:spPr>
      </p:cxnSp>
      <p:cxnSp>
        <p:nvCxnSpPr>
          <p:cNvPr id="537" name="Google Shape;537;g2770e931a04_0_1315"/>
          <p:cNvCxnSpPr/>
          <p:nvPr/>
        </p:nvCxnSpPr>
        <p:spPr>
          <a:xfrm>
            <a:off x="2796147" y="4379522"/>
            <a:ext cx="1109700" cy="661800"/>
          </a:xfrm>
          <a:prstGeom prst="straightConnector1">
            <a:avLst/>
          </a:prstGeom>
          <a:noFill/>
          <a:ln cap="flat" cmpd="sng" w="9525">
            <a:solidFill>
              <a:srgbClr val="192E36"/>
            </a:solidFill>
            <a:prstDash val="solid"/>
            <a:round/>
            <a:headEnd len="sm" w="sm" type="none"/>
            <a:tailEnd len="sm" w="sm" type="none"/>
          </a:ln>
        </p:spPr>
      </p:cxnSp>
      <p:cxnSp>
        <p:nvCxnSpPr>
          <p:cNvPr id="538" name="Google Shape;538;g2770e931a04_0_1315"/>
          <p:cNvCxnSpPr/>
          <p:nvPr/>
        </p:nvCxnSpPr>
        <p:spPr>
          <a:xfrm flipH="1">
            <a:off x="2807397" y="5062275"/>
            <a:ext cx="1061700" cy="255900"/>
          </a:xfrm>
          <a:prstGeom prst="straightConnector1">
            <a:avLst/>
          </a:prstGeom>
          <a:noFill/>
          <a:ln cap="flat" cmpd="sng" w="9525">
            <a:solidFill>
              <a:srgbClr val="192E36"/>
            </a:solidFill>
            <a:prstDash val="solid"/>
            <a:round/>
            <a:headEnd len="sm" w="sm" type="none"/>
            <a:tailEnd len="sm" w="sm" type="none"/>
          </a:ln>
        </p:spPr>
      </p:cxnSp>
      <p:sp>
        <p:nvSpPr>
          <p:cNvPr id="539" name="Google Shape;539;g2770e931a04_0_1315"/>
          <p:cNvSpPr txBox="1"/>
          <p:nvPr/>
        </p:nvSpPr>
        <p:spPr>
          <a:xfrm>
            <a:off x="1846950" y="4084481"/>
            <a:ext cx="1156800" cy="4587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Self-service analytics</a:t>
            </a:r>
            <a:endParaRPr b="0" i="0" sz="1600" u="none" cap="none" strike="noStrike">
              <a:solidFill>
                <a:srgbClr val="000000"/>
              </a:solidFill>
              <a:latin typeface="DM Sans Medium"/>
              <a:ea typeface="DM Sans Medium"/>
              <a:cs typeface="DM Sans Medium"/>
              <a:sym typeface="DM Sans Medium"/>
            </a:endParaRPr>
          </a:p>
        </p:txBody>
      </p:sp>
      <p:sp>
        <p:nvSpPr>
          <p:cNvPr id="540" name="Google Shape;540;g2770e931a04_0_1315"/>
          <p:cNvSpPr txBox="1"/>
          <p:nvPr/>
        </p:nvSpPr>
        <p:spPr>
          <a:xfrm>
            <a:off x="1982977" y="5111520"/>
            <a:ext cx="971100" cy="4587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Predictive analytics</a:t>
            </a:r>
            <a:endParaRPr b="0" i="0" sz="1600" u="none" cap="none" strike="noStrike">
              <a:solidFill>
                <a:srgbClr val="000000"/>
              </a:solidFill>
              <a:latin typeface="DM Sans Medium"/>
              <a:ea typeface="DM Sans Medium"/>
              <a:cs typeface="DM Sans Medium"/>
              <a:sym typeface="DM Sans Medium"/>
            </a:endParaRPr>
          </a:p>
        </p:txBody>
      </p:sp>
      <p:sp>
        <p:nvSpPr>
          <p:cNvPr id="536" name="Google Shape;536;g2770e931a04_0_1315"/>
          <p:cNvSpPr txBox="1"/>
          <p:nvPr/>
        </p:nvSpPr>
        <p:spPr>
          <a:xfrm>
            <a:off x="3390403" y="6010512"/>
            <a:ext cx="1156800" cy="458700"/>
          </a:xfrm>
          <a:prstGeom prst="rect">
            <a:avLst/>
          </a:prstGeom>
          <a:noFill/>
          <a:ln>
            <a:noFill/>
          </a:ln>
        </p:spPr>
        <p:txBody>
          <a:bodyPr anchorCtr="0" anchor="t" bIns="44150" lIns="88325" spcFirstLastPara="1" rIns="88325" wrap="square" tIns="44150">
            <a:sp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Data-driven decisions</a:t>
            </a:r>
            <a:endParaRPr b="0" i="0" sz="1600" u="none" cap="none" strike="noStrike">
              <a:solidFill>
                <a:srgbClr val="000000"/>
              </a:solidFill>
              <a:latin typeface="DM Sans Medium"/>
              <a:ea typeface="DM Sans Medium"/>
              <a:cs typeface="DM Sans Medium"/>
              <a:sym typeface="DM Sans Medium"/>
            </a:endParaRPr>
          </a:p>
        </p:txBody>
      </p:sp>
      <p:cxnSp>
        <p:nvCxnSpPr>
          <p:cNvPr id="541" name="Google Shape;541;g2770e931a04_0_1315"/>
          <p:cNvCxnSpPr/>
          <p:nvPr/>
        </p:nvCxnSpPr>
        <p:spPr>
          <a:xfrm>
            <a:off x="8979629" y="3701561"/>
            <a:ext cx="521100" cy="0"/>
          </a:xfrm>
          <a:prstGeom prst="straightConnector1">
            <a:avLst/>
          </a:prstGeom>
          <a:noFill/>
          <a:ln cap="flat" cmpd="sng" w="9525">
            <a:solidFill>
              <a:srgbClr val="192E36"/>
            </a:solidFill>
            <a:prstDash val="solid"/>
            <a:round/>
            <a:headEnd len="sm" w="sm" type="none"/>
            <a:tailEnd len="sm" w="sm" type="none"/>
          </a:ln>
        </p:spPr>
      </p:cxnSp>
      <p:cxnSp>
        <p:nvCxnSpPr>
          <p:cNvPr id="542" name="Google Shape;542;g2770e931a04_0_1315"/>
          <p:cNvCxnSpPr/>
          <p:nvPr/>
        </p:nvCxnSpPr>
        <p:spPr>
          <a:xfrm flipH="1" rot="10800000">
            <a:off x="8799202" y="3056833"/>
            <a:ext cx="331800" cy="249600"/>
          </a:xfrm>
          <a:prstGeom prst="straightConnector1">
            <a:avLst/>
          </a:prstGeom>
          <a:noFill/>
          <a:ln cap="flat" cmpd="sng" w="9525">
            <a:solidFill>
              <a:srgbClr val="192E36"/>
            </a:solidFill>
            <a:prstDash val="solid"/>
            <a:round/>
            <a:headEnd len="sm" w="sm" type="none"/>
            <a:tailEnd len="sm" w="sm" type="none"/>
          </a:ln>
        </p:spPr>
      </p:cxnSp>
      <p:cxnSp>
        <p:nvCxnSpPr>
          <p:cNvPr id="543" name="Google Shape;543;g2770e931a04_0_1315"/>
          <p:cNvCxnSpPr/>
          <p:nvPr/>
        </p:nvCxnSpPr>
        <p:spPr>
          <a:xfrm rot="10800000">
            <a:off x="8168496" y="2747964"/>
            <a:ext cx="76500" cy="316800"/>
          </a:xfrm>
          <a:prstGeom prst="straightConnector1">
            <a:avLst/>
          </a:prstGeom>
          <a:noFill/>
          <a:ln cap="flat" cmpd="sng" w="9525">
            <a:solidFill>
              <a:srgbClr val="192E36"/>
            </a:solidFill>
            <a:prstDash val="solid"/>
            <a:round/>
            <a:headEnd len="sm" w="sm" type="none"/>
            <a:tailEnd len="sm" w="sm" type="none"/>
          </a:ln>
        </p:spPr>
      </p:cxnSp>
      <p:sp>
        <p:nvSpPr>
          <p:cNvPr id="544" name="Google Shape;544;g2770e931a04_0_1315"/>
          <p:cNvSpPr txBox="1"/>
          <p:nvPr/>
        </p:nvSpPr>
        <p:spPr>
          <a:xfrm>
            <a:off x="8043253" y="4644857"/>
            <a:ext cx="745800" cy="2739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GDPR</a:t>
            </a:r>
            <a:endParaRPr b="0" i="0" sz="1600" u="none" cap="none" strike="noStrike">
              <a:solidFill>
                <a:srgbClr val="000000"/>
              </a:solidFill>
              <a:latin typeface="DM Sans Medium"/>
              <a:ea typeface="DM Sans Medium"/>
              <a:cs typeface="DM Sans Medium"/>
              <a:sym typeface="DM Sans Medium"/>
            </a:endParaRPr>
          </a:p>
        </p:txBody>
      </p:sp>
      <p:sp>
        <p:nvSpPr>
          <p:cNvPr id="545" name="Google Shape;545;g2770e931a04_0_1315"/>
          <p:cNvSpPr txBox="1"/>
          <p:nvPr/>
        </p:nvSpPr>
        <p:spPr>
          <a:xfrm>
            <a:off x="9455164" y="3559537"/>
            <a:ext cx="745800" cy="2739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CCPA</a:t>
            </a:r>
            <a:endParaRPr b="0" i="0" sz="1600" u="none" cap="none" strike="noStrike">
              <a:solidFill>
                <a:srgbClr val="000000"/>
              </a:solidFill>
              <a:latin typeface="DM Sans Medium"/>
              <a:ea typeface="DM Sans Medium"/>
              <a:cs typeface="DM Sans Medium"/>
              <a:sym typeface="DM Sans Medium"/>
            </a:endParaRPr>
          </a:p>
        </p:txBody>
      </p:sp>
      <p:sp>
        <p:nvSpPr>
          <p:cNvPr id="546" name="Google Shape;546;g2770e931a04_0_1315"/>
          <p:cNvSpPr txBox="1"/>
          <p:nvPr/>
        </p:nvSpPr>
        <p:spPr>
          <a:xfrm>
            <a:off x="9086633" y="2880322"/>
            <a:ext cx="847800" cy="2739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BCBS29</a:t>
            </a:r>
            <a:endParaRPr b="0" i="0" sz="1600" u="none" cap="none" strike="noStrike">
              <a:solidFill>
                <a:srgbClr val="000000"/>
              </a:solidFill>
              <a:latin typeface="DM Sans Medium"/>
              <a:ea typeface="DM Sans Medium"/>
              <a:cs typeface="DM Sans Medium"/>
              <a:sym typeface="DM Sans Medium"/>
            </a:endParaRPr>
          </a:p>
        </p:txBody>
      </p:sp>
      <p:sp>
        <p:nvSpPr>
          <p:cNvPr id="547" name="Google Shape;547;g2770e931a04_0_1315"/>
          <p:cNvSpPr txBox="1"/>
          <p:nvPr/>
        </p:nvSpPr>
        <p:spPr>
          <a:xfrm>
            <a:off x="7871610" y="2483416"/>
            <a:ext cx="847800" cy="2739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HIPAA</a:t>
            </a:r>
            <a:endParaRPr b="0" i="0" sz="1600" u="none" cap="none" strike="noStrike">
              <a:solidFill>
                <a:srgbClr val="000000"/>
              </a:solidFill>
              <a:latin typeface="DM Sans Medium"/>
              <a:ea typeface="DM Sans Medium"/>
              <a:cs typeface="DM Sans Medium"/>
              <a:sym typeface="DM Sans Medium"/>
            </a:endParaRPr>
          </a:p>
        </p:txBody>
      </p:sp>
      <p:sp>
        <p:nvSpPr>
          <p:cNvPr id="548" name="Google Shape;548;g2770e931a04_0_1315"/>
          <p:cNvSpPr txBox="1"/>
          <p:nvPr/>
        </p:nvSpPr>
        <p:spPr>
          <a:xfrm>
            <a:off x="8653526" y="5290890"/>
            <a:ext cx="1638900" cy="4587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Data warehouse / lake convergence</a:t>
            </a:r>
            <a:endParaRPr b="0" i="0" sz="1600" u="none" cap="none" strike="noStrike">
              <a:solidFill>
                <a:srgbClr val="000000"/>
              </a:solidFill>
              <a:latin typeface="DM Sans Medium"/>
              <a:ea typeface="DM Sans Medium"/>
              <a:cs typeface="DM Sans Medium"/>
              <a:sym typeface="DM Sans Medium"/>
            </a:endParaRPr>
          </a:p>
        </p:txBody>
      </p:sp>
      <p:cxnSp>
        <p:nvCxnSpPr>
          <p:cNvPr id="549" name="Google Shape;549;g2770e931a04_0_1315"/>
          <p:cNvCxnSpPr/>
          <p:nvPr/>
        </p:nvCxnSpPr>
        <p:spPr>
          <a:xfrm>
            <a:off x="8335211" y="4216425"/>
            <a:ext cx="0" cy="439500"/>
          </a:xfrm>
          <a:prstGeom prst="straightConnector1">
            <a:avLst/>
          </a:prstGeom>
          <a:noFill/>
          <a:ln cap="flat" cmpd="sng" w="9525">
            <a:solidFill>
              <a:srgbClr val="192E36"/>
            </a:solidFill>
            <a:prstDash val="solid"/>
            <a:round/>
            <a:headEnd len="sm" w="sm" type="none"/>
            <a:tailEnd len="sm" w="sm" type="none"/>
          </a:ln>
        </p:spPr>
      </p:cxnSp>
      <p:cxnSp>
        <p:nvCxnSpPr>
          <p:cNvPr id="550" name="Google Shape;550;g2770e931a04_0_1315"/>
          <p:cNvCxnSpPr>
            <a:endCxn id="548" idx="1"/>
          </p:cNvCxnSpPr>
          <p:nvPr/>
        </p:nvCxnSpPr>
        <p:spPr>
          <a:xfrm flipH="1" rot="10800000">
            <a:off x="7332326" y="5520240"/>
            <a:ext cx="1321200" cy="140700"/>
          </a:xfrm>
          <a:prstGeom prst="straightConnector1">
            <a:avLst/>
          </a:prstGeom>
          <a:noFill/>
          <a:ln cap="flat" cmpd="sng" w="9525">
            <a:solidFill>
              <a:srgbClr val="192E36"/>
            </a:solidFill>
            <a:prstDash val="solid"/>
            <a:round/>
            <a:headEnd len="sm" w="sm" type="none"/>
            <a:tailEnd len="sm" w="sm" type="none"/>
          </a:ln>
        </p:spPr>
      </p:cxnSp>
      <p:sp>
        <p:nvSpPr>
          <p:cNvPr id="551" name="Google Shape;551;g2770e931a04_0_1315"/>
          <p:cNvSpPr txBox="1"/>
          <p:nvPr/>
        </p:nvSpPr>
        <p:spPr>
          <a:xfrm>
            <a:off x="8523114" y="6191596"/>
            <a:ext cx="1434300" cy="273900"/>
          </a:xfrm>
          <a:prstGeom prst="rect">
            <a:avLst/>
          </a:prstGeom>
          <a:noFill/>
          <a:ln>
            <a:noFill/>
          </a:ln>
        </p:spPr>
        <p:txBody>
          <a:bodyPr anchorCtr="0" anchor="t" bIns="44150" lIns="88325" spcFirstLastPara="1" rIns="88325" wrap="square" tIns="44150">
            <a:sp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DM Sans Medium"/>
                <a:ea typeface="DM Sans Medium"/>
                <a:cs typeface="DM Sans Medium"/>
                <a:sym typeface="DM Sans Medium"/>
              </a:rPr>
              <a:t>Data migrations</a:t>
            </a:r>
            <a:endParaRPr b="0" i="0" sz="1600" u="none" cap="none" strike="noStrike">
              <a:solidFill>
                <a:srgbClr val="000000"/>
              </a:solidFill>
              <a:latin typeface="DM Sans Medium"/>
              <a:ea typeface="DM Sans Medium"/>
              <a:cs typeface="DM Sans Medium"/>
              <a:sym typeface="DM Sans Medium"/>
            </a:endParaRPr>
          </a:p>
        </p:txBody>
      </p:sp>
      <p:sp>
        <p:nvSpPr>
          <p:cNvPr id="552" name="Google Shape;552;g2770e931a04_0_1315"/>
          <p:cNvSpPr/>
          <p:nvPr/>
        </p:nvSpPr>
        <p:spPr>
          <a:xfrm>
            <a:off x="5219896" y="3530108"/>
            <a:ext cx="1462772" cy="1467568"/>
          </a:xfrm>
          <a:custGeom>
            <a:rect b="b" l="l" r="r" t="t"/>
            <a:pathLst>
              <a:path extrusionOk="0" h="1918390" w="1918390">
                <a:moveTo>
                  <a:pt x="0" y="959195"/>
                </a:moveTo>
                <a:cubicBezTo>
                  <a:pt x="0" y="429446"/>
                  <a:pt x="429446" y="0"/>
                  <a:pt x="959195" y="0"/>
                </a:cubicBezTo>
                <a:cubicBezTo>
                  <a:pt x="1488944" y="0"/>
                  <a:pt x="1918390" y="429446"/>
                  <a:pt x="1918390" y="959195"/>
                </a:cubicBezTo>
                <a:cubicBezTo>
                  <a:pt x="1918390" y="1488944"/>
                  <a:pt x="1488944" y="1918390"/>
                  <a:pt x="959195" y="1918390"/>
                </a:cubicBezTo>
                <a:cubicBezTo>
                  <a:pt x="429446" y="1918390"/>
                  <a:pt x="0" y="1488944"/>
                  <a:pt x="0" y="959195"/>
                </a:cubicBezTo>
                <a:close/>
              </a:path>
            </a:pathLst>
          </a:custGeom>
          <a:solidFill>
            <a:schemeClr val="dk1"/>
          </a:solidFill>
          <a:ln>
            <a:noFill/>
          </a:ln>
          <a:effectLst>
            <a:outerShdw blurRad="57150" rotWithShape="0" algn="bl" dir="5400000" dist="19050">
              <a:srgbClr val="000000">
                <a:alpha val="49020"/>
              </a:srgbClr>
            </a:outerShdw>
          </a:effectLst>
        </p:spPr>
        <p:txBody>
          <a:bodyPr anchorCtr="0" anchor="ctr" bIns="300950" lIns="300950" spcFirstLastPara="1" rIns="300950" wrap="square" tIns="300950">
            <a:noAutofit/>
          </a:bodyPr>
          <a:lstStyle/>
          <a:p>
            <a:pPr indent="0" lvl="0" marL="0" marR="0" rtl="0" algn="ctr">
              <a:lnSpc>
                <a:spcPct val="90000"/>
              </a:lnSpc>
              <a:spcBef>
                <a:spcPts val="0"/>
              </a:spcBef>
              <a:spcAft>
                <a:spcPts val="0"/>
              </a:spcAft>
              <a:buNone/>
            </a:pPr>
            <a:r>
              <a:rPr b="1" i="0" lang="en-US" sz="2266" u="none" cap="none" strike="noStrike">
                <a:solidFill>
                  <a:schemeClr val="lt1"/>
                </a:solidFill>
                <a:latin typeface="DM Sans"/>
                <a:ea typeface="DM Sans"/>
                <a:cs typeface="DM Sans"/>
                <a:sym typeface="DM Sans"/>
              </a:rPr>
              <a:t>DATA</a:t>
            </a:r>
            <a:endParaRPr b="1" i="0" sz="1466" u="none" cap="none" strike="noStrike">
              <a:solidFill>
                <a:srgbClr val="000000"/>
              </a:solidFill>
              <a:latin typeface="DM Sans"/>
              <a:ea typeface="DM Sans"/>
              <a:cs typeface="DM Sans"/>
              <a:sym typeface="DM Sans"/>
            </a:endParaRPr>
          </a:p>
        </p:txBody>
      </p:sp>
      <p:cxnSp>
        <p:nvCxnSpPr>
          <p:cNvPr id="553" name="Google Shape;553;g2770e931a04_0_1315"/>
          <p:cNvCxnSpPr>
            <a:endCxn id="551" idx="1"/>
          </p:cNvCxnSpPr>
          <p:nvPr/>
        </p:nvCxnSpPr>
        <p:spPr>
          <a:xfrm>
            <a:off x="7296714" y="5721946"/>
            <a:ext cx="1226400" cy="606600"/>
          </a:xfrm>
          <a:prstGeom prst="straightConnector1">
            <a:avLst/>
          </a:prstGeom>
          <a:noFill/>
          <a:ln cap="flat" cmpd="sng" w="9525">
            <a:solidFill>
              <a:srgbClr val="192E36"/>
            </a:solidFill>
            <a:prstDash val="solid"/>
            <a:round/>
            <a:headEnd len="sm" w="sm" type="none"/>
            <a:tailEnd len="sm" w="sm" type="none"/>
          </a:ln>
        </p:spPr>
      </p:cxnSp>
      <p:sp>
        <p:nvSpPr>
          <p:cNvPr id="554" name="Google Shape;554;g2770e931a04_0_1315"/>
          <p:cNvSpPr/>
          <p:nvPr/>
        </p:nvSpPr>
        <p:spPr>
          <a:xfrm>
            <a:off x="7690793" y="3057065"/>
            <a:ext cx="1279087" cy="1279087"/>
          </a:xfrm>
          <a:custGeom>
            <a:rect b="b" l="l" r="r" t="t"/>
            <a:pathLst>
              <a:path extrusionOk="0" h="1342873" w="1342873">
                <a:moveTo>
                  <a:pt x="0" y="671437"/>
                </a:moveTo>
                <a:cubicBezTo>
                  <a:pt x="0" y="300613"/>
                  <a:pt x="300613" y="0"/>
                  <a:pt x="671437" y="0"/>
                </a:cubicBezTo>
                <a:cubicBezTo>
                  <a:pt x="1042261" y="0"/>
                  <a:pt x="1342874" y="300613"/>
                  <a:pt x="1342874" y="671437"/>
                </a:cubicBezTo>
                <a:cubicBezTo>
                  <a:pt x="1342874" y="1042261"/>
                  <a:pt x="1042261" y="1342874"/>
                  <a:pt x="671437" y="1342874"/>
                </a:cubicBezTo>
                <a:cubicBezTo>
                  <a:pt x="300613" y="1342874"/>
                  <a:pt x="0" y="1042261"/>
                  <a:pt x="0" y="671437"/>
                </a:cubicBezTo>
                <a:close/>
              </a:path>
            </a:pathLst>
          </a:custGeom>
          <a:solidFill>
            <a:srgbClr val="1A515F"/>
          </a:solidFill>
          <a:ln>
            <a:noFill/>
          </a:ln>
          <a:effectLst>
            <a:outerShdw blurRad="57150" rotWithShape="0" algn="bl" dir="5400000" dist="19050">
              <a:srgbClr val="000000">
                <a:alpha val="49020"/>
              </a:srgbClr>
            </a:outerShdw>
          </a:effectLst>
        </p:spPr>
        <p:txBody>
          <a:bodyPr anchorCtr="0" anchor="ctr" bIns="27425" lIns="27425" spcFirstLastPara="1" rIns="27425" wrap="square" tIns="27425">
            <a:noAutofit/>
          </a:bodyPr>
          <a:lstStyle/>
          <a:p>
            <a:pPr indent="0" lvl="0" marL="0" marR="0" rtl="0" algn="ctr">
              <a:lnSpc>
                <a:spcPct val="90000"/>
              </a:lnSpc>
              <a:spcBef>
                <a:spcPts val="0"/>
              </a:spcBef>
              <a:spcAft>
                <a:spcPts val="0"/>
              </a:spcAft>
              <a:buNone/>
            </a:pPr>
            <a:r>
              <a:rPr b="0" i="0" lang="en-US" sz="1333" u="none" cap="none" strike="noStrike">
                <a:solidFill>
                  <a:schemeClr val="lt1"/>
                </a:solidFill>
                <a:latin typeface="DM Sans Medium"/>
                <a:ea typeface="DM Sans Medium"/>
                <a:cs typeface="DM Sans Medium"/>
                <a:sym typeface="DM Sans Medium"/>
              </a:rPr>
              <a:t>Governance &amp; compliance</a:t>
            </a:r>
            <a:endParaRPr b="0" i="0" sz="1600" u="none" cap="none" strike="noStrike">
              <a:solidFill>
                <a:srgbClr val="000000"/>
              </a:solidFill>
              <a:latin typeface="DM Sans Medium"/>
              <a:ea typeface="DM Sans Medium"/>
              <a:cs typeface="DM Sans Medium"/>
              <a:sym typeface="DM Sans Medium"/>
            </a:endParaRPr>
          </a:p>
        </p:txBody>
      </p:sp>
      <p:sp>
        <p:nvSpPr>
          <p:cNvPr id="555" name="Google Shape;555;g2770e931a04_0_1315"/>
          <p:cNvSpPr/>
          <p:nvPr/>
        </p:nvSpPr>
        <p:spPr>
          <a:xfrm>
            <a:off x="4030135" y="2158796"/>
            <a:ext cx="1235443" cy="1235443"/>
          </a:xfrm>
          <a:custGeom>
            <a:rect b="b" l="l" r="r" t="t"/>
            <a:pathLst>
              <a:path extrusionOk="0" h="1342873" w="1342873">
                <a:moveTo>
                  <a:pt x="0" y="671437"/>
                </a:moveTo>
                <a:cubicBezTo>
                  <a:pt x="0" y="300613"/>
                  <a:pt x="300613" y="0"/>
                  <a:pt x="671437" y="0"/>
                </a:cubicBezTo>
                <a:cubicBezTo>
                  <a:pt x="1042261" y="0"/>
                  <a:pt x="1342874" y="300613"/>
                  <a:pt x="1342874" y="671437"/>
                </a:cubicBezTo>
                <a:cubicBezTo>
                  <a:pt x="1342874" y="1042261"/>
                  <a:pt x="1042261" y="1342874"/>
                  <a:pt x="671437" y="1342874"/>
                </a:cubicBezTo>
                <a:cubicBezTo>
                  <a:pt x="300613" y="1342874"/>
                  <a:pt x="0" y="1042261"/>
                  <a:pt x="0" y="671437"/>
                </a:cubicBezTo>
                <a:close/>
              </a:path>
            </a:pathLst>
          </a:custGeom>
          <a:solidFill>
            <a:srgbClr val="FF351F"/>
          </a:solidFill>
          <a:ln>
            <a:noFill/>
          </a:ln>
          <a:effectLst>
            <a:outerShdw blurRad="57150" rotWithShape="0" algn="bl" dir="5400000" dist="19050">
              <a:srgbClr val="000000">
                <a:alpha val="49020"/>
              </a:srgbClr>
            </a:outerShdw>
          </a:effectLst>
        </p:spPr>
        <p:txBody>
          <a:bodyPr anchorCtr="0" anchor="ctr" bIns="27425" lIns="27425" spcFirstLastPara="1" rIns="27425" wrap="square" tIns="27425">
            <a:noAutofit/>
          </a:bodyPr>
          <a:lstStyle/>
          <a:p>
            <a:pPr indent="0" lvl="0" marL="0" marR="0" rtl="0" algn="ctr">
              <a:lnSpc>
                <a:spcPct val="90000"/>
              </a:lnSpc>
              <a:spcBef>
                <a:spcPts val="0"/>
              </a:spcBef>
              <a:spcAft>
                <a:spcPts val="0"/>
              </a:spcAft>
              <a:buNone/>
            </a:pPr>
            <a:r>
              <a:rPr b="0" i="0" lang="en-US" sz="1466" u="none" cap="none" strike="noStrike">
                <a:solidFill>
                  <a:schemeClr val="lt1"/>
                </a:solidFill>
                <a:latin typeface="DM Sans Medium"/>
                <a:ea typeface="DM Sans Medium"/>
                <a:cs typeface="DM Sans Medium"/>
                <a:sym typeface="DM Sans Medium"/>
              </a:rPr>
              <a:t>Business objectives</a:t>
            </a:r>
            <a:endParaRPr b="0" i="0" sz="1733" u="none" cap="none" strike="noStrike">
              <a:solidFill>
                <a:srgbClr val="000000"/>
              </a:solidFill>
              <a:latin typeface="DM Sans Medium"/>
              <a:ea typeface="DM Sans Medium"/>
              <a:cs typeface="DM Sans Medium"/>
              <a:sym typeface="DM Sans Medium"/>
            </a:endParaRPr>
          </a:p>
        </p:txBody>
      </p:sp>
      <p:sp>
        <p:nvSpPr>
          <p:cNvPr id="556" name="Google Shape;556;g2770e931a04_0_1315"/>
          <p:cNvSpPr/>
          <p:nvPr/>
        </p:nvSpPr>
        <p:spPr>
          <a:xfrm>
            <a:off x="3409118" y="4461133"/>
            <a:ext cx="1161585" cy="1161585"/>
          </a:xfrm>
          <a:custGeom>
            <a:rect b="b" l="l" r="r" t="t"/>
            <a:pathLst>
              <a:path extrusionOk="0" h="1342873" w="1342873">
                <a:moveTo>
                  <a:pt x="0" y="671437"/>
                </a:moveTo>
                <a:cubicBezTo>
                  <a:pt x="0" y="300613"/>
                  <a:pt x="300613" y="0"/>
                  <a:pt x="671437" y="0"/>
                </a:cubicBezTo>
                <a:cubicBezTo>
                  <a:pt x="1042261" y="0"/>
                  <a:pt x="1342874" y="300613"/>
                  <a:pt x="1342874" y="671437"/>
                </a:cubicBezTo>
                <a:cubicBezTo>
                  <a:pt x="1342874" y="1042261"/>
                  <a:pt x="1042261" y="1342874"/>
                  <a:pt x="671437" y="1342874"/>
                </a:cubicBezTo>
                <a:cubicBezTo>
                  <a:pt x="300613" y="1342874"/>
                  <a:pt x="0" y="1042261"/>
                  <a:pt x="0" y="671437"/>
                </a:cubicBezTo>
                <a:close/>
              </a:path>
            </a:pathLst>
          </a:custGeom>
          <a:solidFill>
            <a:schemeClr val="accent5"/>
          </a:solidFill>
          <a:ln>
            <a:noFill/>
          </a:ln>
          <a:effectLst>
            <a:outerShdw blurRad="57150" rotWithShape="0" algn="bl" dir="5400000" dist="19050">
              <a:srgbClr val="000000">
                <a:alpha val="49020"/>
              </a:srgbClr>
            </a:outerShdw>
          </a:effectLst>
        </p:spPr>
        <p:txBody>
          <a:bodyPr anchorCtr="0" anchor="ctr" bIns="27425" lIns="27425" spcFirstLastPara="1" rIns="27425" wrap="square" tIns="27425">
            <a:noAutofit/>
          </a:bodyPr>
          <a:lstStyle/>
          <a:p>
            <a:pPr indent="0" lvl="0" marL="0" marR="0" rtl="0" algn="ctr">
              <a:lnSpc>
                <a:spcPct val="90000"/>
              </a:lnSpc>
              <a:spcBef>
                <a:spcPts val="0"/>
              </a:spcBef>
              <a:spcAft>
                <a:spcPts val="0"/>
              </a:spcAft>
              <a:buNone/>
            </a:pPr>
            <a:r>
              <a:rPr b="0" i="0" lang="en-US" sz="1466" u="none" cap="none" strike="noStrike">
                <a:solidFill>
                  <a:schemeClr val="lt1"/>
                </a:solidFill>
                <a:latin typeface="DM Sans Medium"/>
                <a:ea typeface="DM Sans Medium"/>
                <a:cs typeface="DM Sans Medium"/>
                <a:sym typeface="DM Sans Medium"/>
              </a:rPr>
              <a:t>Analytics </a:t>
            </a:r>
            <a:endParaRPr b="0" i="0" sz="1466" u="none" cap="none" strike="noStrike">
              <a:solidFill>
                <a:schemeClr val="lt1"/>
              </a:solidFill>
              <a:latin typeface="DM Sans Medium"/>
              <a:ea typeface="DM Sans Medium"/>
              <a:cs typeface="DM Sans Medium"/>
              <a:sym typeface="DM Sans Medium"/>
            </a:endParaRPr>
          </a:p>
          <a:p>
            <a:pPr indent="0" lvl="0" marL="0" marR="0" rtl="0" algn="ctr">
              <a:lnSpc>
                <a:spcPct val="90000"/>
              </a:lnSpc>
              <a:spcBef>
                <a:spcPts val="0"/>
              </a:spcBef>
              <a:spcAft>
                <a:spcPts val="0"/>
              </a:spcAft>
              <a:buNone/>
            </a:pPr>
            <a:r>
              <a:rPr b="0" i="0" lang="en-US" sz="1466" u="none" cap="none" strike="noStrike">
                <a:solidFill>
                  <a:schemeClr val="lt1"/>
                </a:solidFill>
                <a:latin typeface="DM Sans Medium"/>
                <a:ea typeface="DM Sans Medium"/>
                <a:cs typeface="DM Sans Medium"/>
                <a:sym typeface="DM Sans Medium"/>
              </a:rPr>
              <a:t>&amp; AI </a:t>
            </a:r>
            <a:endParaRPr b="0" i="0" sz="1733" u="none" cap="none" strike="noStrike">
              <a:solidFill>
                <a:srgbClr val="000000"/>
              </a:solidFill>
              <a:latin typeface="DM Sans Medium"/>
              <a:ea typeface="DM Sans Medium"/>
              <a:cs typeface="DM Sans Medium"/>
              <a:sym typeface="DM Sans Medium"/>
            </a:endParaRPr>
          </a:p>
        </p:txBody>
      </p:sp>
      <p:sp>
        <p:nvSpPr>
          <p:cNvPr id="557" name="Google Shape;557;g2770e931a04_0_1315"/>
          <p:cNvSpPr/>
          <p:nvPr/>
        </p:nvSpPr>
        <p:spPr>
          <a:xfrm>
            <a:off x="6605199" y="5049421"/>
            <a:ext cx="1279087" cy="1279087"/>
          </a:xfrm>
          <a:custGeom>
            <a:rect b="b" l="l" r="r" t="t"/>
            <a:pathLst>
              <a:path extrusionOk="0" h="1342873" w="1342873">
                <a:moveTo>
                  <a:pt x="0" y="671437"/>
                </a:moveTo>
                <a:cubicBezTo>
                  <a:pt x="0" y="300613"/>
                  <a:pt x="300613" y="0"/>
                  <a:pt x="671437" y="0"/>
                </a:cubicBezTo>
                <a:cubicBezTo>
                  <a:pt x="1042261" y="0"/>
                  <a:pt x="1342874" y="300613"/>
                  <a:pt x="1342874" y="671437"/>
                </a:cubicBezTo>
                <a:cubicBezTo>
                  <a:pt x="1342874" y="1042261"/>
                  <a:pt x="1042261" y="1342874"/>
                  <a:pt x="671437" y="1342874"/>
                </a:cubicBezTo>
                <a:cubicBezTo>
                  <a:pt x="300613" y="1342874"/>
                  <a:pt x="0" y="1042261"/>
                  <a:pt x="0" y="671437"/>
                </a:cubicBezTo>
                <a:close/>
              </a:path>
            </a:pathLst>
          </a:custGeom>
          <a:solidFill>
            <a:schemeClr val="accent4"/>
          </a:solidFill>
          <a:ln>
            <a:noFill/>
          </a:ln>
          <a:effectLst>
            <a:outerShdw blurRad="57150" rotWithShape="0" algn="bl" dir="5400000" dist="19050">
              <a:srgbClr val="000000">
                <a:alpha val="49020"/>
              </a:srgbClr>
            </a:outerShdw>
          </a:effectLst>
        </p:spPr>
        <p:txBody>
          <a:bodyPr anchorCtr="0" anchor="ctr" bIns="27425" lIns="27425" spcFirstLastPara="1" rIns="27425" wrap="square" tIns="27425">
            <a:noAutofit/>
          </a:bodyPr>
          <a:lstStyle/>
          <a:p>
            <a:pPr indent="0" lvl="0" marL="0" marR="0" rtl="0" algn="ctr">
              <a:lnSpc>
                <a:spcPct val="90000"/>
              </a:lnSpc>
              <a:spcBef>
                <a:spcPts val="0"/>
              </a:spcBef>
              <a:spcAft>
                <a:spcPts val="0"/>
              </a:spcAft>
              <a:buNone/>
            </a:pPr>
            <a:r>
              <a:rPr b="0" i="0" lang="en-US" sz="1200" u="none" cap="none" strike="noStrike">
                <a:solidFill>
                  <a:schemeClr val="lt1"/>
                </a:solidFill>
                <a:latin typeface="DM Sans Medium"/>
                <a:ea typeface="DM Sans Medium"/>
                <a:cs typeface="DM Sans Medium"/>
                <a:sym typeface="DM Sans Medium"/>
              </a:rPr>
              <a:t>Digital modernization </a:t>
            </a:r>
            <a:endParaRPr b="0" i="0" sz="1733" u="none" cap="none" strike="noStrike">
              <a:solidFill>
                <a:srgbClr val="000000"/>
              </a:solidFill>
              <a:latin typeface="DM Sans Medium"/>
              <a:ea typeface="DM Sans Medium"/>
              <a:cs typeface="DM Sans Medium"/>
              <a:sym typeface="DM Sans Medium"/>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g2770e931a04_0_2314"/>
          <p:cNvSpPr txBox="1"/>
          <p:nvPr>
            <p:ph type="title"/>
          </p:nvPr>
        </p:nvSpPr>
        <p:spPr>
          <a:xfrm>
            <a:off x="749432" y="942645"/>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solidFill>
                  <a:schemeClr val="accent2"/>
                </a:solidFill>
              </a:rPr>
              <a:t>Appending</a:t>
            </a:r>
            <a:r>
              <a:rPr lang="en-US"/>
              <a:t> new data as it arrives</a:t>
            </a:r>
            <a:endParaRPr>
              <a:solidFill>
                <a:schemeClr val="accent4"/>
              </a:solidFill>
            </a:endParaRPr>
          </a:p>
        </p:txBody>
      </p:sp>
      <p:sp>
        <p:nvSpPr>
          <p:cNvPr id="1537" name="Google Shape;1537;g2770e931a04_0_2314"/>
          <p:cNvSpPr txBox="1"/>
          <p:nvPr>
            <p:ph idx="1" type="subTitle"/>
          </p:nvPr>
        </p:nvSpPr>
        <p:spPr>
          <a:xfrm>
            <a:off x="765000" y="1581584"/>
            <a:ext cx="10662000" cy="583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066"/>
              </a:spcBef>
              <a:spcAft>
                <a:spcPts val="0"/>
              </a:spcAft>
              <a:buSzPts val="1800"/>
              <a:buNone/>
            </a:pPr>
            <a:r>
              <a:rPr lang="en-US" sz="2133">
                <a:solidFill>
                  <a:schemeClr val="dk1"/>
                </a:solidFill>
              </a:rPr>
              <a:t>Works when new data is added and the query is monotonic</a:t>
            </a:r>
            <a:endParaRPr sz="2133">
              <a:solidFill>
                <a:schemeClr val="dk1"/>
              </a:solidFill>
            </a:endParaRPr>
          </a:p>
          <a:p>
            <a:pPr indent="0" lvl="0" marL="0" rtl="0" algn="l">
              <a:lnSpc>
                <a:spcPct val="90000"/>
              </a:lnSpc>
              <a:spcBef>
                <a:spcPts val="1066"/>
              </a:spcBef>
              <a:spcAft>
                <a:spcPts val="0"/>
              </a:spcAft>
              <a:buSzPts val="1800"/>
              <a:buNone/>
            </a:pPr>
            <a:r>
              <a:t/>
            </a:r>
            <a:endParaRPr/>
          </a:p>
        </p:txBody>
      </p:sp>
      <p:sp>
        <p:nvSpPr>
          <p:cNvPr id="1538" name="Google Shape;1538;g2770e931a04_0_2314"/>
          <p:cNvSpPr/>
          <p:nvPr/>
        </p:nvSpPr>
        <p:spPr>
          <a:xfrm>
            <a:off x="2081631" y="4736207"/>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date</a:t>
            </a:r>
            <a:endParaRPr b="0" i="0" sz="1466" u="none" cap="none" strike="noStrike">
              <a:solidFill>
                <a:srgbClr val="000000"/>
              </a:solidFill>
              <a:latin typeface="Arial"/>
              <a:ea typeface="Arial"/>
              <a:cs typeface="Arial"/>
              <a:sym typeface="Arial"/>
            </a:endParaRPr>
          </a:p>
        </p:txBody>
      </p:sp>
      <p:sp>
        <p:nvSpPr>
          <p:cNvPr id="1539" name="Google Shape;1539;g2770e931a04_0_2314"/>
          <p:cNvSpPr/>
          <p:nvPr/>
        </p:nvSpPr>
        <p:spPr>
          <a:xfrm>
            <a:off x="2081631" y="5053889"/>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2022-06-01</a:t>
            </a:r>
            <a:endParaRPr b="0" i="0" sz="1466" u="none" cap="none" strike="noStrike">
              <a:solidFill>
                <a:srgbClr val="000000"/>
              </a:solidFill>
              <a:latin typeface="Arial"/>
              <a:ea typeface="Arial"/>
              <a:cs typeface="Arial"/>
              <a:sym typeface="Arial"/>
            </a:endParaRPr>
          </a:p>
        </p:txBody>
      </p:sp>
      <p:sp>
        <p:nvSpPr>
          <p:cNvPr id="1540" name="Google Shape;1540;g2770e931a04_0_2314"/>
          <p:cNvSpPr/>
          <p:nvPr/>
        </p:nvSpPr>
        <p:spPr>
          <a:xfrm>
            <a:off x="3554032" y="4736207"/>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city_id</a:t>
            </a:r>
            <a:endParaRPr b="0" i="0" sz="1466" u="none" cap="none" strike="noStrike">
              <a:solidFill>
                <a:srgbClr val="000000"/>
              </a:solidFill>
              <a:latin typeface="Arial"/>
              <a:ea typeface="Arial"/>
              <a:cs typeface="Arial"/>
              <a:sym typeface="Arial"/>
            </a:endParaRPr>
          </a:p>
        </p:txBody>
      </p:sp>
      <p:sp>
        <p:nvSpPr>
          <p:cNvPr id="1541" name="Google Shape;1541;g2770e931a04_0_2314"/>
          <p:cNvSpPr/>
          <p:nvPr/>
        </p:nvSpPr>
        <p:spPr>
          <a:xfrm>
            <a:off x="3554032" y="5050206"/>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1</a:t>
            </a:r>
            <a:endParaRPr b="0" i="0" sz="1466" u="none" cap="none" strike="noStrike">
              <a:solidFill>
                <a:srgbClr val="1B3139"/>
              </a:solidFill>
              <a:latin typeface="Arial"/>
              <a:ea typeface="Arial"/>
              <a:cs typeface="Arial"/>
              <a:sym typeface="Arial"/>
            </a:endParaRPr>
          </a:p>
        </p:txBody>
      </p:sp>
      <p:sp>
        <p:nvSpPr>
          <p:cNvPr id="1542" name="Google Shape;1542;g2770e931a04_0_2314"/>
          <p:cNvSpPr/>
          <p:nvPr/>
        </p:nvSpPr>
        <p:spPr>
          <a:xfrm>
            <a:off x="2081631" y="5371571"/>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2022-06-01</a:t>
            </a:r>
            <a:endParaRPr b="0" i="0" sz="1466" u="none" cap="none" strike="noStrike">
              <a:solidFill>
                <a:srgbClr val="000000"/>
              </a:solidFill>
              <a:latin typeface="Arial"/>
              <a:ea typeface="Arial"/>
              <a:cs typeface="Arial"/>
              <a:sym typeface="Arial"/>
            </a:endParaRPr>
          </a:p>
        </p:txBody>
      </p:sp>
      <p:sp>
        <p:nvSpPr>
          <p:cNvPr id="1543" name="Google Shape;1543;g2770e931a04_0_2314"/>
          <p:cNvSpPr/>
          <p:nvPr/>
        </p:nvSpPr>
        <p:spPr>
          <a:xfrm>
            <a:off x="3554032" y="5381403"/>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a:t>
            </a:r>
            <a:endParaRPr b="0" i="0" sz="1466" u="none" cap="none" strike="noStrike">
              <a:solidFill>
                <a:srgbClr val="1B3139"/>
              </a:solidFill>
              <a:latin typeface="Arial"/>
              <a:ea typeface="Arial"/>
              <a:cs typeface="Arial"/>
              <a:sym typeface="Arial"/>
            </a:endParaRPr>
          </a:p>
        </p:txBody>
      </p:sp>
      <p:sp>
        <p:nvSpPr>
          <p:cNvPr id="1544" name="Google Shape;1544;g2770e931a04_0_2314"/>
          <p:cNvSpPr/>
          <p:nvPr/>
        </p:nvSpPr>
        <p:spPr>
          <a:xfrm>
            <a:off x="6693023" y="4673830"/>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date</a:t>
            </a:r>
            <a:endParaRPr b="0" i="0" sz="1466" u="none" cap="none" strike="noStrike">
              <a:solidFill>
                <a:srgbClr val="000000"/>
              </a:solidFill>
              <a:latin typeface="Arial"/>
              <a:ea typeface="Arial"/>
              <a:cs typeface="Arial"/>
              <a:sym typeface="Arial"/>
            </a:endParaRPr>
          </a:p>
        </p:txBody>
      </p:sp>
      <p:sp>
        <p:nvSpPr>
          <p:cNvPr id="1545" name="Google Shape;1545;g2770e931a04_0_2314"/>
          <p:cNvSpPr/>
          <p:nvPr/>
        </p:nvSpPr>
        <p:spPr>
          <a:xfrm>
            <a:off x="6693023" y="4991512"/>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2022-06-01</a:t>
            </a:r>
            <a:endParaRPr b="0" i="0" sz="1466" u="none" cap="none" strike="noStrike">
              <a:solidFill>
                <a:srgbClr val="000000"/>
              </a:solidFill>
              <a:latin typeface="Arial"/>
              <a:ea typeface="Arial"/>
              <a:cs typeface="Arial"/>
              <a:sym typeface="Arial"/>
            </a:endParaRPr>
          </a:p>
        </p:txBody>
      </p:sp>
      <p:sp>
        <p:nvSpPr>
          <p:cNvPr id="1546" name="Google Shape;1546;g2770e931a04_0_2314"/>
          <p:cNvSpPr/>
          <p:nvPr/>
        </p:nvSpPr>
        <p:spPr>
          <a:xfrm>
            <a:off x="8165423" y="4673830"/>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city_id</a:t>
            </a:r>
            <a:endParaRPr b="0" i="0" sz="1466" u="none" cap="none" strike="noStrike">
              <a:solidFill>
                <a:srgbClr val="000000"/>
              </a:solidFill>
              <a:latin typeface="Arial"/>
              <a:ea typeface="Arial"/>
              <a:cs typeface="Arial"/>
              <a:sym typeface="Arial"/>
            </a:endParaRPr>
          </a:p>
        </p:txBody>
      </p:sp>
      <p:sp>
        <p:nvSpPr>
          <p:cNvPr id="1547" name="Google Shape;1547;g2770e931a04_0_2314"/>
          <p:cNvSpPr/>
          <p:nvPr/>
        </p:nvSpPr>
        <p:spPr>
          <a:xfrm>
            <a:off x="8165423" y="4987828"/>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1</a:t>
            </a:r>
            <a:endParaRPr b="0" i="0" sz="1466" u="none" cap="none" strike="noStrike">
              <a:solidFill>
                <a:srgbClr val="1B3139"/>
              </a:solidFill>
              <a:latin typeface="Arial"/>
              <a:ea typeface="Arial"/>
              <a:cs typeface="Arial"/>
              <a:sym typeface="Arial"/>
            </a:endParaRPr>
          </a:p>
        </p:txBody>
      </p:sp>
      <p:sp>
        <p:nvSpPr>
          <p:cNvPr id="1548" name="Google Shape;1548;g2770e931a04_0_2314"/>
          <p:cNvSpPr/>
          <p:nvPr/>
        </p:nvSpPr>
        <p:spPr>
          <a:xfrm>
            <a:off x="6693023" y="5309194"/>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2022-06-01</a:t>
            </a:r>
            <a:endParaRPr b="0" i="0" sz="1466" u="none" cap="none" strike="noStrike">
              <a:solidFill>
                <a:srgbClr val="000000"/>
              </a:solidFill>
              <a:latin typeface="Arial"/>
              <a:ea typeface="Arial"/>
              <a:cs typeface="Arial"/>
              <a:sym typeface="Arial"/>
            </a:endParaRPr>
          </a:p>
        </p:txBody>
      </p:sp>
      <p:sp>
        <p:nvSpPr>
          <p:cNvPr id="1549" name="Google Shape;1549;g2770e931a04_0_2314"/>
          <p:cNvSpPr/>
          <p:nvPr/>
        </p:nvSpPr>
        <p:spPr>
          <a:xfrm>
            <a:off x="8165423" y="5319026"/>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a:t>
            </a:r>
            <a:endParaRPr b="0" i="0" sz="1466" u="none" cap="none" strike="noStrike">
              <a:solidFill>
                <a:srgbClr val="1B3139"/>
              </a:solidFill>
              <a:latin typeface="Arial"/>
              <a:ea typeface="Arial"/>
              <a:cs typeface="Arial"/>
              <a:sym typeface="Arial"/>
            </a:endParaRPr>
          </a:p>
        </p:txBody>
      </p:sp>
      <p:sp>
        <p:nvSpPr>
          <p:cNvPr id="1550" name="Google Shape;1550;g2770e931a04_0_2314"/>
          <p:cNvSpPr/>
          <p:nvPr/>
        </p:nvSpPr>
        <p:spPr>
          <a:xfrm>
            <a:off x="9137896" y="4673830"/>
            <a:ext cx="13818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city_name</a:t>
            </a:r>
            <a:endParaRPr b="0" i="0" sz="1466" u="none" cap="none" strike="noStrike">
              <a:solidFill>
                <a:srgbClr val="000000"/>
              </a:solidFill>
              <a:latin typeface="Arial"/>
              <a:ea typeface="Arial"/>
              <a:cs typeface="Arial"/>
              <a:sym typeface="Arial"/>
            </a:endParaRPr>
          </a:p>
        </p:txBody>
      </p:sp>
      <p:sp>
        <p:nvSpPr>
          <p:cNvPr id="1551" name="Google Shape;1551;g2770e931a04_0_2314"/>
          <p:cNvSpPr/>
          <p:nvPr/>
        </p:nvSpPr>
        <p:spPr>
          <a:xfrm>
            <a:off x="9137896" y="4987828"/>
            <a:ext cx="13818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Berkeley</a:t>
            </a:r>
            <a:endParaRPr b="0" i="0" sz="1466" u="none" cap="none" strike="noStrike">
              <a:solidFill>
                <a:srgbClr val="1B3139"/>
              </a:solidFill>
              <a:latin typeface="Arial"/>
              <a:ea typeface="Arial"/>
              <a:cs typeface="Arial"/>
              <a:sym typeface="Arial"/>
            </a:endParaRPr>
          </a:p>
        </p:txBody>
      </p:sp>
      <p:sp>
        <p:nvSpPr>
          <p:cNvPr id="1552" name="Google Shape;1552;g2770e931a04_0_2314"/>
          <p:cNvSpPr/>
          <p:nvPr/>
        </p:nvSpPr>
        <p:spPr>
          <a:xfrm>
            <a:off x="9137896" y="5319026"/>
            <a:ext cx="13818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San Francisco</a:t>
            </a:r>
            <a:endParaRPr b="0" i="0" sz="1466" u="none" cap="none" strike="noStrike">
              <a:solidFill>
                <a:srgbClr val="1B3139"/>
              </a:solidFill>
              <a:latin typeface="Arial"/>
              <a:ea typeface="Arial"/>
              <a:cs typeface="Arial"/>
              <a:sym typeface="Arial"/>
            </a:endParaRPr>
          </a:p>
        </p:txBody>
      </p:sp>
      <p:sp>
        <p:nvSpPr>
          <p:cNvPr id="1553" name="Google Shape;1553;g2770e931a04_0_2314"/>
          <p:cNvSpPr/>
          <p:nvPr/>
        </p:nvSpPr>
        <p:spPr>
          <a:xfrm>
            <a:off x="2081631" y="5711776"/>
            <a:ext cx="1472400" cy="327600"/>
          </a:xfrm>
          <a:prstGeom prst="rect">
            <a:avLst/>
          </a:prstGeom>
          <a:solidFill>
            <a:schemeClr val="accent2"/>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2022-06-02</a:t>
            </a:r>
            <a:endParaRPr b="0" i="0" sz="1466" u="none" cap="none" strike="noStrike">
              <a:solidFill>
                <a:srgbClr val="000000"/>
              </a:solidFill>
              <a:latin typeface="Arial"/>
              <a:ea typeface="Arial"/>
              <a:cs typeface="Arial"/>
              <a:sym typeface="Arial"/>
            </a:endParaRPr>
          </a:p>
        </p:txBody>
      </p:sp>
      <p:sp>
        <p:nvSpPr>
          <p:cNvPr id="1554" name="Google Shape;1554;g2770e931a04_0_2314"/>
          <p:cNvSpPr/>
          <p:nvPr/>
        </p:nvSpPr>
        <p:spPr>
          <a:xfrm>
            <a:off x="3554032" y="5709419"/>
            <a:ext cx="972600" cy="327600"/>
          </a:xfrm>
          <a:prstGeom prst="rect">
            <a:avLst/>
          </a:prstGeom>
          <a:solidFill>
            <a:schemeClr val="accent2"/>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3</a:t>
            </a:r>
            <a:endParaRPr b="0" i="0" sz="1466" u="none" cap="none" strike="noStrike">
              <a:solidFill>
                <a:srgbClr val="1B3139"/>
              </a:solidFill>
              <a:latin typeface="Arial"/>
              <a:ea typeface="Arial"/>
              <a:cs typeface="Arial"/>
              <a:sym typeface="Arial"/>
            </a:endParaRPr>
          </a:p>
        </p:txBody>
      </p:sp>
      <p:sp>
        <p:nvSpPr>
          <p:cNvPr id="1555" name="Google Shape;1555;g2770e931a04_0_2314"/>
          <p:cNvSpPr/>
          <p:nvPr/>
        </p:nvSpPr>
        <p:spPr>
          <a:xfrm>
            <a:off x="6693023" y="5649399"/>
            <a:ext cx="1472400" cy="327600"/>
          </a:xfrm>
          <a:prstGeom prst="rect">
            <a:avLst/>
          </a:prstGeom>
          <a:solidFill>
            <a:schemeClr val="accent2"/>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2022-06-02</a:t>
            </a:r>
            <a:endParaRPr b="0" i="0" sz="1466" u="none" cap="none" strike="noStrike">
              <a:solidFill>
                <a:srgbClr val="000000"/>
              </a:solidFill>
              <a:latin typeface="Arial"/>
              <a:ea typeface="Arial"/>
              <a:cs typeface="Arial"/>
              <a:sym typeface="Arial"/>
            </a:endParaRPr>
          </a:p>
        </p:txBody>
      </p:sp>
      <p:sp>
        <p:nvSpPr>
          <p:cNvPr id="1556" name="Google Shape;1556;g2770e931a04_0_2314"/>
          <p:cNvSpPr/>
          <p:nvPr/>
        </p:nvSpPr>
        <p:spPr>
          <a:xfrm>
            <a:off x="8165423" y="5647042"/>
            <a:ext cx="972600" cy="327600"/>
          </a:xfrm>
          <a:prstGeom prst="rect">
            <a:avLst/>
          </a:prstGeom>
          <a:solidFill>
            <a:schemeClr val="accent2"/>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3</a:t>
            </a:r>
            <a:endParaRPr b="0" i="0" sz="1466" u="none" cap="none" strike="noStrike">
              <a:solidFill>
                <a:srgbClr val="1B3139"/>
              </a:solidFill>
              <a:latin typeface="Arial"/>
              <a:ea typeface="Arial"/>
              <a:cs typeface="Arial"/>
              <a:sym typeface="Arial"/>
            </a:endParaRPr>
          </a:p>
        </p:txBody>
      </p:sp>
      <p:sp>
        <p:nvSpPr>
          <p:cNvPr id="1557" name="Google Shape;1557;g2770e931a04_0_2314"/>
          <p:cNvSpPr/>
          <p:nvPr/>
        </p:nvSpPr>
        <p:spPr>
          <a:xfrm>
            <a:off x="9137896" y="5647042"/>
            <a:ext cx="1381800" cy="327600"/>
          </a:xfrm>
          <a:prstGeom prst="rect">
            <a:avLst/>
          </a:prstGeom>
          <a:solidFill>
            <a:schemeClr val="accent2"/>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Denver</a:t>
            </a:r>
            <a:endParaRPr b="0" i="0" sz="1466" u="none" cap="none" strike="noStrike">
              <a:solidFill>
                <a:srgbClr val="1B3139"/>
              </a:solidFill>
              <a:latin typeface="Arial"/>
              <a:ea typeface="Arial"/>
              <a:cs typeface="Arial"/>
              <a:sym typeface="Arial"/>
            </a:endParaRPr>
          </a:p>
        </p:txBody>
      </p:sp>
      <p:sp>
        <p:nvSpPr>
          <p:cNvPr id="1558" name="Google Shape;1558;g2770e931a04_0_2314"/>
          <p:cNvSpPr/>
          <p:nvPr/>
        </p:nvSpPr>
        <p:spPr>
          <a:xfrm>
            <a:off x="5123527" y="4901572"/>
            <a:ext cx="972600" cy="1048200"/>
          </a:xfrm>
          <a:prstGeom prst="rightArrow">
            <a:avLst>
              <a:gd fmla="val 50000" name="adj1"/>
              <a:gd fmla="val 50000" name="adj2"/>
            </a:avLst>
          </a:prstGeom>
          <a:solidFill>
            <a:schemeClr val="accen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F9F7F4"/>
              </a:solidFill>
              <a:latin typeface="Arial"/>
              <a:ea typeface="Arial"/>
              <a:cs typeface="Arial"/>
              <a:sym typeface="Arial"/>
            </a:endParaRPr>
          </a:p>
        </p:txBody>
      </p:sp>
      <p:sp>
        <p:nvSpPr>
          <p:cNvPr id="1559" name="Google Shape;1559;g2770e931a04_0_2314"/>
          <p:cNvSpPr txBox="1"/>
          <p:nvPr/>
        </p:nvSpPr>
        <p:spPr>
          <a:xfrm>
            <a:off x="764999" y="2220524"/>
            <a:ext cx="4639500" cy="1805400"/>
          </a:xfrm>
          <a:prstGeom prst="rect">
            <a:avLst/>
          </a:prstGeom>
          <a:noFill/>
          <a:ln>
            <a:noFill/>
          </a:ln>
        </p:spPr>
        <p:txBody>
          <a:bodyPr anchorCtr="0" anchor="t" bIns="60900" lIns="121850" spcFirstLastPara="1" rIns="121850" wrap="square" tIns="60900">
            <a:spAutoFit/>
          </a:bodyPr>
          <a:lstStyle/>
          <a:p>
            <a:pPr indent="0" lvl="0" marL="0" marR="0" rtl="0" algn="l">
              <a:lnSpc>
                <a:spcPct val="100000"/>
              </a:lnSpc>
              <a:spcBef>
                <a:spcPts val="0"/>
              </a:spcBef>
              <a:spcAft>
                <a:spcPts val="0"/>
              </a:spcAft>
              <a:buClr>
                <a:srgbClr val="000000"/>
              </a:buClr>
              <a:buSzPts val="2399"/>
              <a:buFont typeface="Arial"/>
              <a:buNone/>
            </a:pPr>
            <a:r>
              <a:rPr b="1" i="0" lang="en-US" sz="2399" u="none" cap="none" strike="noStrike">
                <a:solidFill>
                  <a:srgbClr val="202122"/>
                </a:solidFill>
                <a:latin typeface="Times New Roman"/>
                <a:ea typeface="Times New Roman"/>
                <a:cs typeface="Times New Roman"/>
                <a:sym typeface="Times New Roman"/>
              </a:rPr>
              <a:t>mon</a:t>
            </a:r>
            <a:r>
              <a:rPr b="1" i="0" lang="en-US" sz="2399" u="none" cap="none" strike="noStrike">
                <a:solidFill>
                  <a:srgbClr val="000000"/>
                </a:solidFill>
                <a:latin typeface="Arial"/>
                <a:ea typeface="Arial"/>
                <a:cs typeface="Arial"/>
                <a:sym typeface="Arial"/>
              </a:rPr>
              <a:t>·</a:t>
            </a:r>
            <a:r>
              <a:rPr b="1" i="0" lang="en-US" sz="2399" u="none" cap="none" strike="noStrike">
                <a:solidFill>
                  <a:srgbClr val="202122"/>
                </a:solidFill>
                <a:latin typeface="Times New Roman"/>
                <a:ea typeface="Times New Roman"/>
                <a:cs typeface="Times New Roman"/>
                <a:sym typeface="Times New Roman"/>
              </a:rPr>
              <a:t>o</a:t>
            </a:r>
            <a:r>
              <a:rPr b="1" i="0" lang="en-US" sz="2399" u="none" cap="none" strike="noStrike">
                <a:solidFill>
                  <a:srgbClr val="000000"/>
                </a:solidFill>
                <a:latin typeface="Arial"/>
                <a:ea typeface="Arial"/>
                <a:cs typeface="Arial"/>
                <a:sym typeface="Arial"/>
              </a:rPr>
              <a:t>·</a:t>
            </a:r>
            <a:r>
              <a:rPr b="1" i="0" lang="en-US" sz="2399" u="none" cap="none" strike="noStrike">
                <a:solidFill>
                  <a:srgbClr val="202122"/>
                </a:solidFill>
                <a:latin typeface="Times New Roman"/>
                <a:ea typeface="Times New Roman"/>
                <a:cs typeface="Times New Roman"/>
                <a:sym typeface="Times New Roman"/>
              </a:rPr>
              <a:t>ton</a:t>
            </a:r>
            <a:r>
              <a:rPr b="1" i="0" lang="en-US" sz="2399" u="none" cap="none" strike="noStrike">
                <a:solidFill>
                  <a:srgbClr val="000000"/>
                </a:solidFill>
                <a:latin typeface="Arial"/>
                <a:ea typeface="Arial"/>
                <a:cs typeface="Arial"/>
                <a:sym typeface="Arial"/>
              </a:rPr>
              <a:t>·</a:t>
            </a:r>
            <a:r>
              <a:rPr b="1" i="0" lang="en-US" sz="2399" u="none" cap="none" strike="noStrike">
                <a:solidFill>
                  <a:srgbClr val="202122"/>
                </a:solidFill>
                <a:latin typeface="Times New Roman"/>
                <a:ea typeface="Times New Roman"/>
                <a:cs typeface="Times New Roman"/>
                <a:sym typeface="Times New Roman"/>
              </a:rPr>
              <a:t>ic que</a:t>
            </a:r>
            <a:r>
              <a:rPr b="1" i="0" lang="en-US" sz="2399" u="none" cap="none" strike="noStrike">
                <a:solidFill>
                  <a:srgbClr val="000000"/>
                </a:solidFill>
                <a:latin typeface="Arial"/>
                <a:ea typeface="Arial"/>
                <a:cs typeface="Arial"/>
                <a:sym typeface="Arial"/>
              </a:rPr>
              <a:t>·</a:t>
            </a:r>
            <a:r>
              <a:rPr b="1" i="0" lang="en-US" sz="2399" u="none" cap="none" strike="noStrike">
                <a:solidFill>
                  <a:srgbClr val="202122"/>
                </a:solidFill>
                <a:latin typeface="Times New Roman"/>
                <a:ea typeface="Times New Roman"/>
                <a:cs typeface="Times New Roman"/>
                <a:sym typeface="Times New Roman"/>
              </a:rPr>
              <a:t>ry</a:t>
            </a:r>
            <a:endParaRPr b="1" i="0" sz="2399" u="none" cap="none" strike="noStrike">
              <a:solidFill>
                <a:srgbClr val="20212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66"/>
              <a:buFont typeface="Arial"/>
              <a:buNone/>
            </a:pPr>
            <a:r>
              <a:rPr b="0" i="0" lang="en-US" sz="1466" u="none" cap="none" strike="noStrike">
                <a:solidFill>
                  <a:srgbClr val="000000"/>
                </a:solidFill>
                <a:latin typeface="Arial"/>
                <a:ea typeface="Arial"/>
                <a:cs typeface="Arial"/>
                <a:sym typeface="Arial"/>
              </a:rPr>
              <a:t>/ˌmänəˈtänik ˈkwirē/</a:t>
            </a:r>
            <a:endParaRPr b="0" i="0" sz="1866"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66"/>
              <a:buFont typeface="Arial"/>
              <a:buNone/>
            </a:pPr>
            <a:r>
              <a:rPr b="0" i="1" lang="en-US" sz="1466" u="none" cap="none" strike="noStrike">
                <a:solidFill>
                  <a:srgbClr val="202122"/>
                </a:solidFill>
                <a:latin typeface="Times New Roman"/>
                <a:ea typeface="Times New Roman"/>
                <a:cs typeface="Times New Roman"/>
                <a:sym typeface="Times New Roman"/>
              </a:rPr>
              <a:t>noun</a:t>
            </a:r>
            <a:endParaRPr b="0" i="0" sz="1866"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66"/>
              <a:buFont typeface="Arial"/>
              <a:buNone/>
            </a:pPr>
            <a:r>
              <a:rPr b="0" i="0" lang="en-US" sz="1866" u="none" cap="none" strike="noStrike">
                <a:solidFill>
                  <a:srgbClr val="202122"/>
                </a:solidFill>
                <a:latin typeface="Times New Roman"/>
                <a:ea typeface="Times New Roman"/>
                <a:cs typeface="Times New Roman"/>
                <a:sym typeface="Times New Roman"/>
              </a:rPr>
              <a:t>A query that does not lose any tuples it previously made output, with the addition of new tuples in the database</a:t>
            </a:r>
            <a:endParaRPr b="0" i="0" sz="1866" u="none" cap="none" strike="noStrike">
              <a:solidFill>
                <a:srgbClr val="000000"/>
              </a:solidFill>
              <a:latin typeface="Times New Roman"/>
              <a:ea typeface="Times New Roman"/>
              <a:cs typeface="Times New Roman"/>
              <a:sym typeface="Times New Roman"/>
            </a:endParaRPr>
          </a:p>
        </p:txBody>
      </p:sp>
      <p:sp>
        <p:nvSpPr>
          <p:cNvPr id="1560" name="Google Shape;1560;g2770e931a04_0_2314"/>
          <p:cNvSpPr txBox="1"/>
          <p:nvPr/>
        </p:nvSpPr>
        <p:spPr>
          <a:xfrm>
            <a:off x="7492852" y="2248706"/>
            <a:ext cx="3796800" cy="1559100"/>
          </a:xfrm>
          <a:prstGeom prst="rect">
            <a:avLst/>
          </a:prstGeom>
          <a:noFill/>
          <a:ln>
            <a:noFill/>
          </a:ln>
        </p:spPr>
        <p:txBody>
          <a:bodyPr anchorCtr="0" anchor="t" bIns="60900" lIns="121850" spcFirstLastPara="1" rIns="121850" wrap="square" tIns="60900">
            <a:spAutoFit/>
          </a:bodyPr>
          <a:lstStyle/>
          <a:p>
            <a:pPr indent="-380904" lvl="0" marL="380904" marR="0" rtl="0" algn="l">
              <a:lnSpc>
                <a:spcPct val="100000"/>
              </a:lnSpc>
              <a:spcBef>
                <a:spcPts val="0"/>
              </a:spcBef>
              <a:spcAft>
                <a:spcPts val="0"/>
              </a:spcAft>
              <a:buClr>
                <a:srgbClr val="000000"/>
              </a:buClr>
              <a:buSzPts val="1400"/>
              <a:buFont typeface="Arial"/>
              <a:buChar char="•"/>
            </a:pPr>
            <a:r>
              <a:rPr b="0" i="0" lang="en-US" sz="1866" u="none" cap="none" strike="noStrike">
                <a:solidFill>
                  <a:srgbClr val="000000"/>
                </a:solidFill>
                <a:latin typeface="DM Sans"/>
                <a:ea typeface="DM Sans"/>
                <a:cs typeface="DM Sans"/>
                <a:sym typeface="DM Sans"/>
              </a:rPr>
              <a:t>Very </a:t>
            </a:r>
            <a:r>
              <a:rPr b="0" i="0" lang="en-US" sz="1866" u="none" cap="none" strike="noStrike">
                <a:solidFill>
                  <a:srgbClr val="00A972"/>
                </a:solidFill>
                <a:latin typeface="DM Sans"/>
                <a:ea typeface="DM Sans"/>
                <a:cs typeface="DM Sans"/>
                <a:sym typeface="DM Sans"/>
              </a:rPr>
              <a:t>efficient</a:t>
            </a:r>
            <a:endParaRPr b="0" i="0" sz="1866" u="none" cap="none" strike="noStrike">
              <a:solidFill>
                <a:srgbClr val="000000"/>
              </a:solidFill>
              <a:latin typeface="Arial"/>
              <a:ea typeface="Arial"/>
              <a:cs typeface="Arial"/>
              <a:sym typeface="Arial"/>
            </a:endParaRPr>
          </a:p>
          <a:p>
            <a:pPr indent="-380904" lvl="0" marL="380904" marR="0" rtl="0" algn="l">
              <a:lnSpc>
                <a:spcPct val="100000"/>
              </a:lnSpc>
              <a:spcBef>
                <a:spcPts val="0"/>
              </a:spcBef>
              <a:spcAft>
                <a:spcPts val="0"/>
              </a:spcAft>
              <a:buClr>
                <a:srgbClr val="000000"/>
              </a:buClr>
              <a:buSzPts val="1400"/>
              <a:buFont typeface="Arial"/>
              <a:buChar char="•"/>
            </a:pPr>
            <a:r>
              <a:rPr b="0" i="0" lang="en-US" sz="1866" u="none" cap="none" strike="noStrike">
                <a:solidFill>
                  <a:srgbClr val="000000"/>
                </a:solidFill>
                <a:latin typeface="DM Sans"/>
                <a:ea typeface="DM Sans"/>
                <a:cs typeface="DM Sans"/>
                <a:sym typeface="DM Sans"/>
              </a:rPr>
              <a:t>Only works for select/project/inner join/etc</a:t>
            </a:r>
            <a:endParaRPr b="0" i="0" sz="1866" u="none" cap="none" strike="noStrike">
              <a:solidFill>
                <a:srgbClr val="000000"/>
              </a:solidFill>
              <a:latin typeface="DM Sans"/>
              <a:ea typeface="DM Sans"/>
              <a:cs typeface="DM Sans"/>
              <a:sym typeface="DM Sans"/>
            </a:endParaRPr>
          </a:p>
          <a:p>
            <a:pPr indent="-380904" lvl="0" marL="380904" marR="0" rtl="0" algn="l">
              <a:lnSpc>
                <a:spcPct val="100000"/>
              </a:lnSpc>
              <a:spcBef>
                <a:spcPts val="0"/>
              </a:spcBef>
              <a:spcAft>
                <a:spcPts val="0"/>
              </a:spcAft>
              <a:buClr>
                <a:srgbClr val="000000"/>
              </a:buClr>
              <a:buSzPts val="1400"/>
              <a:buFont typeface="Arial"/>
              <a:buChar char="•"/>
            </a:pPr>
            <a:r>
              <a:rPr b="0" i="0" lang="en-US" sz="1866" u="none" cap="none" strike="noStrike">
                <a:solidFill>
                  <a:srgbClr val="98102A"/>
                </a:solidFill>
                <a:latin typeface="DM Sans"/>
                <a:ea typeface="DM Sans"/>
                <a:cs typeface="DM Sans"/>
                <a:sym typeface="DM Sans"/>
              </a:rPr>
              <a:t>Does not handle changes </a:t>
            </a:r>
            <a:r>
              <a:rPr b="0" i="0" lang="en-US" sz="1866" u="none" cap="none" strike="noStrike">
                <a:solidFill>
                  <a:srgbClr val="000000"/>
                </a:solidFill>
                <a:latin typeface="DM Sans"/>
                <a:ea typeface="DM Sans"/>
                <a:cs typeface="DM Sans"/>
                <a:sym typeface="DM Sans"/>
              </a:rPr>
              <a:t>to the input</a:t>
            </a:r>
            <a:endParaRPr b="0" i="0" sz="1866" u="none" cap="none" strike="noStrike">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g2770e931a04_0_2342"/>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solidFill>
                  <a:schemeClr val="accent2"/>
                </a:solidFill>
              </a:rPr>
              <a:t>Partition</a:t>
            </a:r>
            <a:r>
              <a:rPr lang="en-US"/>
              <a:t> recomputation</a:t>
            </a:r>
            <a:endParaRPr/>
          </a:p>
        </p:txBody>
      </p:sp>
      <p:sp>
        <p:nvSpPr>
          <p:cNvPr id="1566" name="Google Shape;1566;g2770e931a04_0_2342"/>
          <p:cNvSpPr txBox="1"/>
          <p:nvPr>
            <p:ph idx="1" type="subTitle"/>
          </p:nvPr>
        </p:nvSpPr>
        <p:spPr>
          <a:xfrm>
            <a:off x="765000" y="1175290"/>
            <a:ext cx="10662000" cy="583500"/>
          </a:xfrm>
          <a:prstGeom prst="rect">
            <a:avLst/>
          </a:prstGeom>
          <a:noFill/>
          <a:ln>
            <a:noFill/>
          </a:ln>
        </p:spPr>
        <p:txBody>
          <a:bodyPr anchorCtr="0" anchor="t" bIns="0" lIns="0" spcFirstLastPara="1" rIns="0" wrap="square" tIns="0">
            <a:noAutofit/>
          </a:bodyPr>
          <a:lstStyle/>
          <a:p>
            <a:pPr indent="-457085" lvl="0" marL="609447" rtl="0" algn="l">
              <a:lnSpc>
                <a:spcPct val="90000"/>
              </a:lnSpc>
              <a:spcBef>
                <a:spcPts val="1066"/>
              </a:spcBef>
              <a:spcAft>
                <a:spcPts val="0"/>
              </a:spcAft>
              <a:buSzPts val="1800"/>
              <a:buNone/>
            </a:pPr>
            <a:r>
              <a:rPr lang="en-US"/>
              <a:t>Split the table into partitions and only recompute ones that change</a:t>
            </a:r>
            <a:endParaRPr/>
          </a:p>
        </p:txBody>
      </p:sp>
      <p:sp>
        <p:nvSpPr>
          <p:cNvPr id="1567" name="Google Shape;1567;g2770e931a04_0_2342"/>
          <p:cNvSpPr/>
          <p:nvPr/>
        </p:nvSpPr>
        <p:spPr>
          <a:xfrm>
            <a:off x="1008736" y="2968828"/>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date</a:t>
            </a:r>
            <a:endParaRPr b="0" i="0" sz="1466" u="none" cap="none" strike="noStrike">
              <a:solidFill>
                <a:srgbClr val="000000"/>
              </a:solidFill>
              <a:latin typeface="Arial"/>
              <a:ea typeface="Arial"/>
              <a:cs typeface="Arial"/>
              <a:sym typeface="Arial"/>
            </a:endParaRPr>
          </a:p>
        </p:txBody>
      </p:sp>
      <p:sp>
        <p:nvSpPr>
          <p:cNvPr id="1568" name="Google Shape;1568;g2770e931a04_0_2342"/>
          <p:cNvSpPr/>
          <p:nvPr/>
        </p:nvSpPr>
        <p:spPr>
          <a:xfrm>
            <a:off x="1008736" y="3286509"/>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2022-06-01</a:t>
            </a:r>
            <a:endParaRPr b="0" i="0" sz="1466" u="none" cap="none" strike="noStrike">
              <a:solidFill>
                <a:srgbClr val="000000"/>
              </a:solidFill>
              <a:latin typeface="Arial"/>
              <a:ea typeface="Arial"/>
              <a:cs typeface="Arial"/>
              <a:sym typeface="Arial"/>
            </a:endParaRPr>
          </a:p>
        </p:txBody>
      </p:sp>
      <p:sp>
        <p:nvSpPr>
          <p:cNvPr id="1569" name="Google Shape;1569;g2770e931a04_0_2342"/>
          <p:cNvSpPr/>
          <p:nvPr/>
        </p:nvSpPr>
        <p:spPr>
          <a:xfrm>
            <a:off x="2481135" y="2968828"/>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amount</a:t>
            </a:r>
            <a:endParaRPr b="0" i="0" sz="1466" u="none" cap="none" strike="noStrike">
              <a:solidFill>
                <a:srgbClr val="000000"/>
              </a:solidFill>
              <a:latin typeface="Arial"/>
              <a:ea typeface="Arial"/>
              <a:cs typeface="Arial"/>
              <a:sym typeface="Arial"/>
            </a:endParaRPr>
          </a:p>
        </p:txBody>
      </p:sp>
      <p:sp>
        <p:nvSpPr>
          <p:cNvPr id="1570" name="Google Shape;1570;g2770e931a04_0_2342"/>
          <p:cNvSpPr/>
          <p:nvPr/>
        </p:nvSpPr>
        <p:spPr>
          <a:xfrm>
            <a:off x="2481135" y="3282826"/>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$10</a:t>
            </a:r>
            <a:endParaRPr b="0" i="0" sz="1466" u="none" cap="none" strike="noStrike">
              <a:solidFill>
                <a:srgbClr val="1B3139"/>
              </a:solidFill>
              <a:latin typeface="Arial"/>
              <a:ea typeface="Arial"/>
              <a:cs typeface="Arial"/>
              <a:sym typeface="Arial"/>
            </a:endParaRPr>
          </a:p>
        </p:txBody>
      </p:sp>
      <p:sp>
        <p:nvSpPr>
          <p:cNvPr id="1571" name="Google Shape;1571;g2770e931a04_0_2342"/>
          <p:cNvSpPr/>
          <p:nvPr/>
        </p:nvSpPr>
        <p:spPr>
          <a:xfrm>
            <a:off x="1008736" y="3604192"/>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2022-06-01</a:t>
            </a:r>
            <a:endParaRPr b="0" i="0" sz="1466" u="none" cap="none" strike="noStrike">
              <a:solidFill>
                <a:srgbClr val="000000"/>
              </a:solidFill>
              <a:latin typeface="Arial"/>
              <a:ea typeface="Arial"/>
              <a:cs typeface="Arial"/>
              <a:sym typeface="Arial"/>
            </a:endParaRPr>
          </a:p>
        </p:txBody>
      </p:sp>
      <p:sp>
        <p:nvSpPr>
          <p:cNvPr id="1572" name="Google Shape;1572;g2770e931a04_0_2342"/>
          <p:cNvSpPr/>
          <p:nvPr/>
        </p:nvSpPr>
        <p:spPr>
          <a:xfrm>
            <a:off x="2481135" y="3601835"/>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$46</a:t>
            </a:r>
            <a:endParaRPr b="0" i="0" sz="1466" u="none" cap="none" strike="noStrike">
              <a:solidFill>
                <a:srgbClr val="1B3139"/>
              </a:solidFill>
              <a:latin typeface="Arial"/>
              <a:ea typeface="Arial"/>
              <a:cs typeface="Arial"/>
              <a:sym typeface="Arial"/>
            </a:endParaRPr>
          </a:p>
        </p:txBody>
      </p:sp>
      <p:sp>
        <p:nvSpPr>
          <p:cNvPr id="1573" name="Google Shape;1573;g2770e931a04_0_2342"/>
          <p:cNvSpPr/>
          <p:nvPr/>
        </p:nvSpPr>
        <p:spPr>
          <a:xfrm>
            <a:off x="1008736" y="4181275"/>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2022-06-02</a:t>
            </a:r>
            <a:endParaRPr b="0" i="0" sz="1466" u="none" cap="none" strike="noStrike">
              <a:solidFill>
                <a:srgbClr val="000000"/>
              </a:solidFill>
              <a:latin typeface="Arial"/>
              <a:ea typeface="Arial"/>
              <a:cs typeface="Arial"/>
              <a:sym typeface="Arial"/>
            </a:endParaRPr>
          </a:p>
        </p:txBody>
      </p:sp>
      <p:sp>
        <p:nvSpPr>
          <p:cNvPr id="1574" name="Google Shape;1574;g2770e931a04_0_2342"/>
          <p:cNvSpPr/>
          <p:nvPr/>
        </p:nvSpPr>
        <p:spPr>
          <a:xfrm>
            <a:off x="2481135" y="4178918"/>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$324</a:t>
            </a:r>
            <a:endParaRPr b="0" i="0" sz="1466" u="none" cap="none" strike="noStrike">
              <a:solidFill>
                <a:srgbClr val="1B3139"/>
              </a:solidFill>
              <a:latin typeface="Arial"/>
              <a:ea typeface="Arial"/>
              <a:cs typeface="Arial"/>
              <a:sym typeface="Arial"/>
            </a:endParaRPr>
          </a:p>
        </p:txBody>
      </p:sp>
      <p:sp>
        <p:nvSpPr>
          <p:cNvPr id="1575" name="Google Shape;1575;g2770e931a04_0_2342"/>
          <p:cNvSpPr/>
          <p:nvPr/>
        </p:nvSpPr>
        <p:spPr>
          <a:xfrm>
            <a:off x="1008736" y="4508789"/>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2022-06-02</a:t>
            </a:r>
            <a:endParaRPr b="0" i="0" sz="1466" u="none" cap="none" strike="noStrike">
              <a:solidFill>
                <a:srgbClr val="000000"/>
              </a:solidFill>
              <a:latin typeface="Arial"/>
              <a:ea typeface="Arial"/>
              <a:cs typeface="Arial"/>
              <a:sym typeface="Arial"/>
            </a:endParaRPr>
          </a:p>
        </p:txBody>
      </p:sp>
      <p:sp>
        <p:nvSpPr>
          <p:cNvPr id="1576" name="Google Shape;1576;g2770e931a04_0_2342"/>
          <p:cNvSpPr/>
          <p:nvPr/>
        </p:nvSpPr>
        <p:spPr>
          <a:xfrm>
            <a:off x="2481135" y="4506433"/>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$24</a:t>
            </a:r>
            <a:endParaRPr b="0" i="0" sz="1466" u="none" cap="none" strike="noStrike">
              <a:solidFill>
                <a:srgbClr val="1B3139"/>
              </a:solidFill>
              <a:latin typeface="Arial"/>
              <a:ea typeface="Arial"/>
              <a:cs typeface="Arial"/>
              <a:sym typeface="Arial"/>
            </a:endParaRPr>
          </a:p>
        </p:txBody>
      </p:sp>
      <p:sp>
        <p:nvSpPr>
          <p:cNvPr id="1577" name="Google Shape;1577;g2770e931a04_0_2342"/>
          <p:cNvSpPr/>
          <p:nvPr/>
        </p:nvSpPr>
        <p:spPr>
          <a:xfrm>
            <a:off x="1008736" y="5137288"/>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2022-06-03</a:t>
            </a:r>
            <a:endParaRPr b="0" i="0" sz="1466" u="none" cap="none" strike="noStrike">
              <a:solidFill>
                <a:srgbClr val="000000"/>
              </a:solidFill>
              <a:latin typeface="Arial"/>
              <a:ea typeface="Arial"/>
              <a:cs typeface="Arial"/>
              <a:sym typeface="Arial"/>
            </a:endParaRPr>
          </a:p>
        </p:txBody>
      </p:sp>
      <p:sp>
        <p:nvSpPr>
          <p:cNvPr id="1578" name="Google Shape;1578;g2770e931a04_0_2342"/>
          <p:cNvSpPr/>
          <p:nvPr/>
        </p:nvSpPr>
        <p:spPr>
          <a:xfrm>
            <a:off x="2481135" y="5134931"/>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$32</a:t>
            </a:r>
            <a:endParaRPr b="0" i="0" sz="1466" u="none" cap="none" strike="noStrike">
              <a:solidFill>
                <a:srgbClr val="1B3139"/>
              </a:solidFill>
              <a:latin typeface="Arial"/>
              <a:ea typeface="Arial"/>
              <a:cs typeface="Arial"/>
              <a:sym typeface="Arial"/>
            </a:endParaRPr>
          </a:p>
        </p:txBody>
      </p:sp>
      <p:sp>
        <p:nvSpPr>
          <p:cNvPr id="1579" name="Google Shape;1579;g2770e931a04_0_2342"/>
          <p:cNvSpPr/>
          <p:nvPr/>
        </p:nvSpPr>
        <p:spPr>
          <a:xfrm>
            <a:off x="1008736" y="5464803"/>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2022-06-03</a:t>
            </a:r>
            <a:endParaRPr b="0" i="0" sz="1466" u="none" cap="none" strike="noStrike">
              <a:solidFill>
                <a:srgbClr val="000000"/>
              </a:solidFill>
              <a:latin typeface="Arial"/>
              <a:ea typeface="Arial"/>
              <a:cs typeface="Arial"/>
              <a:sym typeface="Arial"/>
            </a:endParaRPr>
          </a:p>
        </p:txBody>
      </p:sp>
      <p:sp>
        <p:nvSpPr>
          <p:cNvPr id="1580" name="Google Shape;1580;g2770e931a04_0_2342"/>
          <p:cNvSpPr/>
          <p:nvPr/>
        </p:nvSpPr>
        <p:spPr>
          <a:xfrm>
            <a:off x="2481135" y="5462446"/>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$18</a:t>
            </a:r>
            <a:endParaRPr b="0" i="0" sz="1466" u="none" cap="none" strike="noStrike">
              <a:solidFill>
                <a:srgbClr val="1B3139"/>
              </a:solidFill>
              <a:latin typeface="Arial"/>
              <a:ea typeface="Arial"/>
              <a:cs typeface="Arial"/>
              <a:sym typeface="Arial"/>
            </a:endParaRPr>
          </a:p>
        </p:txBody>
      </p:sp>
      <p:sp>
        <p:nvSpPr>
          <p:cNvPr id="1581" name="Google Shape;1581;g2770e931a04_0_2342"/>
          <p:cNvSpPr txBox="1"/>
          <p:nvPr/>
        </p:nvSpPr>
        <p:spPr>
          <a:xfrm>
            <a:off x="880367" y="2336150"/>
            <a:ext cx="2680500" cy="410100"/>
          </a:xfrm>
          <a:prstGeom prst="rect">
            <a:avLst/>
          </a:prstGeom>
          <a:noFill/>
          <a:ln>
            <a:noFill/>
          </a:ln>
        </p:spPr>
        <p:txBody>
          <a:bodyPr anchorCtr="0" anchor="t" bIns="60900" lIns="121850" spcFirstLastPara="1" rIns="121850" wrap="square" tIns="60900">
            <a:spAutoFit/>
          </a:bodyPr>
          <a:lstStyle/>
          <a:p>
            <a:pPr indent="0" lvl="0" marL="0" marR="0" rtl="0" algn="l">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Mono"/>
                <a:ea typeface="DM Mono"/>
                <a:cs typeface="DM Mono"/>
                <a:sym typeface="DM Mono"/>
              </a:rPr>
              <a:t>PARTITION BY date</a:t>
            </a:r>
            <a:endParaRPr b="0" i="0" sz="1866" u="none" cap="none" strike="noStrike">
              <a:solidFill>
                <a:srgbClr val="000000"/>
              </a:solidFill>
              <a:latin typeface="Arial"/>
              <a:ea typeface="Arial"/>
              <a:cs typeface="Arial"/>
              <a:sym typeface="Arial"/>
            </a:endParaRPr>
          </a:p>
        </p:txBody>
      </p:sp>
      <p:sp>
        <p:nvSpPr>
          <p:cNvPr id="1582" name="Google Shape;1582;g2770e931a04_0_2342"/>
          <p:cNvSpPr/>
          <p:nvPr/>
        </p:nvSpPr>
        <p:spPr>
          <a:xfrm>
            <a:off x="4081905" y="2968828"/>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date</a:t>
            </a:r>
            <a:endParaRPr b="0" i="0" sz="1466" u="none" cap="none" strike="noStrike">
              <a:solidFill>
                <a:srgbClr val="000000"/>
              </a:solidFill>
              <a:latin typeface="Arial"/>
              <a:ea typeface="Arial"/>
              <a:cs typeface="Arial"/>
              <a:sym typeface="Arial"/>
            </a:endParaRPr>
          </a:p>
        </p:txBody>
      </p:sp>
      <p:sp>
        <p:nvSpPr>
          <p:cNvPr id="1583" name="Google Shape;1583;g2770e931a04_0_2342"/>
          <p:cNvSpPr/>
          <p:nvPr/>
        </p:nvSpPr>
        <p:spPr>
          <a:xfrm>
            <a:off x="4081905" y="3443815"/>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2022-06-01</a:t>
            </a:r>
            <a:endParaRPr b="0" i="0" sz="1466" u="none" cap="none" strike="noStrike">
              <a:solidFill>
                <a:srgbClr val="000000"/>
              </a:solidFill>
              <a:latin typeface="Arial"/>
              <a:ea typeface="Arial"/>
              <a:cs typeface="Arial"/>
              <a:sym typeface="Arial"/>
            </a:endParaRPr>
          </a:p>
        </p:txBody>
      </p:sp>
      <p:sp>
        <p:nvSpPr>
          <p:cNvPr id="1584" name="Google Shape;1584;g2770e931a04_0_2342"/>
          <p:cNvSpPr/>
          <p:nvPr/>
        </p:nvSpPr>
        <p:spPr>
          <a:xfrm>
            <a:off x="5554304" y="2968828"/>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sum</a:t>
            </a:r>
            <a:endParaRPr b="0" i="0" sz="1466" u="none" cap="none" strike="noStrike">
              <a:solidFill>
                <a:srgbClr val="000000"/>
              </a:solidFill>
              <a:latin typeface="Arial"/>
              <a:ea typeface="Arial"/>
              <a:cs typeface="Arial"/>
              <a:sym typeface="Arial"/>
            </a:endParaRPr>
          </a:p>
        </p:txBody>
      </p:sp>
      <p:sp>
        <p:nvSpPr>
          <p:cNvPr id="1585" name="Google Shape;1585;g2770e931a04_0_2342"/>
          <p:cNvSpPr/>
          <p:nvPr/>
        </p:nvSpPr>
        <p:spPr>
          <a:xfrm>
            <a:off x="5554304" y="3440132"/>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$56</a:t>
            </a:r>
            <a:endParaRPr b="0" i="0" sz="1466" u="none" cap="none" strike="noStrike">
              <a:solidFill>
                <a:srgbClr val="1B3139"/>
              </a:solidFill>
              <a:latin typeface="Arial"/>
              <a:ea typeface="Arial"/>
              <a:cs typeface="Arial"/>
              <a:sym typeface="Arial"/>
            </a:endParaRPr>
          </a:p>
        </p:txBody>
      </p:sp>
      <p:sp>
        <p:nvSpPr>
          <p:cNvPr id="1586" name="Google Shape;1586;g2770e931a04_0_2342"/>
          <p:cNvSpPr/>
          <p:nvPr/>
        </p:nvSpPr>
        <p:spPr>
          <a:xfrm>
            <a:off x="4081905" y="4345032"/>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2022-06-02</a:t>
            </a:r>
            <a:endParaRPr b="0" i="0" sz="1466" u="none" cap="none" strike="noStrike">
              <a:solidFill>
                <a:srgbClr val="000000"/>
              </a:solidFill>
              <a:latin typeface="Arial"/>
              <a:ea typeface="Arial"/>
              <a:cs typeface="Arial"/>
              <a:sym typeface="Arial"/>
            </a:endParaRPr>
          </a:p>
        </p:txBody>
      </p:sp>
      <p:sp>
        <p:nvSpPr>
          <p:cNvPr id="1587" name="Google Shape;1587;g2770e931a04_0_2342"/>
          <p:cNvSpPr/>
          <p:nvPr/>
        </p:nvSpPr>
        <p:spPr>
          <a:xfrm>
            <a:off x="5554304" y="4342675"/>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$348</a:t>
            </a:r>
            <a:endParaRPr b="0" i="0" sz="1466" u="none" cap="none" strike="noStrike">
              <a:solidFill>
                <a:srgbClr val="1B3139"/>
              </a:solidFill>
              <a:latin typeface="Arial"/>
              <a:ea typeface="Arial"/>
              <a:cs typeface="Arial"/>
              <a:sym typeface="Arial"/>
            </a:endParaRPr>
          </a:p>
        </p:txBody>
      </p:sp>
      <p:sp>
        <p:nvSpPr>
          <p:cNvPr id="1588" name="Google Shape;1588;g2770e931a04_0_2342"/>
          <p:cNvSpPr/>
          <p:nvPr/>
        </p:nvSpPr>
        <p:spPr>
          <a:xfrm>
            <a:off x="4081905" y="5301046"/>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2022-06-03</a:t>
            </a:r>
            <a:endParaRPr b="0" i="0" sz="1466" u="none" cap="none" strike="noStrike">
              <a:solidFill>
                <a:srgbClr val="000000"/>
              </a:solidFill>
              <a:latin typeface="Arial"/>
              <a:ea typeface="Arial"/>
              <a:cs typeface="Arial"/>
              <a:sym typeface="Arial"/>
            </a:endParaRPr>
          </a:p>
        </p:txBody>
      </p:sp>
      <p:sp>
        <p:nvSpPr>
          <p:cNvPr id="1589" name="Google Shape;1589;g2770e931a04_0_2342"/>
          <p:cNvSpPr/>
          <p:nvPr/>
        </p:nvSpPr>
        <p:spPr>
          <a:xfrm>
            <a:off x="5554304" y="5298689"/>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$50</a:t>
            </a:r>
            <a:endParaRPr b="0" i="0" sz="1466" u="none" cap="none" strike="noStrike">
              <a:solidFill>
                <a:srgbClr val="1B3139"/>
              </a:solidFill>
              <a:latin typeface="Arial"/>
              <a:ea typeface="Arial"/>
              <a:cs typeface="Arial"/>
              <a:sym typeface="Arial"/>
            </a:endParaRPr>
          </a:p>
        </p:txBody>
      </p:sp>
      <p:sp>
        <p:nvSpPr>
          <p:cNvPr id="1590" name="Google Shape;1590;g2770e931a04_0_2342"/>
          <p:cNvSpPr txBox="1"/>
          <p:nvPr/>
        </p:nvSpPr>
        <p:spPr>
          <a:xfrm>
            <a:off x="3953537" y="2336150"/>
            <a:ext cx="2680500" cy="410100"/>
          </a:xfrm>
          <a:prstGeom prst="rect">
            <a:avLst/>
          </a:prstGeom>
          <a:noFill/>
          <a:ln>
            <a:noFill/>
          </a:ln>
        </p:spPr>
        <p:txBody>
          <a:bodyPr anchorCtr="0" anchor="t" bIns="60900" lIns="121850" spcFirstLastPara="1" rIns="121850" wrap="square" tIns="60900">
            <a:spAutoFit/>
          </a:bodyPr>
          <a:lstStyle/>
          <a:p>
            <a:pPr indent="0" lvl="0" marL="0" marR="0" rtl="0" algn="l">
              <a:lnSpc>
                <a:spcPct val="100000"/>
              </a:lnSpc>
              <a:spcBef>
                <a:spcPts val="0"/>
              </a:spcBef>
              <a:spcAft>
                <a:spcPts val="0"/>
              </a:spcAft>
              <a:buClr>
                <a:srgbClr val="000000"/>
              </a:buClr>
              <a:buSzPts val="1866"/>
              <a:buFont typeface="Arial"/>
              <a:buNone/>
            </a:pPr>
            <a:r>
              <a:rPr b="0" i="0" lang="en-US" sz="1866" u="none" cap="none" strike="noStrike">
                <a:solidFill>
                  <a:srgbClr val="000000"/>
                </a:solidFill>
                <a:latin typeface="DM Mono"/>
                <a:ea typeface="DM Mono"/>
                <a:cs typeface="DM Mono"/>
                <a:sym typeface="DM Mono"/>
              </a:rPr>
              <a:t>PARTITION BY date</a:t>
            </a:r>
            <a:endParaRPr b="0" i="0" sz="1866" u="none" cap="none" strike="noStrike">
              <a:solidFill>
                <a:srgbClr val="000000"/>
              </a:solidFill>
              <a:latin typeface="Arial"/>
              <a:ea typeface="Arial"/>
              <a:cs typeface="Arial"/>
              <a:sym typeface="Arial"/>
            </a:endParaRPr>
          </a:p>
        </p:txBody>
      </p:sp>
      <p:sp>
        <p:nvSpPr>
          <p:cNvPr id="1591" name="Google Shape;1591;g2770e931a04_0_2342"/>
          <p:cNvSpPr/>
          <p:nvPr/>
        </p:nvSpPr>
        <p:spPr>
          <a:xfrm>
            <a:off x="3561015" y="3296343"/>
            <a:ext cx="392400" cy="633000"/>
          </a:xfrm>
          <a:prstGeom prst="rightBrace">
            <a:avLst>
              <a:gd fmla="val 8333" name="adj1"/>
              <a:gd fmla="val 50000" name="adj2"/>
            </a:avLst>
          </a:prstGeom>
          <a:noFill/>
          <a:ln cap="flat" cmpd="sng" w="9525">
            <a:solidFill>
              <a:srgbClr val="184F60"/>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1B3139"/>
              </a:solidFill>
              <a:latin typeface="Arial"/>
              <a:ea typeface="Arial"/>
              <a:cs typeface="Arial"/>
              <a:sym typeface="Arial"/>
            </a:endParaRPr>
          </a:p>
        </p:txBody>
      </p:sp>
      <p:sp>
        <p:nvSpPr>
          <p:cNvPr id="1592" name="Google Shape;1592;g2770e931a04_0_2342"/>
          <p:cNvSpPr/>
          <p:nvPr/>
        </p:nvSpPr>
        <p:spPr>
          <a:xfrm>
            <a:off x="3571495" y="4189929"/>
            <a:ext cx="392400" cy="633000"/>
          </a:xfrm>
          <a:prstGeom prst="rightBrace">
            <a:avLst>
              <a:gd fmla="val 8333" name="adj1"/>
              <a:gd fmla="val 50000" name="adj2"/>
            </a:avLst>
          </a:prstGeom>
          <a:noFill/>
          <a:ln cap="flat" cmpd="sng" w="9525">
            <a:solidFill>
              <a:srgbClr val="184F60"/>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1B3139"/>
              </a:solidFill>
              <a:latin typeface="Arial"/>
              <a:ea typeface="Arial"/>
              <a:cs typeface="Arial"/>
              <a:sym typeface="Arial"/>
            </a:endParaRPr>
          </a:p>
        </p:txBody>
      </p:sp>
      <p:sp>
        <p:nvSpPr>
          <p:cNvPr id="1593" name="Google Shape;1593;g2770e931a04_0_2342"/>
          <p:cNvSpPr/>
          <p:nvPr/>
        </p:nvSpPr>
        <p:spPr>
          <a:xfrm>
            <a:off x="3571495" y="5134932"/>
            <a:ext cx="392400" cy="633000"/>
          </a:xfrm>
          <a:prstGeom prst="rightBrace">
            <a:avLst>
              <a:gd fmla="val 8333" name="adj1"/>
              <a:gd fmla="val 50000" name="adj2"/>
            </a:avLst>
          </a:prstGeom>
          <a:noFill/>
          <a:ln cap="flat" cmpd="sng" w="9525">
            <a:solidFill>
              <a:srgbClr val="184F60"/>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1B3139"/>
              </a:solidFill>
              <a:latin typeface="Arial"/>
              <a:ea typeface="Arial"/>
              <a:cs typeface="Arial"/>
              <a:sym typeface="Arial"/>
            </a:endParaRPr>
          </a:p>
        </p:txBody>
      </p:sp>
      <p:sp>
        <p:nvSpPr>
          <p:cNvPr id="1594" name="Google Shape;1594;g2770e931a04_0_2342"/>
          <p:cNvSpPr/>
          <p:nvPr/>
        </p:nvSpPr>
        <p:spPr>
          <a:xfrm>
            <a:off x="2481135" y="5462446"/>
            <a:ext cx="972600" cy="327600"/>
          </a:xfrm>
          <a:prstGeom prst="rect">
            <a:avLst/>
          </a:prstGeom>
          <a:solidFill>
            <a:schemeClr val="accent4"/>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$15</a:t>
            </a:r>
            <a:endParaRPr b="0" i="0" sz="1466" u="none" cap="none" strike="noStrike">
              <a:solidFill>
                <a:srgbClr val="1B3139"/>
              </a:solidFill>
              <a:latin typeface="Arial"/>
              <a:ea typeface="Arial"/>
              <a:cs typeface="Arial"/>
              <a:sym typeface="Arial"/>
            </a:endParaRPr>
          </a:p>
        </p:txBody>
      </p:sp>
      <p:sp>
        <p:nvSpPr>
          <p:cNvPr id="1595" name="Google Shape;1595;g2770e931a04_0_2342"/>
          <p:cNvSpPr/>
          <p:nvPr/>
        </p:nvSpPr>
        <p:spPr>
          <a:xfrm>
            <a:off x="1008736" y="5787604"/>
            <a:ext cx="1472400" cy="327600"/>
          </a:xfrm>
          <a:prstGeom prst="rect">
            <a:avLst/>
          </a:prstGeom>
          <a:solidFill>
            <a:schemeClr val="accent4"/>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2022-06-03</a:t>
            </a:r>
            <a:endParaRPr b="0" i="0" sz="1466" u="none" cap="none" strike="noStrike">
              <a:solidFill>
                <a:srgbClr val="000000"/>
              </a:solidFill>
              <a:latin typeface="Arial"/>
              <a:ea typeface="Arial"/>
              <a:cs typeface="Arial"/>
              <a:sym typeface="Arial"/>
            </a:endParaRPr>
          </a:p>
        </p:txBody>
      </p:sp>
      <p:sp>
        <p:nvSpPr>
          <p:cNvPr id="1596" name="Google Shape;1596;g2770e931a04_0_2342"/>
          <p:cNvSpPr/>
          <p:nvPr/>
        </p:nvSpPr>
        <p:spPr>
          <a:xfrm>
            <a:off x="2481135" y="5785247"/>
            <a:ext cx="972600" cy="327600"/>
          </a:xfrm>
          <a:prstGeom prst="rect">
            <a:avLst/>
          </a:prstGeom>
          <a:solidFill>
            <a:schemeClr val="accent4"/>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a:t>
            </a:r>
            <a:endParaRPr b="0" i="0" sz="1466" u="none" cap="none" strike="noStrike">
              <a:solidFill>
                <a:srgbClr val="1B3139"/>
              </a:solidFill>
              <a:latin typeface="Arial"/>
              <a:ea typeface="Arial"/>
              <a:cs typeface="Arial"/>
              <a:sym typeface="Arial"/>
            </a:endParaRPr>
          </a:p>
        </p:txBody>
      </p:sp>
      <p:sp>
        <p:nvSpPr>
          <p:cNvPr id="1597" name="Google Shape;1597;g2770e931a04_0_2342"/>
          <p:cNvSpPr/>
          <p:nvPr/>
        </p:nvSpPr>
        <p:spPr>
          <a:xfrm>
            <a:off x="5557576" y="5308521"/>
            <a:ext cx="972600" cy="327600"/>
          </a:xfrm>
          <a:prstGeom prst="rect">
            <a:avLst/>
          </a:prstGeom>
          <a:solidFill>
            <a:schemeClr val="accent4"/>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$67</a:t>
            </a:r>
            <a:endParaRPr b="0" i="0" sz="1466" u="none" cap="none" strike="noStrike">
              <a:solidFill>
                <a:srgbClr val="1B3139"/>
              </a:solidFill>
              <a:latin typeface="Arial"/>
              <a:ea typeface="Arial"/>
              <a:cs typeface="Arial"/>
              <a:sym typeface="Arial"/>
            </a:endParaRPr>
          </a:p>
        </p:txBody>
      </p:sp>
      <p:sp>
        <p:nvSpPr>
          <p:cNvPr id="1598" name="Google Shape;1598;g2770e931a04_0_2342"/>
          <p:cNvSpPr/>
          <p:nvPr/>
        </p:nvSpPr>
        <p:spPr>
          <a:xfrm>
            <a:off x="4078632" y="5308521"/>
            <a:ext cx="1472400" cy="327600"/>
          </a:xfrm>
          <a:prstGeom prst="rect">
            <a:avLst/>
          </a:prstGeom>
          <a:solidFill>
            <a:schemeClr val="accent4"/>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2022-06-03</a:t>
            </a:r>
            <a:endParaRPr b="0" i="0" sz="1466" u="none" cap="none" strike="noStrike">
              <a:solidFill>
                <a:srgbClr val="000000"/>
              </a:solidFill>
              <a:latin typeface="Arial"/>
              <a:ea typeface="Arial"/>
              <a:cs typeface="Arial"/>
              <a:sym typeface="Arial"/>
            </a:endParaRPr>
          </a:p>
        </p:txBody>
      </p:sp>
      <p:sp>
        <p:nvSpPr>
          <p:cNvPr id="1599" name="Google Shape;1599;g2770e931a04_0_2342"/>
          <p:cNvSpPr txBox="1"/>
          <p:nvPr/>
        </p:nvSpPr>
        <p:spPr>
          <a:xfrm>
            <a:off x="7351777" y="2573801"/>
            <a:ext cx="4169400" cy="1272000"/>
          </a:xfrm>
          <a:prstGeom prst="rect">
            <a:avLst/>
          </a:prstGeom>
          <a:noFill/>
          <a:ln>
            <a:noFill/>
          </a:ln>
        </p:spPr>
        <p:txBody>
          <a:bodyPr anchorCtr="0" anchor="t" bIns="60900" lIns="121850" spcFirstLastPara="1" rIns="121850" wrap="square" tIns="60900">
            <a:spAutoFit/>
          </a:bodyPr>
          <a:lstStyle/>
          <a:p>
            <a:pPr indent="-380904" lvl="0" marL="380904" marR="0" rtl="0" algn="l">
              <a:lnSpc>
                <a:spcPct val="100000"/>
              </a:lnSpc>
              <a:spcBef>
                <a:spcPts val="0"/>
              </a:spcBef>
              <a:spcAft>
                <a:spcPts val="0"/>
              </a:spcAft>
              <a:buClr>
                <a:srgbClr val="000000"/>
              </a:buClr>
              <a:buSzPts val="1400"/>
              <a:buFont typeface="Arial"/>
              <a:buChar char="•"/>
            </a:pPr>
            <a:r>
              <a:rPr b="0" i="0" lang="en-US" sz="1866" u="none" cap="none" strike="noStrike">
                <a:solidFill>
                  <a:srgbClr val="000000"/>
                </a:solidFill>
                <a:latin typeface="Arial"/>
                <a:ea typeface="Arial"/>
                <a:cs typeface="Arial"/>
                <a:sym typeface="Arial"/>
              </a:rPr>
              <a:t>Able to handle </a:t>
            </a:r>
            <a:r>
              <a:rPr b="0" i="0" lang="en-US" sz="1866" u="none" cap="none" strike="noStrike">
                <a:solidFill>
                  <a:srgbClr val="00A972"/>
                </a:solidFill>
                <a:latin typeface="Arial"/>
                <a:ea typeface="Arial"/>
                <a:cs typeface="Arial"/>
                <a:sym typeface="Arial"/>
              </a:rPr>
              <a:t>aggregations and updates</a:t>
            </a:r>
            <a:endParaRPr b="0" i="0" sz="1866" u="none" cap="none" strike="noStrike">
              <a:solidFill>
                <a:srgbClr val="000000"/>
              </a:solidFill>
              <a:latin typeface="Arial"/>
              <a:ea typeface="Arial"/>
              <a:cs typeface="Arial"/>
              <a:sym typeface="Arial"/>
            </a:endParaRPr>
          </a:p>
          <a:p>
            <a:pPr indent="-380904" lvl="0" marL="380904" marR="0" rtl="0" algn="l">
              <a:lnSpc>
                <a:spcPct val="100000"/>
              </a:lnSpc>
              <a:spcBef>
                <a:spcPts val="0"/>
              </a:spcBef>
              <a:spcAft>
                <a:spcPts val="0"/>
              </a:spcAft>
              <a:buClr>
                <a:srgbClr val="000000"/>
              </a:buClr>
              <a:buSzPts val="1400"/>
              <a:buFont typeface="Arial"/>
              <a:buChar char="•"/>
            </a:pPr>
            <a:r>
              <a:rPr b="0" i="0" lang="en-US" sz="1866" u="none" cap="none" strike="noStrike">
                <a:solidFill>
                  <a:srgbClr val="000000"/>
                </a:solidFill>
                <a:latin typeface="Arial"/>
                <a:ea typeface="Arial"/>
                <a:cs typeface="Arial"/>
                <a:sym typeface="Arial"/>
              </a:rPr>
              <a:t>Requires the input and output to </a:t>
            </a:r>
            <a:r>
              <a:rPr b="0" i="0" lang="en-US" sz="1866" u="none" cap="none" strike="noStrike">
                <a:solidFill>
                  <a:srgbClr val="98102A"/>
                </a:solidFill>
                <a:latin typeface="Arial"/>
                <a:ea typeface="Arial"/>
                <a:cs typeface="Arial"/>
                <a:sym typeface="Arial"/>
              </a:rPr>
              <a:t>have the same partitioning</a:t>
            </a:r>
            <a:endParaRPr b="0" i="0" sz="1866" u="none" cap="none" strike="noStrike">
              <a:solidFill>
                <a:srgbClr val="000000"/>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g2770e931a04_0_2380"/>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solidFill>
                  <a:schemeClr val="accent2"/>
                </a:solidFill>
              </a:rPr>
              <a:t>MERGE </a:t>
            </a:r>
            <a:r>
              <a:rPr lang="en-US">
                <a:solidFill>
                  <a:schemeClr val="dk1"/>
                </a:solidFill>
              </a:rPr>
              <a:t>updates to specific rows</a:t>
            </a:r>
            <a:endParaRPr/>
          </a:p>
        </p:txBody>
      </p:sp>
      <p:sp>
        <p:nvSpPr>
          <p:cNvPr id="1605" name="Google Shape;1605;g2770e931a04_0_2380"/>
          <p:cNvSpPr txBox="1"/>
          <p:nvPr>
            <p:ph idx="1" type="subTitle"/>
          </p:nvPr>
        </p:nvSpPr>
        <p:spPr>
          <a:xfrm>
            <a:off x="765000" y="1175290"/>
            <a:ext cx="10662000" cy="583500"/>
          </a:xfrm>
          <a:prstGeom prst="rect">
            <a:avLst/>
          </a:prstGeom>
          <a:noFill/>
          <a:ln>
            <a:noFill/>
          </a:ln>
        </p:spPr>
        <p:txBody>
          <a:bodyPr anchorCtr="0" anchor="t" bIns="0" lIns="0" spcFirstLastPara="1" rIns="0" wrap="square" tIns="0">
            <a:noAutofit/>
          </a:bodyPr>
          <a:lstStyle/>
          <a:p>
            <a:pPr indent="-457085" lvl="0" marL="609447" rtl="0" algn="l">
              <a:lnSpc>
                <a:spcPct val="90000"/>
              </a:lnSpc>
              <a:spcBef>
                <a:spcPts val="1066"/>
              </a:spcBef>
              <a:spcAft>
                <a:spcPts val="0"/>
              </a:spcAft>
              <a:buSzPts val="1800"/>
              <a:buNone/>
            </a:pPr>
            <a:r>
              <a:rPr lang="en-US"/>
              <a:t>Use techniques from databases literature to compute changes to results</a:t>
            </a:r>
            <a:endParaRPr/>
          </a:p>
        </p:txBody>
      </p:sp>
      <p:sp>
        <p:nvSpPr>
          <p:cNvPr id="1606" name="Google Shape;1606;g2770e931a04_0_2380"/>
          <p:cNvSpPr/>
          <p:nvPr/>
        </p:nvSpPr>
        <p:spPr>
          <a:xfrm>
            <a:off x="1271820" y="3284310"/>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date</a:t>
            </a:r>
            <a:endParaRPr b="0" i="0" sz="1466" u="none" cap="none" strike="noStrike">
              <a:solidFill>
                <a:srgbClr val="000000"/>
              </a:solidFill>
              <a:latin typeface="Arial"/>
              <a:ea typeface="Arial"/>
              <a:cs typeface="Arial"/>
              <a:sym typeface="Arial"/>
            </a:endParaRPr>
          </a:p>
        </p:txBody>
      </p:sp>
      <p:sp>
        <p:nvSpPr>
          <p:cNvPr id="1607" name="Google Shape;1607;g2770e931a04_0_2380"/>
          <p:cNvSpPr/>
          <p:nvPr/>
        </p:nvSpPr>
        <p:spPr>
          <a:xfrm>
            <a:off x="1271820" y="3601991"/>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2022-06-01</a:t>
            </a:r>
            <a:endParaRPr b="0" i="0" sz="1466" u="none" cap="none" strike="noStrike">
              <a:solidFill>
                <a:srgbClr val="000000"/>
              </a:solidFill>
              <a:latin typeface="Arial"/>
              <a:ea typeface="Arial"/>
              <a:cs typeface="Arial"/>
              <a:sym typeface="Arial"/>
            </a:endParaRPr>
          </a:p>
        </p:txBody>
      </p:sp>
      <p:sp>
        <p:nvSpPr>
          <p:cNvPr id="1608" name="Google Shape;1608;g2770e931a04_0_2380"/>
          <p:cNvSpPr/>
          <p:nvPr/>
        </p:nvSpPr>
        <p:spPr>
          <a:xfrm>
            <a:off x="2744221" y="3284310"/>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amount</a:t>
            </a:r>
            <a:endParaRPr b="0" i="0" sz="1466" u="none" cap="none" strike="noStrike">
              <a:solidFill>
                <a:srgbClr val="000000"/>
              </a:solidFill>
              <a:latin typeface="Arial"/>
              <a:ea typeface="Arial"/>
              <a:cs typeface="Arial"/>
              <a:sym typeface="Arial"/>
            </a:endParaRPr>
          </a:p>
        </p:txBody>
      </p:sp>
      <p:sp>
        <p:nvSpPr>
          <p:cNvPr id="1609" name="Google Shape;1609;g2770e931a04_0_2380"/>
          <p:cNvSpPr/>
          <p:nvPr/>
        </p:nvSpPr>
        <p:spPr>
          <a:xfrm>
            <a:off x="2744221" y="3598308"/>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$10</a:t>
            </a:r>
            <a:endParaRPr b="0" i="0" sz="1466" u="none" cap="none" strike="noStrike">
              <a:solidFill>
                <a:srgbClr val="1B3139"/>
              </a:solidFill>
              <a:latin typeface="Arial"/>
              <a:ea typeface="Arial"/>
              <a:cs typeface="Arial"/>
              <a:sym typeface="Arial"/>
            </a:endParaRPr>
          </a:p>
        </p:txBody>
      </p:sp>
      <p:sp>
        <p:nvSpPr>
          <p:cNvPr id="1610" name="Google Shape;1610;g2770e931a04_0_2380"/>
          <p:cNvSpPr/>
          <p:nvPr/>
        </p:nvSpPr>
        <p:spPr>
          <a:xfrm>
            <a:off x="1271820" y="3919673"/>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2022-06-01</a:t>
            </a:r>
            <a:endParaRPr b="0" i="0" sz="1466" u="none" cap="none" strike="noStrike">
              <a:solidFill>
                <a:srgbClr val="000000"/>
              </a:solidFill>
              <a:latin typeface="Arial"/>
              <a:ea typeface="Arial"/>
              <a:cs typeface="Arial"/>
              <a:sym typeface="Arial"/>
            </a:endParaRPr>
          </a:p>
        </p:txBody>
      </p:sp>
      <p:sp>
        <p:nvSpPr>
          <p:cNvPr id="1611" name="Google Shape;1611;g2770e931a04_0_2380"/>
          <p:cNvSpPr/>
          <p:nvPr/>
        </p:nvSpPr>
        <p:spPr>
          <a:xfrm>
            <a:off x="2744221" y="3917317"/>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$46</a:t>
            </a:r>
            <a:endParaRPr b="0" i="0" sz="1466" u="none" cap="none" strike="noStrike">
              <a:solidFill>
                <a:srgbClr val="1B3139"/>
              </a:solidFill>
              <a:latin typeface="Arial"/>
              <a:ea typeface="Arial"/>
              <a:cs typeface="Arial"/>
              <a:sym typeface="Arial"/>
            </a:endParaRPr>
          </a:p>
        </p:txBody>
      </p:sp>
      <p:sp>
        <p:nvSpPr>
          <p:cNvPr id="1612" name="Google Shape;1612;g2770e931a04_0_2380"/>
          <p:cNvSpPr/>
          <p:nvPr/>
        </p:nvSpPr>
        <p:spPr>
          <a:xfrm>
            <a:off x="1271820" y="4251943"/>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2022-06-02</a:t>
            </a:r>
            <a:endParaRPr b="0" i="0" sz="1466" u="none" cap="none" strike="noStrike">
              <a:solidFill>
                <a:srgbClr val="000000"/>
              </a:solidFill>
              <a:latin typeface="Arial"/>
              <a:ea typeface="Arial"/>
              <a:cs typeface="Arial"/>
              <a:sym typeface="Arial"/>
            </a:endParaRPr>
          </a:p>
        </p:txBody>
      </p:sp>
      <p:sp>
        <p:nvSpPr>
          <p:cNvPr id="1613" name="Google Shape;1613;g2770e931a04_0_2380"/>
          <p:cNvSpPr/>
          <p:nvPr/>
        </p:nvSpPr>
        <p:spPr>
          <a:xfrm>
            <a:off x="2744221" y="4249586"/>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$324</a:t>
            </a:r>
            <a:endParaRPr b="0" i="0" sz="1466" u="none" cap="none" strike="noStrike">
              <a:solidFill>
                <a:srgbClr val="1B3139"/>
              </a:solidFill>
              <a:latin typeface="Arial"/>
              <a:ea typeface="Arial"/>
              <a:cs typeface="Arial"/>
              <a:sym typeface="Arial"/>
            </a:endParaRPr>
          </a:p>
        </p:txBody>
      </p:sp>
      <p:sp>
        <p:nvSpPr>
          <p:cNvPr id="1614" name="Google Shape;1614;g2770e931a04_0_2380"/>
          <p:cNvSpPr/>
          <p:nvPr/>
        </p:nvSpPr>
        <p:spPr>
          <a:xfrm>
            <a:off x="1271820" y="4579458"/>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2022-06-02</a:t>
            </a:r>
            <a:endParaRPr b="0" i="0" sz="1466" u="none" cap="none" strike="noStrike">
              <a:solidFill>
                <a:srgbClr val="000000"/>
              </a:solidFill>
              <a:latin typeface="Arial"/>
              <a:ea typeface="Arial"/>
              <a:cs typeface="Arial"/>
              <a:sym typeface="Arial"/>
            </a:endParaRPr>
          </a:p>
        </p:txBody>
      </p:sp>
      <p:sp>
        <p:nvSpPr>
          <p:cNvPr id="1615" name="Google Shape;1615;g2770e931a04_0_2380"/>
          <p:cNvSpPr/>
          <p:nvPr/>
        </p:nvSpPr>
        <p:spPr>
          <a:xfrm>
            <a:off x="2744221" y="4577101"/>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$24</a:t>
            </a:r>
            <a:endParaRPr b="0" i="0" sz="1466" u="none" cap="none" strike="noStrike">
              <a:solidFill>
                <a:srgbClr val="1B3139"/>
              </a:solidFill>
              <a:latin typeface="Arial"/>
              <a:ea typeface="Arial"/>
              <a:cs typeface="Arial"/>
              <a:sym typeface="Arial"/>
            </a:endParaRPr>
          </a:p>
        </p:txBody>
      </p:sp>
      <p:sp>
        <p:nvSpPr>
          <p:cNvPr id="1616" name="Google Shape;1616;g2770e931a04_0_2380"/>
          <p:cNvSpPr/>
          <p:nvPr/>
        </p:nvSpPr>
        <p:spPr>
          <a:xfrm>
            <a:off x="1271820" y="4904615"/>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2022-06-03</a:t>
            </a:r>
            <a:endParaRPr b="0" i="0" sz="1466" u="none" cap="none" strike="noStrike">
              <a:solidFill>
                <a:srgbClr val="000000"/>
              </a:solidFill>
              <a:latin typeface="Arial"/>
              <a:ea typeface="Arial"/>
              <a:cs typeface="Arial"/>
              <a:sym typeface="Arial"/>
            </a:endParaRPr>
          </a:p>
        </p:txBody>
      </p:sp>
      <p:sp>
        <p:nvSpPr>
          <p:cNvPr id="1617" name="Google Shape;1617;g2770e931a04_0_2380"/>
          <p:cNvSpPr/>
          <p:nvPr/>
        </p:nvSpPr>
        <p:spPr>
          <a:xfrm>
            <a:off x="2744221" y="4902259"/>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$32</a:t>
            </a:r>
            <a:endParaRPr b="0" i="0" sz="1466" u="none" cap="none" strike="noStrike">
              <a:solidFill>
                <a:srgbClr val="1B3139"/>
              </a:solidFill>
              <a:latin typeface="Arial"/>
              <a:ea typeface="Arial"/>
              <a:cs typeface="Arial"/>
              <a:sym typeface="Arial"/>
            </a:endParaRPr>
          </a:p>
        </p:txBody>
      </p:sp>
      <p:sp>
        <p:nvSpPr>
          <p:cNvPr id="1618" name="Google Shape;1618;g2770e931a04_0_2380"/>
          <p:cNvSpPr/>
          <p:nvPr/>
        </p:nvSpPr>
        <p:spPr>
          <a:xfrm>
            <a:off x="1271820" y="5232130"/>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2022-06-03</a:t>
            </a:r>
            <a:endParaRPr b="0" i="0" sz="1466" u="none" cap="none" strike="noStrike">
              <a:solidFill>
                <a:srgbClr val="000000"/>
              </a:solidFill>
              <a:latin typeface="Arial"/>
              <a:ea typeface="Arial"/>
              <a:cs typeface="Arial"/>
              <a:sym typeface="Arial"/>
            </a:endParaRPr>
          </a:p>
        </p:txBody>
      </p:sp>
      <p:sp>
        <p:nvSpPr>
          <p:cNvPr id="1619" name="Google Shape;1619;g2770e931a04_0_2380"/>
          <p:cNvSpPr/>
          <p:nvPr/>
        </p:nvSpPr>
        <p:spPr>
          <a:xfrm>
            <a:off x="2744221" y="5229773"/>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$18</a:t>
            </a:r>
            <a:endParaRPr b="0" i="0" sz="1466" u="none" cap="none" strike="noStrike">
              <a:solidFill>
                <a:srgbClr val="1B3139"/>
              </a:solidFill>
              <a:latin typeface="Arial"/>
              <a:ea typeface="Arial"/>
              <a:cs typeface="Arial"/>
              <a:sym typeface="Arial"/>
            </a:endParaRPr>
          </a:p>
        </p:txBody>
      </p:sp>
      <p:sp>
        <p:nvSpPr>
          <p:cNvPr id="1620" name="Google Shape;1620;g2770e931a04_0_2380"/>
          <p:cNvSpPr/>
          <p:nvPr/>
        </p:nvSpPr>
        <p:spPr>
          <a:xfrm>
            <a:off x="8640994" y="3896050"/>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date</a:t>
            </a:r>
            <a:endParaRPr b="0" i="0" sz="1466" u="none" cap="none" strike="noStrike">
              <a:solidFill>
                <a:srgbClr val="000000"/>
              </a:solidFill>
              <a:latin typeface="Arial"/>
              <a:ea typeface="Arial"/>
              <a:cs typeface="Arial"/>
              <a:sym typeface="Arial"/>
            </a:endParaRPr>
          </a:p>
        </p:txBody>
      </p:sp>
      <p:sp>
        <p:nvSpPr>
          <p:cNvPr id="1621" name="Google Shape;1621;g2770e931a04_0_2380"/>
          <p:cNvSpPr/>
          <p:nvPr/>
        </p:nvSpPr>
        <p:spPr>
          <a:xfrm>
            <a:off x="8640994" y="4237080"/>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2022-06-01</a:t>
            </a:r>
            <a:endParaRPr b="0" i="0" sz="1466" u="none" cap="none" strike="noStrike">
              <a:solidFill>
                <a:srgbClr val="000000"/>
              </a:solidFill>
              <a:latin typeface="Arial"/>
              <a:ea typeface="Arial"/>
              <a:cs typeface="Arial"/>
              <a:sym typeface="Arial"/>
            </a:endParaRPr>
          </a:p>
        </p:txBody>
      </p:sp>
      <p:sp>
        <p:nvSpPr>
          <p:cNvPr id="1622" name="Google Shape;1622;g2770e931a04_0_2380"/>
          <p:cNvSpPr/>
          <p:nvPr/>
        </p:nvSpPr>
        <p:spPr>
          <a:xfrm>
            <a:off x="10113394" y="3896050"/>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1" i="0" lang="en-US" sz="1466" u="none" cap="none" strike="noStrike">
                <a:solidFill>
                  <a:srgbClr val="1B3139"/>
                </a:solidFill>
                <a:latin typeface="Arial"/>
                <a:ea typeface="Arial"/>
                <a:cs typeface="Arial"/>
                <a:sym typeface="Arial"/>
              </a:rPr>
              <a:t>sum</a:t>
            </a:r>
            <a:endParaRPr b="0" i="0" sz="1466" u="none" cap="none" strike="noStrike">
              <a:solidFill>
                <a:srgbClr val="000000"/>
              </a:solidFill>
              <a:latin typeface="Arial"/>
              <a:ea typeface="Arial"/>
              <a:cs typeface="Arial"/>
              <a:sym typeface="Arial"/>
            </a:endParaRPr>
          </a:p>
        </p:txBody>
      </p:sp>
      <p:sp>
        <p:nvSpPr>
          <p:cNvPr id="1623" name="Google Shape;1623;g2770e931a04_0_2380"/>
          <p:cNvSpPr/>
          <p:nvPr/>
        </p:nvSpPr>
        <p:spPr>
          <a:xfrm>
            <a:off x="10113394" y="4233397"/>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$56</a:t>
            </a:r>
            <a:endParaRPr b="0" i="0" sz="1466" u="none" cap="none" strike="noStrike">
              <a:solidFill>
                <a:srgbClr val="1B3139"/>
              </a:solidFill>
              <a:latin typeface="Arial"/>
              <a:ea typeface="Arial"/>
              <a:cs typeface="Arial"/>
              <a:sym typeface="Arial"/>
            </a:endParaRPr>
          </a:p>
        </p:txBody>
      </p:sp>
      <p:sp>
        <p:nvSpPr>
          <p:cNvPr id="1624" name="Google Shape;1624;g2770e931a04_0_2380"/>
          <p:cNvSpPr/>
          <p:nvPr/>
        </p:nvSpPr>
        <p:spPr>
          <a:xfrm>
            <a:off x="8637722" y="4570744"/>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2022-06-02</a:t>
            </a:r>
            <a:endParaRPr b="0" i="0" sz="1466" u="none" cap="none" strike="noStrike">
              <a:solidFill>
                <a:srgbClr val="000000"/>
              </a:solidFill>
              <a:latin typeface="Arial"/>
              <a:ea typeface="Arial"/>
              <a:cs typeface="Arial"/>
              <a:sym typeface="Arial"/>
            </a:endParaRPr>
          </a:p>
        </p:txBody>
      </p:sp>
      <p:sp>
        <p:nvSpPr>
          <p:cNvPr id="1625" name="Google Shape;1625;g2770e931a04_0_2380"/>
          <p:cNvSpPr/>
          <p:nvPr/>
        </p:nvSpPr>
        <p:spPr>
          <a:xfrm>
            <a:off x="10110122" y="4568387"/>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$348</a:t>
            </a:r>
            <a:endParaRPr b="0" i="0" sz="1466" u="none" cap="none" strike="noStrike">
              <a:solidFill>
                <a:srgbClr val="1B3139"/>
              </a:solidFill>
              <a:latin typeface="Arial"/>
              <a:ea typeface="Arial"/>
              <a:cs typeface="Arial"/>
              <a:sym typeface="Arial"/>
            </a:endParaRPr>
          </a:p>
        </p:txBody>
      </p:sp>
      <p:sp>
        <p:nvSpPr>
          <p:cNvPr id="1626" name="Google Shape;1626;g2770e931a04_0_2380"/>
          <p:cNvSpPr/>
          <p:nvPr/>
        </p:nvSpPr>
        <p:spPr>
          <a:xfrm>
            <a:off x="8634450" y="4908091"/>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2022-06-03</a:t>
            </a:r>
            <a:endParaRPr b="0" i="0" sz="1466" u="none" cap="none" strike="noStrike">
              <a:solidFill>
                <a:srgbClr val="000000"/>
              </a:solidFill>
              <a:latin typeface="Arial"/>
              <a:ea typeface="Arial"/>
              <a:cs typeface="Arial"/>
              <a:sym typeface="Arial"/>
            </a:endParaRPr>
          </a:p>
        </p:txBody>
      </p:sp>
      <p:sp>
        <p:nvSpPr>
          <p:cNvPr id="1627" name="Google Shape;1627;g2770e931a04_0_2380"/>
          <p:cNvSpPr/>
          <p:nvPr/>
        </p:nvSpPr>
        <p:spPr>
          <a:xfrm>
            <a:off x="10106850" y="4905734"/>
            <a:ext cx="9726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$50</a:t>
            </a:r>
            <a:endParaRPr b="0" i="0" sz="1466" u="none" cap="none" strike="noStrike">
              <a:solidFill>
                <a:srgbClr val="1B3139"/>
              </a:solidFill>
              <a:latin typeface="Arial"/>
              <a:ea typeface="Arial"/>
              <a:cs typeface="Arial"/>
              <a:sym typeface="Arial"/>
            </a:endParaRPr>
          </a:p>
        </p:txBody>
      </p:sp>
      <p:sp>
        <p:nvSpPr>
          <p:cNvPr id="1628" name="Google Shape;1628;g2770e931a04_0_2380"/>
          <p:cNvSpPr/>
          <p:nvPr/>
        </p:nvSpPr>
        <p:spPr>
          <a:xfrm>
            <a:off x="2737677" y="5243081"/>
            <a:ext cx="972600" cy="327600"/>
          </a:xfrm>
          <a:prstGeom prst="rect">
            <a:avLst/>
          </a:prstGeom>
          <a:solidFill>
            <a:schemeClr val="accent4"/>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$15</a:t>
            </a:r>
            <a:endParaRPr b="0" i="0" sz="1466" u="none" cap="none" strike="noStrike">
              <a:solidFill>
                <a:srgbClr val="1B3139"/>
              </a:solidFill>
              <a:latin typeface="Arial"/>
              <a:ea typeface="Arial"/>
              <a:cs typeface="Arial"/>
              <a:sym typeface="Arial"/>
            </a:endParaRPr>
          </a:p>
        </p:txBody>
      </p:sp>
      <p:sp>
        <p:nvSpPr>
          <p:cNvPr id="1629" name="Google Shape;1629;g2770e931a04_0_2380"/>
          <p:cNvSpPr/>
          <p:nvPr/>
        </p:nvSpPr>
        <p:spPr>
          <a:xfrm>
            <a:off x="1271820" y="5554931"/>
            <a:ext cx="1472400" cy="327600"/>
          </a:xfrm>
          <a:prstGeom prst="rect">
            <a:avLst/>
          </a:prstGeom>
          <a:solidFill>
            <a:schemeClr val="accent4"/>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2022-06-03</a:t>
            </a:r>
            <a:endParaRPr b="0" i="0" sz="1466" u="none" cap="none" strike="noStrike">
              <a:solidFill>
                <a:srgbClr val="000000"/>
              </a:solidFill>
              <a:latin typeface="Arial"/>
              <a:ea typeface="Arial"/>
              <a:cs typeface="Arial"/>
              <a:sym typeface="Arial"/>
            </a:endParaRPr>
          </a:p>
        </p:txBody>
      </p:sp>
      <p:sp>
        <p:nvSpPr>
          <p:cNvPr id="1630" name="Google Shape;1630;g2770e931a04_0_2380"/>
          <p:cNvSpPr/>
          <p:nvPr/>
        </p:nvSpPr>
        <p:spPr>
          <a:xfrm>
            <a:off x="2744221" y="5552575"/>
            <a:ext cx="972600" cy="327600"/>
          </a:xfrm>
          <a:prstGeom prst="rect">
            <a:avLst/>
          </a:prstGeom>
          <a:solidFill>
            <a:schemeClr val="accent4"/>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a:t>
            </a:r>
            <a:endParaRPr b="0" i="0" sz="1466" u="none" cap="none" strike="noStrike">
              <a:solidFill>
                <a:srgbClr val="1B3139"/>
              </a:solidFill>
              <a:latin typeface="Arial"/>
              <a:ea typeface="Arial"/>
              <a:cs typeface="Arial"/>
              <a:sym typeface="Arial"/>
            </a:endParaRPr>
          </a:p>
        </p:txBody>
      </p:sp>
      <p:sp>
        <p:nvSpPr>
          <p:cNvPr id="1631" name="Google Shape;1631;g2770e931a04_0_2380"/>
          <p:cNvSpPr/>
          <p:nvPr/>
        </p:nvSpPr>
        <p:spPr>
          <a:xfrm>
            <a:off x="10110122" y="4915566"/>
            <a:ext cx="972600" cy="327600"/>
          </a:xfrm>
          <a:prstGeom prst="rect">
            <a:avLst/>
          </a:prstGeom>
          <a:solidFill>
            <a:schemeClr val="accent2"/>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$67</a:t>
            </a:r>
            <a:endParaRPr b="0" i="0" sz="1466" u="none" cap="none" strike="noStrike">
              <a:solidFill>
                <a:srgbClr val="1B3139"/>
              </a:solidFill>
              <a:latin typeface="Arial"/>
              <a:ea typeface="Arial"/>
              <a:cs typeface="Arial"/>
              <a:sym typeface="Arial"/>
            </a:endParaRPr>
          </a:p>
        </p:txBody>
      </p:sp>
      <p:sp>
        <p:nvSpPr>
          <p:cNvPr id="1632" name="Google Shape;1632;g2770e931a04_0_2380"/>
          <p:cNvSpPr/>
          <p:nvPr/>
        </p:nvSpPr>
        <p:spPr>
          <a:xfrm>
            <a:off x="8631178" y="4915566"/>
            <a:ext cx="1472400" cy="327600"/>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2022-06-03</a:t>
            </a:r>
            <a:endParaRPr b="0" i="0" sz="1466" u="none" cap="none" strike="noStrike">
              <a:solidFill>
                <a:srgbClr val="000000"/>
              </a:solidFill>
              <a:latin typeface="Arial"/>
              <a:ea typeface="Arial"/>
              <a:cs typeface="Arial"/>
              <a:sym typeface="Arial"/>
            </a:endParaRPr>
          </a:p>
        </p:txBody>
      </p:sp>
      <p:sp>
        <p:nvSpPr>
          <p:cNvPr id="1633" name="Google Shape;1633;g2770e931a04_0_2380"/>
          <p:cNvSpPr txBox="1"/>
          <p:nvPr/>
        </p:nvSpPr>
        <p:spPr>
          <a:xfrm>
            <a:off x="4627239" y="2095934"/>
            <a:ext cx="4872600" cy="1272000"/>
          </a:xfrm>
          <a:prstGeom prst="rect">
            <a:avLst/>
          </a:prstGeom>
          <a:noFill/>
          <a:ln>
            <a:noFill/>
          </a:ln>
        </p:spPr>
        <p:txBody>
          <a:bodyPr anchorCtr="0" anchor="t" bIns="60900" lIns="121850" spcFirstLastPara="1" rIns="121850" wrap="square" tIns="60900">
            <a:spAutoFit/>
          </a:bodyPr>
          <a:lstStyle/>
          <a:p>
            <a:pPr indent="-380904" lvl="0" marL="380904" marR="0" rtl="0" algn="l">
              <a:lnSpc>
                <a:spcPct val="100000"/>
              </a:lnSpc>
              <a:spcBef>
                <a:spcPts val="0"/>
              </a:spcBef>
              <a:spcAft>
                <a:spcPts val="0"/>
              </a:spcAft>
              <a:buClr>
                <a:srgbClr val="000000"/>
              </a:buClr>
              <a:buSzPts val="1400"/>
              <a:buFont typeface="Arial"/>
              <a:buChar char="•"/>
            </a:pPr>
            <a:r>
              <a:rPr b="0" i="0" lang="en-US" sz="1866" u="none" cap="none" strike="noStrike">
                <a:solidFill>
                  <a:srgbClr val="000000"/>
                </a:solidFill>
                <a:latin typeface="Arial"/>
                <a:ea typeface="Arial"/>
                <a:cs typeface="Arial"/>
                <a:sym typeface="Arial"/>
              </a:rPr>
              <a:t>Able to handle </a:t>
            </a:r>
            <a:r>
              <a:rPr b="0" i="0" lang="en-US" sz="1866" u="none" cap="none" strike="noStrike">
                <a:solidFill>
                  <a:srgbClr val="00A972"/>
                </a:solidFill>
                <a:latin typeface="Arial"/>
                <a:ea typeface="Arial"/>
                <a:cs typeface="Arial"/>
                <a:sym typeface="Arial"/>
              </a:rPr>
              <a:t>complicated queries</a:t>
            </a:r>
            <a:endParaRPr b="0" i="0" sz="1866" u="none" cap="none" strike="noStrike">
              <a:solidFill>
                <a:srgbClr val="000000"/>
              </a:solidFill>
              <a:latin typeface="Arial"/>
              <a:ea typeface="Arial"/>
              <a:cs typeface="Arial"/>
              <a:sym typeface="Arial"/>
            </a:endParaRPr>
          </a:p>
          <a:p>
            <a:pPr indent="-380904" lvl="0" marL="380904" marR="0" rtl="0" algn="l">
              <a:lnSpc>
                <a:spcPct val="100000"/>
              </a:lnSpc>
              <a:spcBef>
                <a:spcPts val="0"/>
              </a:spcBef>
              <a:spcAft>
                <a:spcPts val="0"/>
              </a:spcAft>
              <a:buClr>
                <a:srgbClr val="000000"/>
              </a:buClr>
              <a:buSzPts val="1400"/>
              <a:buFont typeface="Arial"/>
              <a:buChar char="•"/>
            </a:pPr>
            <a:r>
              <a:rPr b="0" i="0" lang="en-US" sz="1866" u="none" cap="none" strike="noStrike">
                <a:solidFill>
                  <a:srgbClr val="1B3139"/>
                </a:solidFill>
                <a:latin typeface="Arial"/>
                <a:ea typeface="Arial"/>
                <a:cs typeface="Arial"/>
                <a:sym typeface="Arial"/>
              </a:rPr>
              <a:t>Able to handle </a:t>
            </a:r>
            <a:r>
              <a:rPr b="0" i="0" lang="en-US" sz="1866" u="none" cap="none" strike="noStrike">
                <a:solidFill>
                  <a:srgbClr val="00A972"/>
                </a:solidFill>
                <a:latin typeface="Arial"/>
                <a:ea typeface="Arial"/>
                <a:cs typeface="Arial"/>
                <a:sym typeface="Arial"/>
              </a:rPr>
              <a:t>updates/inserts/deletes</a:t>
            </a:r>
            <a:endParaRPr b="0" i="0" sz="1866" u="none" cap="none" strike="noStrike">
              <a:solidFill>
                <a:srgbClr val="000000"/>
              </a:solidFill>
              <a:latin typeface="Arial"/>
              <a:ea typeface="Arial"/>
              <a:cs typeface="Arial"/>
              <a:sym typeface="Arial"/>
            </a:endParaRPr>
          </a:p>
          <a:p>
            <a:pPr indent="-380904" lvl="0" marL="380904" marR="0" rtl="0" algn="l">
              <a:lnSpc>
                <a:spcPct val="100000"/>
              </a:lnSpc>
              <a:spcBef>
                <a:spcPts val="0"/>
              </a:spcBef>
              <a:spcAft>
                <a:spcPts val="0"/>
              </a:spcAft>
              <a:buClr>
                <a:srgbClr val="000000"/>
              </a:buClr>
              <a:buSzPts val="1400"/>
              <a:buFont typeface="Arial"/>
              <a:buChar char="•"/>
            </a:pPr>
            <a:r>
              <a:rPr b="0" i="0" lang="en-US" sz="1866" u="none" cap="none" strike="noStrike">
                <a:solidFill>
                  <a:srgbClr val="98102A"/>
                </a:solidFill>
                <a:latin typeface="Arial"/>
                <a:ea typeface="Arial"/>
                <a:cs typeface="Arial"/>
                <a:sym typeface="Arial"/>
              </a:rPr>
              <a:t>Merge is expensive</a:t>
            </a:r>
            <a:endParaRPr b="0" i="0" sz="1866" u="none" cap="none" strike="noStrike">
              <a:solidFill>
                <a:srgbClr val="000000"/>
              </a:solidFill>
              <a:latin typeface="Arial"/>
              <a:ea typeface="Arial"/>
              <a:cs typeface="Arial"/>
              <a:sym typeface="Arial"/>
            </a:endParaRPr>
          </a:p>
          <a:p>
            <a:pPr indent="-380904" lvl="0" marL="380904" marR="0" rtl="0" algn="l">
              <a:lnSpc>
                <a:spcPct val="100000"/>
              </a:lnSpc>
              <a:spcBef>
                <a:spcPts val="0"/>
              </a:spcBef>
              <a:spcAft>
                <a:spcPts val="0"/>
              </a:spcAft>
              <a:buClr>
                <a:srgbClr val="000000"/>
              </a:buClr>
              <a:buSzPts val="1400"/>
              <a:buFont typeface="Arial"/>
              <a:buChar char="•"/>
            </a:pPr>
            <a:r>
              <a:rPr b="0" i="0" lang="en-US" sz="1866" u="none" cap="none" strike="noStrike">
                <a:solidFill>
                  <a:srgbClr val="98102A"/>
                </a:solidFill>
                <a:latin typeface="Arial"/>
                <a:ea typeface="Arial"/>
                <a:cs typeface="Arial"/>
                <a:sym typeface="Arial"/>
              </a:rPr>
              <a:t>Complicated to reason about</a:t>
            </a:r>
            <a:endParaRPr b="0" i="0" sz="1866" u="none" cap="none" strike="noStrike">
              <a:solidFill>
                <a:srgbClr val="000000"/>
              </a:solidFill>
              <a:latin typeface="Arial"/>
              <a:ea typeface="Arial"/>
              <a:cs typeface="Arial"/>
              <a:sym typeface="Arial"/>
            </a:endParaRPr>
          </a:p>
        </p:txBody>
      </p:sp>
      <p:sp>
        <p:nvSpPr>
          <p:cNvPr id="1634" name="Google Shape;1634;g2770e931a04_0_2380"/>
          <p:cNvSpPr/>
          <p:nvPr/>
        </p:nvSpPr>
        <p:spPr>
          <a:xfrm>
            <a:off x="5090205" y="4447917"/>
            <a:ext cx="1472400" cy="327600"/>
          </a:xfrm>
          <a:prstGeom prst="rect">
            <a:avLst/>
          </a:prstGeom>
          <a:solidFill>
            <a:srgbClr val="FFFFFF"/>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2022-06-03</a:t>
            </a:r>
            <a:endParaRPr b="0" i="0" sz="1466" u="none" cap="none" strike="noStrike">
              <a:solidFill>
                <a:srgbClr val="000000"/>
              </a:solidFill>
              <a:latin typeface="Arial"/>
              <a:ea typeface="Arial"/>
              <a:cs typeface="Arial"/>
              <a:sym typeface="Arial"/>
            </a:endParaRPr>
          </a:p>
        </p:txBody>
      </p:sp>
      <p:sp>
        <p:nvSpPr>
          <p:cNvPr id="1635" name="Google Shape;1635;g2770e931a04_0_2380"/>
          <p:cNvSpPr/>
          <p:nvPr/>
        </p:nvSpPr>
        <p:spPr>
          <a:xfrm>
            <a:off x="6562605" y="4445560"/>
            <a:ext cx="972600" cy="327600"/>
          </a:xfrm>
          <a:prstGeom prst="rect">
            <a:avLst/>
          </a:prstGeom>
          <a:solidFill>
            <a:schemeClr val="accent2"/>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rPr b="0" i="0" lang="en-US" sz="1466" u="none" cap="none" strike="noStrike">
                <a:solidFill>
                  <a:srgbClr val="1B3139"/>
                </a:solidFill>
                <a:latin typeface="Arial"/>
                <a:ea typeface="Arial"/>
                <a:cs typeface="Arial"/>
                <a:sym typeface="Arial"/>
              </a:rPr>
              <a:t>+17</a:t>
            </a:r>
            <a:endParaRPr b="0" i="0" sz="1466" u="none" cap="none" strike="noStrike">
              <a:solidFill>
                <a:srgbClr val="1B3139"/>
              </a:solidFill>
              <a:latin typeface="Arial"/>
              <a:ea typeface="Arial"/>
              <a:cs typeface="Arial"/>
              <a:sym typeface="Arial"/>
            </a:endParaRPr>
          </a:p>
        </p:txBody>
      </p:sp>
      <p:sp>
        <p:nvSpPr>
          <p:cNvPr id="1636" name="Google Shape;1636;g2770e931a04_0_2380"/>
          <p:cNvSpPr/>
          <p:nvPr/>
        </p:nvSpPr>
        <p:spPr>
          <a:xfrm>
            <a:off x="4467923" y="4122766"/>
            <a:ext cx="365700" cy="973200"/>
          </a:xfrm>
          <a:prstGeom prst="rightArrow">
            <a:avLst>
              <a:gd fmla="val 50000" name="adj1"/>
              <a:gd fmla="val 50000" name="adj2"/>
            </a:avLst>
          </a:prstGeom>
          <a:solidFill>
            <a:schemeClr val="accen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F9F7F4"/>
              </a:solidFill>
              <a:latin typeface="Arial"/>
              <a:ea typeface="Arial"/>
              <a:cs typeface="Arial"/>
              <a:sym typeface="Arial"/>
            </a:endParaRPr>
          </a:p>
        </p:txBody>
      </p:sp>
      <p:sp>
        <p:nvSpPr>
          <p:cNvPr id="1637" name="Google Shape;1637;g2770e931a04_0_2380"/>
          <p:cNvSpPr/>
          <p:nvPr/>
        </p:nvSpPr>
        <p:spPr>
          <a:xfrm>
            <a:off x="7807588" y="4122766"/>
            <a:ext cx="365700" cy="973200"/>
          </a:xfrm>
          <a:prstGeom prst="rightArrow">
            <a:avLst>
              <a:gd fmla="val 50000" name="adj1"/>
              <a:gd fmla="val 50000" name="adj2"/>
            </a:avLst>
          </a:prstGeom>
          <a:solidFill>
            <a:schemeClr val="accent1"/>
          </a:solidFill>
          <a:ln cap="flat" cmpd="sng" w="25400">
            <a:solidFill>
              <a:srgbClr val="133B47"/>
            </a:solidFill>
            <a:prstDash val="solid"/>
            <a:round/>
            <a:headEnd len="sm" w="sm" type="none"/>
            <a:tailEnd len="sm" w="sm" type="none"/>
          </a:ln>
        </p:spPr>
        <p:txBody>
          <a:bodyPr anchorCtr="0" anchor="ctr" bIns="60900" lIns="121850" spcFirstLastPara="1" rIns="121850" wrap="square" tIns="60900">
            <a:noAutofit/>
          </a:bodyPr>
          <a:lstStyle/>
          <a:p>
            <a:pPr indent="0" lvl="0" marL="0" marR="0" rtl="0" algn="ctr">
              <a:lnSpc>
                <a:spcPct val="100000"/>
              </a:lnSpc>
              <a:spcBef>
                <a:spcPts val="0"/>
              </a:spcBef>
              <a:spcAft>
                <a:spcPts val="0"/>
              </a:spcAft>
              <a:buClr>
                <a:srgbClr val="000000"/>
              </a:buClr>
              <a:buSzPts val="1866"/>
              <a:buFont typeface="Arial"/>
              <a:buNone/>
            </a:pPr>
            <a:r>
              <a:t/>
            </a:r>
            <a:endParaRPr b="0" i="0" sz="1866" u="none" cap="none" strike="noStrike">
              <a:solidFill>
                <a:srgbClr val="F9F7F4"/>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g2770e931a04_0_5672"/>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Streaming</a:t>
            </a:r>
            <a:r>
              <a:rPr lang="en-US"/>
              <a:t> Best Practices</a:t>
            </a:r>
            <a:endParaRPr>
              <a:solidFill>
                <a:schemeClr val="accent4"/>
              </a:solidFill>
            </a:endParaRPr>
          </a:p>
        </p:txBody>
      </p:sp>
      <p:sp>
        <p:nvSpPr>
          <p:cNvPr id="1643" name="Google Shape;1643;g2770e931a04_0_5672"/>
          <p:cNvSpPr txBox="1"/>
          <p:nvPr/>
        </p:nvSpPr>
        <p:spPr>
          <a:xfrm>
            <a:off x="394900" y="1175150"/>
            <a:ext cx="11090700" cy="4907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Char char="●"/>
            </a:pPr>
            <a:r>
              <a:rPr b="1" lang="en-US" sz="1300">
                <a:solidFill>
                  <a:schemeClr val="accent6"/>
                </a:solidFill>
              </a:rPr>
              <a:t>Use a Declarative Approach</a:t>
            </a:r>
            <a:r>
              <a:rPr lang="en-US" sz="1300">
                <a:solidFill>
                  <a:schemeClr val="accent6"/>
                </a:solidFill>
              </a:rPr>
              <a:t>: Choose a trigger interval over nothing at all. This helps control Storage Transaction API cost. For example, </a:t>
            </a:r>
            <a:r>
              <a:rPr lang="en-US" sz="1300">
                <a:solidFill>
                  <a:srgbClr val="188038"/>
                </a:solidFill>
              </a:rPr>
              <a:t>.trigger(processingTime='5 seconds')</a:t>
            </a:r>
            <a:r>
              <a:rPr lang="en-US" sz="1300">
                <a:solidFill>
                  <a:schemeClr val="accent6"/>
                </a:solidFill>
              </a:rPr>
              <a:t>.</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Infrastructure Management</a:t>
            </a:r>
            <a:r>
              <a:rPr lang="en-US" sz="1300">
                <a:solidFill>
                  <a:schemeClr val="accent6"/>
                </a:solidFill>
              </a:rPr>
              <a:t>: Y</a:t>
            </a:r>
            <a:r>
              <a:rPr lang="en-US" sz="1300">
                <a:solidFill>
                  <a:schemeClr val="accent6"/>
                </a:solidFill>
              </a:rPr>
              <a:t>ou can use Amazon S3 which provides a robust and simple object storage service. </a:t>
            </a:r>
            <a:endParaRPr sz="1300">
              <a:solidFill>
                <a:schemeClr val="accent6"/>
              </a:solidFill>
            </a:endParaRPr>
          </a:p>
          <a:p>
            <a:pPr indent="0" lvl="0" marL="4572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Instance Family Choices</a:t>
            </a:r>
            <a:r>
              <a:rPr lang="en-US" sz="1300">
                <a:solidFill>
                  <a:schemeClr val="accent6"/>
                </a:solidFill>
              </a:rPr>
              <a:t>: </a:t>
            </a:r>
            <a:r>
              <a:rPr lang="en-US" sz="1300">
                <a:solidFill>
                  <a:schemeClr val="accent6"/>
                </a:solidFill>
              </a:rPr>
              <a:t>For AWS, c5 instances are suitable for map-heavy streams, c5d for multiple streams or when spill space is needed, m5 for streams that join tables or do aggregations, i3 for streams with big joins/aggregations, and r5d is a good choice considering the spot market. Please consult with your Solutions Architect for specific workloads.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RocksDB</a:t>
            </a:r>
            <a:r>
              <a:rPr lang="en-US" sz="1300">
                <a:solidFill>
                  <a:schemeClr val="accent6"/>
                </a:solidFill>
              </a:rPr>
              <a:t>: If there are stateful transformations, use RocksDB. Use proper watermarking to have control over state store size.</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Delta Merge</a:t>
            </a:r>
            <a:r>
              <a:rPr lang="en-US" sz="1300">
                <a:solidFill>
                  <a:schemeClr val="accent6"/>
                </a:solidFill>
              </a:rPr>
              <a:t>: If there is a deduplicate requirement, use delta merge approach over drop duplicate to avoid state store ops.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Optimization</a:t>
            </a:r>
            <a:r>
              <a:rPr lang="en-US" sz="1300">
                <a:solidFill>
                  <a:schemeClr val="accent6"/>
                </a:solidFill>
              </a:rPr>
              <a:t>: For latency-sensitive streaming, use the below parameters and a scheduled daily optimize job.</a:t>
            </a:r>
            <a:endParaRPr sz="1300">
              <a:solidFill>
                <a:schemeClr val="accent6"/>
              </a:solidFill>
            </a:endParaRPr>
          </a:p>
          <a:p>
            <a:pPr indent="-311150" lvl="1" marL="914400" rtl="0" algn="l">
              <a:spcBef>
                <a:spcPts val="0"/>
              </a:spcBef>
              <a:spcAft>
                <a:spcPts val="0"/>
              </a:spcAft>
              <a:buClr>
                <a:schemeClr val="accent6"/>
              </a:buClr>
              <a:buSzPts val="1300"/>
              <a:buChar char="○"/>
            </a:pPr>
            <a:r>
              <a:rPr lang="en-US" sz="1300">
                <a:solidFill>
                  <a:srgbClr val="188038"/>
                </a:solidFill>
              </a:rPr>
              <a:t>spark.databricks.io.cache.enabled true</a:t>
            </a:r>
            <a:endParaRPr sz="1300">
              <a:solidFill>
                <a:srgbClr val="188038"/>
              </a:solidFill>
            </a:endParaRPr>
          </a:p>
          <a:p>
            <a:pPr indent="-311150" lvl="1" marL="914400" rtl="0" algn="l">
              <a:spcBef>
                <a:spcPts val="0"/>
              </a:spcBef>
              <a:spcAft>
                <a:spcPts val="0"/>
              </a:spcAft>
              <a:buClr>
                <a:schemeClr val="accent6"/>
              </a:buClr>
              <a:buSzPts val="1300"/>
              <a:buChar char="○"/>
            </a:pPr>
            <a:r>
              <a:rPr lang="en-US" sz="1300">
                <a:solidFill>
                  <a:srgbClr val="188038"/>
                </a:solidFill>
              </a:rPr>
              <a:t>delta.autoOptimize.optimizeWrite = false</a:t>
            </a:r>
            <a:endParaRPr sz="1300">
              <a:solidFill>
                <a:srgbClr val="188038"/>
              </a:solidFill>
            </a:endParaRPr>
          </a:p>
          <a:p>
            <a:pPr indent="-311150" lvl="1" marL="914400" rtl="0" algn="l">
              <a:spcBef>
                <a:spcPts val="0"/>
              </a:spcBef>
              <a:spcAft>
                <a:spcPts val="0"/>
              </a:spcAft>
              <a:buClr>
                <a:schemeClr val="accent6"/>
              </a:buClr>
              <a:buSzPts val="1300"/>
              <a:buChar char="○"/>
            </a:pPr>
            <a:r>
              <a:rPr lang="en-US" sz="1300">
                <a:solidFill>
                  <a:srgbClr val="188038"/>
                </a:solidFill>
              </a:rPr>
              <a:t>delta.autoOptimize.autoCompact = false</a:t>
            </a:r>
            <a:br>
              <a:rPr lang="en-US" sz="1300">
                <a:solidFill>
                  <a:srgbClr val="188038"/>
                </a:solidFill>
              </a:rPr>
            </a:br>
            <a:endParaRPr sz="1300" u="sng">
              <a:solidFill>
                <a:schemeClr val="hlink"/>
              </a:solidFill>
            </a:endParaRPr>
          </a:p>
          <a:p>
            <a:pPr indent="0" lvl="0" marL="0" rtl="0" algn="l">
              <a:lnSpc>
                <a:spcPct val="115000"/>
              </a:lnSpc>
              <a:spcBef>
                <a:spcPts val="0"/>
              </a:spcBef>
              <a:spcAft>
                <a:spcPts val="0"/>
              </a:spcAft>
              <a:buNone/>
            </a:pPr>
            <a:r>
              <a:t/>
            </a:r>
            <a:endParaRPr b="1" sz="1300">
              <a:solidFill>
                <a:schemeClr val="accent6"/>
              </a:solidFill>
            </a:endParaRPr>
          </a:p>
          <a:p>
            <a:pPr indent="-311150" lvl="0" marL="457200" rtl="0" algn="l">
              <a:lnSpc>
                <a:spcPct val="115000"/>
              </a:lnSpc>
              <a:spcBef>
                <a:spcPts val="0"/>
              </a:spcBef>
              <a:spcAft>
                <a:spcPts val="0"/>
              </a:spcAft>
              <a:buClr>
                <a:schemeClr val="accent6"/>
              </a:buClr>
              <a:buSzPts val="1300"/>
              <a:buChar char="●"/>
            </a:pPr>
            <a:r>
              <a:rPr b="1" lang="en-US" sz="1300">
                <a:solidFill>
                  <a:schemeClr val="accent6"/>
                </a:solidFill>
              </a:rPr>
              <a:t>Multiplexing</a:t>
            </a:r>
            <a:r>
              <a:rPr lang="en-US" sz="1300">
                <a:solidFill>
                  <a:schemeClr val="accent6"/>
                </a:solidFill>
              </a:rPr>
              <a:t>: Multiplexing on the same cluster is not recommended. It's difficult to debug jobs like this, but it saves on cost. However, if the streaming workload has inconsistent data volumes (small =&gt; large =&gt; small) throughout the day, Delta Live Tables (DLT) has streaming autoscaling for that exact use case.</a:t>
            </a:r>
            <a:br>
              <a:rPr lang="en-US" sz="1300">
                <a:solidFill>
                  <a:schemeClr val="accent6"/>
                </a:solidFill>
              </a:rPr>
            </a:br>
            <a:endParaRPr sz="1300" u="sng">
              <a:solidFill>
                <a:schemeClr val="hlink"/>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6"/>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Job logging details and DB workflow</a:t>
            </a:r>
            <a:endParaRPr/>
          </a:p>
        </p:txBody>
      </p:sp>
      <p:pic>
        <p:nvPicPr>
          <p:cNvPr descr="A person in a lab coat and gloves sitting at a desk&#10;&#10;Description automatically generated" id="1649" name="Google Shape;1649;p6"/>
          <p:cNvPicPr preferRelativeResize="0"/>
          <p:nvPr/>
        </p:nvPicPr>
        <p:blipFill rotWithShape="1">
          <a:blip r:embed="rId3">
            <a:alphaModFix/>
          </a:blip>
          <a:srcRect b="0" l="39193" r="0" t="0"/>
          <a:stretch/>
        </p:blipFill>
        <p:spPr>
          <a:xfrm>
            <a:off x="5939883" y="0"/>
            <a:ext cx="6252117" cy="6858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g2770e931a04_0_7946"/>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55" name="Google Shape;1655;g2770e931a04_0_7946"/>
          <p:cNvSpPr txBox="1"/>
          <p:nvPr>
            <p:ph type="title"/>
          </p:nvPr>
        </p:nvSpPr>
        <p:spPr>
          <a:xfrm>
            <a:off x="749438" y="535600"/>
            <a:ext cx="107661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Modern data engineering requires modern data orchestration</a:t>
            </a:r>
            <a:endParaRPr/>
          </a:p>
        </p:txBody>
      </p:sp>
      <p:sp>
        <p:nvSpPr>
          <p:cNvPr id="1656" name="Google Shape;1656;g2770e931a04_0_7946"/>
          <p:cNvSpPr/>
          <p:nvPr/>
        </p:nvSpPr>
        <p:spPr>
          <a:xfrm>
            <a:off x="5956395" y="1437833"/>
            <a:ext cx="5724900" cy="1353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57" name="Google Shape;1657;g2770e931a04_0_7946"/>
          <p:cNvSpPr/>
          <p:nvPr/>
        </p:nvSpPr>
        <p:spPr>
          <a:xfrm>
            <a:off x="5956295" y="2850267"/>
            <a:ext cx="5724900" cy="10908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58" name="Google Shape;1658;g2770e931a04_0_7946"/>
          <p:cNvSpPr/>
          <p:nvPr/>
        </p:nvSpPr>
        <p:spPr>
          <a:xfrm>
            <a:off x="5956295" y="3989483"/>
            <a:ext cx="5724900" cy="10908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59" name="Google Shape;1659;g2770e931a04_0_7946"/>
          <p:cNvSpPr/>
          <p:nvPr/>
        </p:nvSpPr>
        <p:spPr>
          <a:xfrm>
            <a:off x="6121895" y="2428633"/>
            <a:ext cx="507000" cy="254100"/>
          </a:xfrm>
          <a:prstGeom prst="roundRect">
            <a:avLst>
              <a:gd fmla="val 16667" name="adj"/>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0" name="Google Shape;1660;g2770e931a04_0_7946"/>
          <p:cNvSpPr txBox="1"/>
          <p:nvPr/>
        </p:nvSpPr>
        <p:spPr>
          <a:xfrm rot="-5400000">
            <a:off x="3968447" y="3728633"/>
            <a:ext cx="3086100" cy="4464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1300">
                <a:latin typeface="DM Sans"/>
                <a:ea typeface="DM Sans"/>
                <a:cs typeface="DM Sans"/>
                <a:sym typeface="DM Sans"/>
              </a:rPr>
              <a:t>Multiple data sources &amp; triggers</a:t>
            </a:r>
            <a:endParaRPr sz="1300">
              <a:latin typeface="DM Sans"/>
              <a:ea typeface="DM Sans"/>
              <a:cs typeface="DM Sans"/>
              <a:sym typeface="DM Sans"/>
            </a:endParaRPr>
          </a:p>
        </p:txBody>
      </p:sp>
      <p:sp>
        <p:nvSpPr>
          <p:cNvPr id="1661" name="Google Shape;1661;g2770e931a04_0_7946"/>
          <p:cNvSpPr txBox="1"/>
          <p:nvPr/>
        </p:nvSpPr>
        <p:spPr>
          <a:xfrm>
            <a:off x="8938829" y="883150"/>
            <a:ext cx="3086100" cy="4464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1300">
                <a:latin typeface="DM Sans"/>
                <a:ea typeface="DM Sans"/>
                <a:cs typeface="DM Sans"/>
                <a:sym typeface="DM Sans"/>
              </a:rPr>
              <a:t>Multiple use cases</a:t>
            </a:r>
            <a:endParaRPr sz="1300">
              <a:latin typeface="DM Sans"/>
              <a:ea typeface="DM Sans"/>
              <a:cs typeface="DM Sans"/>
              <a:sym typeface="DM Sans"/>
            </a:endParaRPr>
          </a:p>
        </p:txBody>
      </p:sp>
      <p:sp>
        <p:nvSpPr>
          <p:cNvPr id="1662" name="Google Shape;1662;g2770e931a04_0_7946"/>
          <p:cNvSpPr txBox="1"/>
          <p:nvPr/>
        </p:nvSpPr>
        <p:spPr>
          <a:xfrm>
            <a:off x="6129418" y="6338975"/>
            <a:ext cx="3086100" cy="4464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1300">
                <a:latin typeface="DM Sans"/>
                <a:ea typeface="DM Sans"/>
                <a:cs typeface="DM Sans"/>
                <a:sym typeface="DM Sans"/>
              </a:rPr>
              <a:t>Multiple dependencies</a:t>
            </a:r>
            <a:endParaRPr sz="1300">
              <a:latin typeface="DM Sans"/>
              <a:ea typeface="DM Sans"/>
              <a:cs typeface="DM Sans"/>
              <a:sym typeface="DM Sans"/>
            </a:endParaRPr>
          </a:p>
        </p:txBody>
      </p:sp>
      <p:sp>
        <p:nvSpPr>
          <p:cNvPr id="1663" name="Google Shape;1663;g2770e931a04_0_7946"/>
          <p:cNvSpPr/>
          <p:nvPr/>
        </p:nvSpPr>
        <p:spPr>
          <a:xfrm>
            <a:off x="6121895" y="3017700"/>
            <a:ext cx="507000" cy="254100"/>
          </a:xfrm>
          <a:prstGeom prst="roundRect">
            <a:avLst>
              <a:gd fmla="val 16667" name="adj"/>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4" name="Google Shape;1664;g2770e931a04_0_7946"/>
          <p:cNvSpPr/>
          <p:nvPr/>
        </p:nvSpPr>
        <p:spPr>
          <a:xfrm>
            <a:off x="6121895" y="1965300"/>
            <a:ext cx="507000" cy="254100"/>
          </a:xfrm>
          <a:prstGeom prst="roundRect">
            <a:avLst>
              <a:gd fmla="val 16667" name="adj"/>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5" name="Google Shape;1665;g2770e931a04_0_7946"/>
          <p:cNvSpPr txBox="1"/>
          <p:nvPr/>
        </p:nvSpPr>
        <p:spPr>
          <a:xfrm>
            <a:off x="5956395" y="883167"/>
            <a:ext cx="3086100" cy="4464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1300">
                <a:latin typeface="DM Sans"/>
                <a:ea typeface="DM Sans"/>
                <a:cs typeface="DM Sans"/>
                <a:sym typeface="DM Sans"/>
              </a:rPr>
              <a:t>Complex, multi-stage data flows</a:t>
            </a:r>
            <a:endParaRPr sz="1300">
              <a:latin typeface="DM Sans"/>
              <a:ea typeface="DM Sans"/>
              <a:cs typeface="DM Sans"/>
              <a:sym typeface="DM Sans"/>
            </a:endParaRPr>
          </a:p>
        </p:txBody>
      </p:sp>
      <p:sp>
        <p:nvSpPr>
          <p:cNvPr id="1666" name="Google Shape;1666;g2770e931a04_0_7946"/>
          <p:cNvSpPr/>
          <p:nvPr/>
        </p:nvSpPr>
        <p:spPr>
          <a:xfrm>
            <a:off x="7007579" y="2203038"/>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7" name="Google Shape;1667;g2770e931a04_0_7946"/>
          <p:cNvSpPr/>
          <p:nvPr/>
        </p:nvSpPr>
        <p:spPr>
          <a:xfrm>
            <a:off x="7813195" y="1965300"/>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8" name="Google Shape;1668;g2770e931a04_0_7946"/>
          <p:cNvSpPr/>
          <p:nvPr/>
        </p:nvSpPr>
        <p:spPr>
          <a:xfrm>
            <a:off x="7813195" y="2440700"/>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9" name="Google Shape;1669;g2770e931a04_0_7946"/>
          <p:cNvSpPr/>
          <p:nvPr/>
        </p:nvSpPr>
        <p:spPr>
          <a:xfrm>
            <a:off x="7007629" y="3017683"/>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0" name="Google Shape;1670;g2770e931a04_0_7946"/>
          <p:cNvSpPr/>
          <p:nvPr/>
        </p:nvSpPr>
        <p:spPr>
          <a:xfrm>
            <a:off x="7813195" y="3017683"/>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1" name="Google Shape;1671;g2770e931a04_0_7946"/>
          <p:cNvSpPr/>
          <p:nvPr/>
        </p:nvSpPr>
        <p:spPr>
          <a:xfrm>
            <a:off x="8719729" y="3017683"/>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2" name="Google Shape;1672;g2770e931a04_0_7946"/>
          <p:cNvSpPr/>
          <p:nvPr/>
        </p:nvSpPr>
        <p:spPr>
          <a:xfrm>
            <a:off x="8719729" y="3514383"/>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3" name="Google Shape;1673;g2770e931a04_0_7946"/>
          <p:cNvSpPr/>
          <p:nvPr/>
        </p:nvSpPr>
        <p:spPr>
          <a:xfrm>
            <a:off x="7007629" y="3514383"/>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74" name="Google Shape;1674;g2770e931a04_0_7946"/>
          <p:cNvSpPr/>
          <p:nvPr/>
        </p:nvSpPr>
        <p:spPr>
          <a:xfrm>
            <a:off x="7007629" y="1489900"/>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675" name="Google Shape;1675;g2770e931a04_0_7946"/>
          <p:cNvCxnSpPr>
            <a:stCxn id="1664" idx="3"/>
            <a:endCxn id="1674" idx="1"/>
          </p:cNvCxnSpPr>
          <p:nvPr/>
        </p:nvCxnSpPr>
        <p:spPr>
          <a:xfrm flipH="1" rot="10800000">
            <a:off x="6628895" y="1616850"/>
            <a:ext cx="378600" cy="475500"/>
          </a:xfrm>
          <a:prstGeom prst="curvedConnector3">
            <a:avLst>
              <a:gd fmla="val 49988" name="adj1"/>
            </a:avLst>
          </a:prstGeom>
          <a:noFill/>
          <a:ln cap="flat" cmpd="sng" w="19050">
            <a:solidFill>
              <a:schemeClr val="dk2"/>
            </a:solidFill>
            <a:prstDash val="solid"/>
            <a:round/>
            <a:headEnd len="med" w="med" type="none"/>
            <a:tailEnd len="med" w="med" type="none"/>
          </a:ln>
        </p:spPr>
      </p:cxnSp>
      <p:cxnSp>
        <p:nvCxnSpPr>
          <p:cNvPr id="1676" name="Google Shape;1676;g2770e931a04_0_7946"/>
          <p:cNvCxnSpPr>
            <a:stCxn id="1664" idx="3"/>
            <a:endCxn id="1666" idx="1"/>
          </p:cNvCxnSpPr>
          <p:nvPr/>
        </p:nvCxnSpPr>
        <p:spPr>
          <a:xfrm>
            <a:off x="6628895" y="2092350"/>
            <a:ext cx="378600" cy="237600"/>
          </a:xfrm>
          <a:prstGeom prst="curvedConnector3">
            <a:avLst>
              <a:gd fmla="val 49982" name="adj1"/>
            </a:avLst>
          </a:prstGeom>
          <a:noFill/>
          <a:ln cap="flat" cmpd="sng" w="19050">
            <a:solidFill>
              <a:schemeClr val="dk2"/>
            </a:solidFill>
            <a:prstDash val="solid"/>
            <a:round/>
            <a:headEnd len="med" w="med" type="none"/>
            <a:tailEnd len="med" w="med" type="none"/>
          </a:ln>
        </p:spPr>
      </p:cxnSp>
      <p:cxnSp>
        <p:nvCxnSpPr>
          <p:cNvPr id="1677" name="Google Shape;1677;g2770e931a04_0_7946"/>
          <p:cNvCxnSpPr>
            <a:stCxn id="1666" idx="3"/>
            <a:endCxn id="1667" idx="1"/>
          </p:cNvCxnSpPr>
          <p:nvPr/>
        </p:nvCxnSpPr>
        <p:spPr>
          <a:xfrm flipH="1" rot="10800000">
            <a:off x="7514579" y="2092488"/>
            <a:ext cx="298500" cy="237600"/>
          </a:xfrm>
          <a:prstGeom prst="curvedConnector3">
            <a:avLst>
              <a:gd fmla="val 49986" name="adj1"/>
            </a:avLst>
          </a:prstGeom>
          <a:noFill/>
          <a:ln cap="flat" cmpd="sng" w="19050">
            <a:solidFill>
              <a:schemeClr val="dk2"/>
            </a:solidFill>
            <a:prstDash val="solid"/>
            <a:round/>
            <a:headEnd len="med" w="med" type="none"/>
            <a:tailEnd len="med" w="med" type="none"/>
          </a:ln>
        </p:spPr>
      </p:cxnSp>
      <p:cxnSp>
        <p:nvCxnSpPr>
          <p:cNvPr id="1678" name="Google Shape;1678;g2770e931a04_0_7946"/>
          <p:cNvCxnSpPr>
            <a:stCxn id="1666" idx="3"/>
            <a:endCxn id="1668" idx="1"/>
          </p:cNvCxnSpPr>
          <p:nvPr/>
        </p:nvCxnSpPr>
        <p:spPr>
          <a:xfrm>
            <a:off x="7514579" y="2330088"/>
            <a:ext cx="298500" cy="237600"/>
          </a:xfrm>
          <a:prstGeom prst="curvedConnector3">
            <a:avLst>
              <a:gd fmla="val 49986" name="adj1"/>
            </a:avLst>
          </a:prstGeom>
          <a:noFill/>
          <a:ln cap="flat" cmpd="sng" w="19050">
            <a:solidFill>
              <a:schemeClr val="dk2"/>
            </a:solidFill>
            <a:prstDash val="solid"/>
            <a:round/>
            <a:headEnd len="med" w="med" type="none"/>
            <a:tailEnd len="med" w="med" type="none"/>
          </a:ln>
        </p:spPr>
      </p:cxnSp>
      <p:cxnSp>
        <p:nvCxnSpPr>
          <p:cNvPr id="1679" name="Google Shape;1679;g2770e931a04_0_7946"/>
          <p:cNvCxnSpPr>
            <a:stCxn id="1659" idx="3"/>
            <a:endCxn id="1666" idx="1"/>
          </p:cNvCxnSpPr>
          <p:nvPr/>
        </p:nvCxnSpPr>
        <p:spPr>
          <a:xfrm flipH="1" rot="10800000">
            <a:off x="6628895" y="2330083"/>
            <a:ext cx="378600" cy="225600"/>
          </a:xfrm>
          <a:prstGeom prst="curvedConnector3">
            <a:avLst>
              <a:gd fmla="val 49982" name="adj1"/>
            </a:avLst>
          </a:prstGeom>
          <a:noFill/>
          <a:ln cap="flat" cmpd="sng" w="19050">
            <a:solidFill>
              <a:schemeClr val="dk2"/>
            </a:solidFill>
            <a:prstDash val="solid"/>
            <a:round/>
            <a:headEnd len="med" w="med" type="none"/>
            <a:tailEnd len="med" w="med" type="none"/>
          </a:ln>
        </p:spPr>
      </p:cxnSp>
      <p:cxnSp>
        <p:nvCxnSpPr>
          <p:cNvPr id="1680" name="Google Shape;1680;g2770e931a04_0_7946"/>
          <p:cNvCxnSpPr>
            <a:stCxn id="1663" idx="3"/>
            <a:endCxn id="1669" idx="1"/>
          </p:cNvCxnSpPr>
          <p:nvPr/>
        </p:nvCxnSpPr>
        <p:spPr>
          <a:xfrm>
            <a:off x="6628895" y="3144750"/>
            <a:ext cx="378600" cy="600"/>
          </a:xfrm>
          <a:prstGeom prst="curvedConnector3">
            <a:avLst>
              <a:gd fmla="val 49988" name="adj1"/>
            </a:avLst>
          </a:prstGeom>
          <a:noFill/>
          <a:ln cap="flat" cmpd="sng" w="19050">
            <a:solidFill>
              <a:schemeClr val="dk2"/>
            </a:solidFill>
            <a:prstDash val="solid"/>
            <a:round/>
            <a:headEnd len="med" w="med" type="none"/>
            <a:tailEnd len="med" w="med" type="none"/>
          </a:ln>
        </p:spPr>
      </p:cxnSp>
      <p:cxnSp>
        <p:nvCxnSpPr>
          <p:cNvPr id="1681" name="Google Shape;1681;g2770e931a04_0_7946"/>
          <p:cNvCxnSpPr>
            <a:stCxn id="1663" idx="3"/>
            <a:endCxn id="1673" idx="1"/>
          </p:cNvCxnSpPr>
          <p:nvPr/>
        </p:nvCxnSpPr>
        <p:spPr>
          <a:xfrm>
            <a:off x="6628895" y="3144750"/>
            <a:ext cx="378600" cy="496800"/>
          </a:xfrm>
          <a:prstGeom prst="curvedConnector3">
            <a:avLst>
              <a:gd fmla="val 49988" name="adj1"/>
            </a:avLst>
          </a:prstGeom>
          <a:noFill/>
          <a:ln cap="flat" cmpd="sng" w="19050">
            <a:solidFill>
              <a:schemeClr val="dk2"/>
            </a:solidFill>
            <a:prstDash val="solid"/>
            <a:round/>
            <a:headEnd len="med" w="med" type="none"/>
            <a:tailEnd len="med" w="med" type="none"/>
          </a:ln>
        </p:spPr>
      </p:cxnSp>
      <p:cxnSp>
        <p:nvCxnSpPr>
          <p:cNvPr id="1682" name="Google Shape;1682;g2770e931a04_0_7946"/>
          <p:cNvCxnSpPr>
            <a:stCxn id="1669" idx="3"/>
            <a:endCxn id="1670" idx="1"/>
          </p:cNvCxnSpPr>
          <p:nvPr/>
        </p:nvCxnSpPr>
        <p:spPr>
          <a:xfrm>
            <a:off x="7514629" y="3144733"/>
            <a:ext cx="298500" cy="600"/>
          </a:xfrm>
          <a:prstGeom prst="curvedConnector3">
            <a:avLst>
              <a:gd fmla="val 49977" name="adj1"/>
            </a:avLst>
          </a:prstGeom>
          <a:noFill/>
          <a:ln cap="flat" cmpd="sng" w="19050">
            <a:solidFill>
              <a:schemeClr val="dk2"/>
            </a:solidFill>
            <a:prstDash val="solid"/>
            <a:round/>
            <a:headEnd len="med" w="med" type="none"/>
            <a:tailEnd len="med" w="med" type="none"/>
          </a:ln>
        </p:spPr>
      </p:cxnSp>
      <p:cxnSp>
        <p:nvCxnSpPr>
          <p:cNvPr id="1683" name="Google Shape;1683;g2770e931a04_0_7946"/>
          <p:cNvCxnSpPr>
            <a:stCxn id="1670" idx="3"/>
            <a:endCxn id="1671" idx="1"/>
          </p:cNvCxnSpPr>
          <p:nvPr/>
        </p:nvCxnSpPr>
        <p:spPr>
          <a:xfrm>
            <a:off x="8320195" y="3144733"/>
            <a:ext cx="399600" cy="600"/>
          </a:xfrm>
          <a:prstGeom prst="curvedConnector3">
            <a:avLst>
              <a:gd fmla="val 50001" name="adj1"/>
            </a:avLst>
          </a:prstGeom>
          <a:noFill/>
          <a:ln cap="flat" cmpd="sng" w="19050">
            <a:solidFill>
              <a:schemeClr val="dk2"/>
            </a:solidFill>
            <a:prstDash val="solid"/>
            <a:round/>
            <a:headEnd len="med" w="med" type="none"/>
            <a:tailEnd len="med" w="med" type="none"/>
          </a:ln>
        </p:spPr>
      </p:cxnSp>
      <p:sp>
        <p:nvSpPr>
          <p:cNvPr id="1684" name="Google Shape;1684;g2770e931a04_0_7946"/>
          <p:cNvSpPr/>
          <p:nvPr/>
        </p:nvSpPr>
        <p:spPr>
          <a:xfrm>
            <a:off x="8698962" y="1965283"/>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685" name="Google Shape;1685;g2770e931a04_0_7946"/>
          <p:cNvCxnSpPr>
            <a:stCxn id="1673" idx="3"/>
            <a:endCxn id="1672" idx="1"/>
          </p:cNvCxnSpPr>
          <p:nvPr/>
        </p:nvCxnSpPr>
        <p:spPr>
          <a:xfrm>
            <a:off x="7514629" y="3641433"/>
            <a:ext cx="1205100" cy="600"/>
          </a:xfrm>
          <a:prstGeom prst="curvedConnector3">
            <a:avLst>
              <a:gd fmla="val 49995" name="adj1"/>
            </a:avLst>
          </a:prstGeom>
          <a:noFill/>
          <a:ln cap="flat" cmpd="sng" w="19050">
            <a:solidFill>
              <a:schemeClr val="dk2"/>
            </a:solidFill>
            <a:prstDash val="solid"/>
            <a:round/>
            <a:headEnd len="med" w="med" type="none"/>
            <a:tailEnd len="med" w="med" type="none"/>
          </a:ln>
        </p:spPr>
      </p:cxnSp>
      <p:cxnSp>
        <p:nvCxnSpPr>
          <p:cNvPr id="1686" name="Google Shape;1686;g2770e931a04_0_7946"/>
          <p:cNvCxnSpPr>
            <a:stCxn id="1667" idx="3"/>
            <a:endCxn id="1684" idx="1"/>
          </p:cNvCxnSpPr>
          <p:nvPr/>
        </p:nvCxnSpPr>
        <p:spPr>
          <a:xfrm>
            <a:off x="8320195" y="2092350"/>
            <a:ext cx="378900" cy="600"/>
          </a:xfrm>
          <a:prstGeom prst="curvedConnector3">
            <a:avLst>
              <a:gd fmla="val 49993" name="adj1"/>
            </a:avLst>
          </a:prstGeom>
          <a:noFill/>
          <a:ln cap="flat" cmpd="sng" w="19050">
            <a:solidFill>
              <a:schemeClr val="dk2"/>
            </a:solidFill>
            <a:prstDash val="solid"/>
            <a:round/>
            <a:headEnd len="med" w="med" type="none"/>
            <a:tailEnd len="med" w="med" type="none"/>
          </a:ln>
        </p:spPr>
      </p:cxnSp>
      <p:sp>
        <p:nvSpPr>
          <p:cNvPr id="1687" name="Google Shape;1687;g2770e931a04_0_7946"/>
          <p:cNvSpPr/>
          <p:nvPr/>
        </p:nvSpPr>
        <p:spPr>
          <a:xfrm>
            <a:off x="6121895" y="4135700"/>
            <a:ext cx="507000" cy="254100"/>
          </a:xfrm>
          <a:prstGeom prst="roundRect">
            <a:avLst>
              <a:gd fmla="val 16667" name="adj"/>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88" name="Google Shape;1688;g2770e931a04_0_7946"/>
          <p:cNvSpPr/>
          <p:nvPr/>
        </p:nvSpPr>
        <p:spPr>
          <a:xfrm>
            <a:off x="6906029" y="4135283"/>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89" name="Google Shape;1689;g2770e931a04_0_7946"/>
          <p:cNvSpPr/>
          <p:nvPr/>
        </p:nvSpPr>
        <p:spPr>
          <a:xfrm>
            <a:off x="7812879" y="4632083"/>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90" name="Google Shape;1690;g2770e931a04_0_7946"/>
          <p:cNvSpPr/>
          <p:nvPr/>
        </p:nvSpPr>
        <p:spPr>
          <a:xfrm>
            <a:off x="8719762" y="4632383"/>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91" name="Google Shape;1691;g2770e931a04_0_7946"/>
          <p:cNvSpPr/>
          <p:nvPr/>
        </p:nvSpPr>
        <p:spPr>
          <a:xfrm>
            <a:off x="6906029" y="4631983"/>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692" name="Google Shape;1692;g2770e931a04_0_7946"/>
          <p:cNvCxnSpPr>
            <a:stCxn id="1687" idx="3"/>
            <a:endCxn id="1688" idx="1"/>
          </p:cNvCxnSpPr>
          <p:nvPr/>
        </p:nvCxnSpPr>
        <p:spPr>
          <a:xfrm>
            <a:off x="6628895" y="4262750"/>
            <a:ext cx="277200" cy="600"/>
          </a:xfrm>
          <a:prstGeom prst="curvedConnector3">
            <a:avLst>
              <a:gd fmla="val 50007" name="adj1"/>
            </a:avLst>
          </a:prstGeom>
          <a:noFill/>
          <a:ln cap="flat" cmpd="sng" w="19050">
            <a:solidFill>
              <a:schemeClr val="dk2"/>
            </a:solidFill>
            <a:prstDash val="solid"/>
            <a:round/>
            <a:headEnd len="med" w="med" type="none"/>
            <a:tailEnd len="med" w="med" type="none"/>
          </a:ln>
        </p:spPr>
      </p:cxnSp>
      <p:cxnSp>
        <p:nvCxnSpPr>
          <p:cNvPr id="1693" name="Google Shape;1693;g2770e931a04_0_7946"/>
          <p:cNvCxnSpPr>
            <a:stCxn id="1687" idx="3"/>
            <a:endCxn id="1691" idx="1"/>
          </p:cNvCxnSpPr>
          <p:nvPr/>
        </p:nvCxnSpPr>
        <p:spPr>
          <a:xfrm>
            <a:off x="6628895" y="4262750"/>
            <a:ext cx="277200" cy="496200"/>
          </a:xfrm>
          <a:prstGeom prst="curvedConnector3">
            <a:avLst>
              <a:gd fmla="val 50007" name="adj1"/>
            </a:avLst>
          </a:prstGeom>
          <a:noFill/>
          <a:ln cap="flat" cmpd="sng" w="19050">
            <a:solidFill>
              <a:schemeClr val="dk2"/>
            </a:solidFill>
            <a:prstDash val="solid"/>
            <a:round/>
            <a:headEnd len="med" w="med" type="none"/>
            <a:tailEnd len="med" w="med" type="none"/>
          </a:ln>
        </p:spPr>
      </p:cxnSp>
      <p:cxnSp>
        <p:nvCxnSpPr>
          <p:cNvPr id="1694" name="Google Shape;1694;g2770e931a04_0_7946"/>
          <p:cNvCxnSpPr>
            <a:stCxn id="1688" idx="3"/>
            <a:endCxn id="1672" idx="1"/>
          </p:cNvCxnSpPr>
          <p:nvPr/>
        </p:nvCxnSpPr>
        <p:spPr>
          <a:xfrm flipH="1" rot="10800000">
            <a:off x="7413029" y="3641333"/>
            <a:ext cx="1306800" cy="621000"/>
          </a:xfrm>
          <a:prstGeom prst="curvedConnector3">
            <a:avLst>
              <a:gd fmla="val 50002" name="adj1"/>
            </a:avLst>
          </a:prstGeom>
          <a:noFill/>
          <a:ln cap="flat" cmpd="sng" w="19050">
            <a:solidFill>
              <a:schemeClr val="dk2"/>
            </a:solidFill>
            <a:prstDash val="solid"/>
            <a:round/>
            <a:headEnd len="med" w="med" type="none"/>
            <a:tailEnd len="med" w="med" type="none"/>
          </a:ln>
        </p:spPr>
      </p:cxnSp>
      <p:cxnSp>
        <p:nvCxnSpPr>
          <p:cNvPr id="1695" name="Google Shape;1695;g2770e931a04_0_7946"/>
          <p:cNvCxnSpPr>
            <a:stCxn id="1691" idx="3"/>
            <a:endCxn id="1689" idx="1"/>
          </p:cNvCxnSpPr>
          <p:nvPr/>
        </p:nvCxnSpPr>
        <p:spPr>
          <a:xfrm>
            <a:off x="7413029" y="4759033"/>
            <a:ext cx="399900" cy="600"/>
          </a:xfrm>
          <a:prstGeom prst="curvedConnector3">
            <a:avLst>
              <a:gd fmla="val 50003" name="adj1"/>
            </a:avLst>
          </a:prstGeom>
          <a:noFill/>
          <a:ln cap="flat" cmpd="sng" w="19050">
            <a:solidFill>
              <a:schemeClr val="dk2"/>
            </a:solidFill>
            <a:prstDash val="solid"/>
            <a:round/>
            <a:headEnd len="med" w="med" type="none"/>
            <a:tailEnd len="med" w="med" type="none"/>
          </a:ln>
        </p:spPr>
      </p:cxnSp>
      <p:cxnSp>
        <p:nvCxnSpPr>
          <p:cNvPr id="1696" name="Google Shape;1696;g2770e931a04_0_7946"/>
          <p:cNvCxnSpPr>
            <a:stCxn id="1689" idx="3"/>
            <a:endCxn id="1690" idx="1"/>
          </p:cNvCxnSpPr>
          <p:nvPr/>
        </p:nvCxnSpPr>
        <p:spPr>
          <a:xfrm>
            <a:off x="8319879" y="4759133"/>
            <a:ext cx="399900" cy="600"/>
          </a:xfrm>
          <a:prstGeom prst="curvedConnector3">
            <a:avLst>
              <a:gd fmla="val 50007" name="adj1"/>
            </a:avLst>
          </a:prstGeom>
          <a:noFill/>
          <a:ln cap="flat" cmpd="sng" w="19050">
            <a:solidFill>
              <a:schemeClr val="dk2"/>
            </a:solidFill>
            <a:prstDash val="solid"/>
            <a:round/>
            <a:headEnd len="med" w="med" type="none"/>
            <a:tailEnd len="med" w="med" type="none"/>
          </a:ln>
        </p:spPr>
      </p:cxnSp>
      <p:sp>
        <p:nvSpPr>
          <p:cNvPr id="1697" name="Google Shape;1697;g2770e931a04_0_7946"/>
          <p:cNvSpPr txBox="1"/>
          <p:nvPr/>
        </p:nvSpPr>
        <p:spPr>
          <a:xfrm>
            <a:off x="9574062" y="2291267"/>
            <a:ext cx="1956000" cy="4308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1200">
                <a:solidFill>
                  <a:schemeClr val="dk2"/>
                </a:solidFill>
                <a:latin typeface="DM Sans"/>
                <a:ea typeface="DM Sans"/>
                <a:cs typeface="DM Sans"/>
                <a:sym typeface="DM Sans"/>
              </a:rPr>
              <a:t>Extract, transform, load</a:t>
            </a:r>
            <a:endParaRPr sz="1200">
              <a:solidFill>
                <a:schemeClr val="dk2"/>
              </a:solidFill>
              <a:latin typeface="DM Sans"/>
              <a:ea typeface="DM Sans"/>
              <a:cs typeface="DM Sans"/>
              <a:sym typeface="DM Sans"/>
            </a:endParaRPr>
          </a:p>
        </p:txBody>
      </p:sp>
      <p:sp>
        <p:nvSpPr>
          <p:cNvPr id="1698" name="Google Shape;1698;g2770e931a04_0_7946"/>
          <p:cNvSpPr txBox="1"/>
          <p:nvPr/>
        </p:nvSpPr>
        <p:spPr>
          <a:xfrm>
            <a:off x="9764460" y="4513100"/>
            <a:ext cx="1575000" cy="6156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1200">
                <a:solidFill>
                  <a:schemeClr val="dk2"/>
                </a:solidFill>
                <a:latin typeface="DM Sans"/>
                <a:ea typeface="DM Sans"/>
                <a:cs typeface="DM Sans"/>
                <a:sym typeface="DM Sans"/>
              </a:rPr>
              <a:t>Machine learning Model training</a:t>
            </a:r>
            <a:endParaRPr sz="1200">
              <a:solidFill>
                <a:schemeClr val="dk2"/>
              </a:solidFill>
              <a:latin typeface="DM Sans"/>
              <a:ea typeface="DM Sans"/>
              <a:cs typeface="DM Sans"/>
              <a:sym typeface="DM Sans"/>
            </a:endParaRPr>
          </a:p>
        </p:txBody>
      </p:sp>
      <p:sp>
        <p:nvSpPr>
          <p:cNvPr id="1699" name="Google Shape;1699;g2770e931a04_0_7946"/>
          <p:cNvSpPr txBox="1"/>
          <p:nvPr/>
        </p:nvSpPr>
        <p:spPr>
          <a:xfrm>
            <a:off x="9574062" y="3505200"/>
            <a:ext cx="1956000" cy="4308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1200">
                <a:solidFill>
                  <a:schemeClr val="dk2"/>
                </a:solidFill>
                <a:latin typeface="DM Sans"/>
                <a:ea typeface="DM Sans"/>
                <a:cs typeface="DM Sans"/>
                <a:sym typeface="DM Sans"/>
              </a:rPr>
              <a:t>BI dashboard refresh</a:t>
            </a:r>
            <a:endParaRPr sz="1200">
              <a:solidFill>
                <a:schemeClr val="dk2"/>
              </a:solidFill>
              <a:latin typeface="DM Sans"/>
              <a:ea typeface="DM Sans"/>
              <a:cs typeface="DM Sans"/>
              <a:sym typeface="DM Sans"/>
            </a:endParaRPr>
          </a:p>
        </p:txBody>
      </p:sp>
      <p:pic>
        <p:nvPicPr>
          <p:cNvPr id="1700" name="Google Shape;1700;g2770e931a04_0_7946"/>
          <p:cNvPicPr preferRelativeResize="0"/>
          <p:nvPr/>
        </p:nvPicPr>
        <p:blipFill rotWithShape="1">
          <a:blip r:embed="rId3">
            <a:alphaModFix/>
          </a:blip>
          <a:srcRect b="0" l="0" r="0" t="0"/>
          <a:stretch/>
        </p:blipFill>
        <p:spPr>
          <a:xfrm>
            <a:off x="10247207" y="3050977"/>
            <a:ext cx="609296" cy="609296"/>
          </a:xfrm>
          <a:prstGeom prst="rect">
            <a:avLst/>
          </a:prstGeom>
          <a:noFill/>
          <a:ln>
            <a:noFill/>
          </a:ln>
        </p:spPr>
      </p:pic>
      <p:pic>
        <p:nvPicPr>
          <p:cNvPr id="1701" name="Google Shape;1701;g2770e931a04_0_7946"/>
          <p:cNvPicPr preferRelativeResize="0"/>
          <p:nvPr/>
        </p:nvPicPr>
        <p:blipFill rotWithShape="1">
          <a:blip r:embed="rId4">
            <a:alphaModFix/>
          </a:blip>
          <a:srcRect b="0" l="0" r="0" t="0"/>
          <a:stretch/>
        </p:blipFill>
        <p:spPr>
          <a:xfrm>
            <a:off x="10247207" y="1787733"/>
            <a:ext cx="609296" cy="609295"/>
          </a:xfrm>
          <a:prstGeom prst="rect">
            <a:avLst/>
          </a:prstGeom>
          <a:noFill/>
          <a:ln>
            <a:noFill/>
          </a:ln>
        </p:spPr>
      </p:pic>
      <p:pic>
        <p:nvPicPr>
          <p:cNvPr id="1702" name="Google Shape;1702;g2770e931a04_0_7946"/>
          <p:cNvPicPr preferRelativeResize="0"/>
          <p:nvPr/>
        </p:nvPicPr>
        <p:blipFill rotWithShape="1">
          <a:blip r:embed="rId5">
            <a:alphaModFix/>
          </a:blip>
          <a:srcRect b="0" l="0" r="0" t="0"/>
          <a:stretch/>
        </p:blipFill>
        <p:spPr>
          <a:xfrm>
            <a:off x="10247207" y="4069262"/>
            <a:ext cx="609293" cy="609293"/>
          </a:xfrm>
          <a:prstGeom prst="rect">
            <a:avLst/>
          </a:prstGeom>
          <a:noFill/>
          <a:ln>
            <a:noFill/>
          </a:ln>
        </p:spPr>
      </p:pic>
      <p:sp>
        <p:nvSpPr>
          <p:cNvPr id="1703" name="Google Shape;1703;g2770e931a04_0_7946"/>
          <p:cNvSpPr/>
          <p:nvPr/>
        </p:nvSpPr>
        <p:spPr>
          <a:xfrm>
            <a:off x="5768418" y="1965300"/>
            <a:ext cx="54900" cy="40641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04" name="Google Shape;1704;g2770e931a04_0_7946"/>
          <p:cNvSpPr/>
          <p:nvPr/>
        </p:nvSpPr>
        <p:spPr>
          <a:xfrm rot="5400000">
            <a:off x="7640979" y="-144150"/>
            <a:ext cx="62700" cy="29994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05" name="Google Shape;1705;g2770e931a04_0_7946"/>
          <p:cNvSpPr/>
          <p:nvPr/>
        </p:nvSpPr>
        <p:spPr>
          <a:xfrm rot="5400000">
            <a:off x="10473079" y="503850"/>
            <a:ext cx="79200" cy="16875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06" name="Google Shape;1706;g2770e931a04_0_7946"/>
          <p:cNvSpPr/>
          <p:nvPr/>
        </p:nvSpPr>
        <p:spPr>
          <a:xfrm rot="-5400000">
            <a:off x="7632779" y="4811388"/>
            <a:ext cx="62700" cy="29994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07" name="Google Shape;1707;g2770e931a04_0_7946"/>
          <p:cNvSpPr txBox="1"/>
          <p:nvPr/>
        </p:nvSpPr>
        <p:spPr>
          <a:xfrm>
            <a:off x="870468" y="3406075"/>
            <a:ext cx="4196400" cy="199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2100">
                <a:solidFill>
                  <a:schemeClr val="dk1"/>
                </a:solidFill>
                <a:latin typeface="DM Sans"/>
                <a:ea typeface="DM Sans"/>
                <a:cs typeface="DM Sans"/>
                <a:sym typeface="DM Sans"/>
              </a:rPr>
              <a:t>“Data pipelines are growing in size, volume, and complexity, with multistage processing and dependencies between various </a:t>
            </a:r>
            <a:r>
              <a:rPr lang="en-US" sz="2100">
                <a:solidFill>
                  <a:schemeClr val="dk1"/>
                </a:solidFill>
                <a:latin typeface="DM Sans"/>
                <a:ea typeface="DM Sans"/>
                <a:cs typeface="DM Sans"/>
                <a:sym typeface="DM Sans"/>
                <a:extLst>
                  <a:ext uri="http://customooxmlschemas.google.com/">
                    <go:slidesCustomData xmlns:go="http://customooxmlschemas.google.com/" textRoundtripDataId="17"/>
                  </a:ext>
                </a:extLst>
              </a:rPr>
              <a:t>data assets.”* </a:t>
            </a:r>
            <a:endParaRPr sz="2100">
              <a:solidFill>
                <a:schemeClr val="dk1"/>
              </a:solidFill>
              <a:latin typeface="DM Sans"/>
              <a:ea typeface="DM Sans"/>
              <a:cs typeface="DM Sans"/>
              <a:sym typeface="DM Sans"/>
            </a:endParaRPr>
          </a:p>
        </p:txBody>
      </p:sp>
      <p:sp>
        <p:nvSpPr>
          <p:cNvPr id="1708" name="Google Shape;1708;g2770e931a04_0_7946"/>
          <p:cNvSpPr txBox="1"/>
          <p:nvPr/>
        </p:nvSpPr>
        <p:spPr>
          <a:xfrm>
            <a:off x="870468" y="5393975"/>
            <a:ext cx="40524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US" sz="1200">
                <a:solidFill>
                  <a:schemeClr val="accent5"/>
                </a:solidFill>
                <a:latin typeface="DM Sans"/>
                <a:ea typeface="DM Sans"/>
                <a:cs typeface="DM Sans"/>
                <a:sym typeface="DM Sans"/>
              </a:rPr>
              <a:t>*Gartner Data Engineering Essentials, Patterns and Best Practices, September 2022</a:t>
            </a:r>
            <a:endParaRPr i="1" sz="1200">
              <a:solidFill>
                <a:schemeClr val="accent5"/>
              </a:solidFill>
              <a:latin typeface="DM Sans"/>
              <a:ea typeface="DM Sans"/>
              <a:cs typeface="DM Sans"/>
              <a:sym typeface="DM Sans"/>
            </a:endParaRPr>
          </a:p>
        </p:txBody>
      </p:sp>
      <p:sp>
        <p:nvSpPr>
          <p:cNvPr id="1709" name="Google Shape;1709;g2770e931a04_0_7946"/>
          <p:cNvSpPr txBox="1"/>
          <p:nvPr/>
        </p:nvSpPr>
        <p:spPr>
          <a:xfrm>
            <a:off x="786797" y="1767900"/>
            <a:ext cx="4413300" cy="1251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US" sz="2100">
                <a:solidFill>
                  <a:schemeClr val="dk1"/>
                </a:solidFill>
                <a:latin typeface="DM Sans"/>
                <a:ea typeface="DM Sans"/>
                <a:cs typeface="DM Sans"/>
                <a:sym typeface="DM Sans"/>
              </a:rPr>
              <a:t>Orchestrating processes across all data, analytics and AI use cases is business critical </a:t>
            </a:r>
            <a:endParaRPr b="1" sz="2100">
              <a:solidFill>
                <a:schemeClr val="dk1"/>
              </a:solidFill>
              <a:latin typeface="DM Sans"/>
              <a:ea typeface="DM Sans"/>
              <a:cs typeface="DM Sans"/>
              <a:sym typeface="DM Sans"/>
            </a:endParaRPr>
          </a:p>
        </p:txBody>
      </p:sp>
      <p:sp>
        <p:nvSpPr>
          <p:cNvPr id="1710" name="Google Shape;1710;g2770e931a04_0_7946"/>
          <p:cNvSpPr/>
          <p:nvPr/>
        </p:nvSpPr>
        <p:spPr>
          <a:xfrm>
            <a:off x="5956295" y="5132483"/>
            <a:ext cx="5724900" cy="10908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11" name="Google Shape;1711;g2770e931a04_0_7946"/>
          <p:cNvSpPr/>
          <p:nvPr/>
        </p:nvSpPr>
        <p:spPr>
          <a:xfrm>
            <a:off x="6121895" y="5552963"/>
            <a:ext cx="507000" cy="254100"/>
          </a:xfrm>
          <a:prstGeom prst="roundRect">
            <a:avLst>
              <a:gd fmla="val 16667" name="adj"/>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12" name="Google Shape;1712;g2770e931a04_0_7946"/>
          <p:cNvSpPr/>
          <p:nvPr/>
        </p:nvSpPr>
        <p:spPr>
          <a:xfrm>
            <a:off x="6906029" y="5278283"/>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13" name="Google Shape;1713;g2770e931a04_0_7946"/>
          <p:cNvSpPr/>
          <p:nvPr/>
        </p:nvSpPr>
        <p:spPr>
          <a:xfrm>
            <a:off x="7827957" y="5278271"/>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14" name="Google Shape;1714;g2770e931a04_0_7946"/>
          <p:cNvSpPr/>
          <p:nvPr/>
        </p:nvSpPr>
        <p:spPr>
          <a:xfrm>
            <a:off x="8698944" y="5786477"/>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15" name="Google Shape;1715;g2770e931a04_0_7946"/>
          <p:cNvSpPr/>
          <p:nvPr/>
        </p:nvSpPr>
        <p:spPr>
          <a:xfrm>
            <a:off x="6906029" y="5786477"/>
            <a:ext cx="507000" cy="254100"/>
          </a:xfrm>
          <a:prstGeom prst="roundRect">
            <a:avLst>
              <a:gd fmla="val 16667" name="adj"/>
            </a:avLst>
          </a:prstGeom>
          <a:solidFill>
            <a:srgbClr val="FFFFFF"/>
          </a:solidFill>
          <a:ln>
            <a:noFill/>
          </a:ln>
          <a:effectLst>
            <a:outerShdw blurRad="57150" rotWithShape="0" algn="bl" dir="5400000" dist="19050">
              <a:srgbClr val="000000">
                <a:alpha val="20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716" name="Google Shape;1716;g2770e931a04_0_7946"/>
          <p:cNvCxnSpPr>
            <a:stCxn id="1711" idx="3"/>
            <a:endCxn id="1712" idx="1"/>
          </p:cNvCxnSpPr>
          <p:nvPr/>
        </p:nvCxnSpPr>
        <p:spPr>
          <a:xfrm flipH="1" rot="10800000">
            <a:off x="6628895" y="5405213"/>
            <a:ext cx="277200" cy="274800"/>
          </a:xfrm>
          <a:prstGeom prst="curvedConnector3">
            <a:avLst>
              <a:gd fmla="val 50007" name="adj1"/>
            </a:avLst>
          </a:prstGeom>
          <a:noFill/>
          <a:ln cap="flat" cmpd="sng" w="19050">
            <a:solidFill>
              <a:schemeClr val="dk2"/>
            </a:solidFill>
            <a:prstDash val="solid"/>
            <a:round/>
            <a:headEnd len="med" w="med" type="none"/>
            <a:tailEnd len="med" w="med" type="none"/>
          </a:ln>
        </p:spPr>
      </p:cxnSp>
      <p:cxnSp>
        <p:nvCxnSpPr>
          <p:cNvPr id="1717" name="Google Shape;1717;g2770e931a04_0_7946"/>
          <p:cNvCxnSpPr>
            <a:stCxn id="1711" idx="3"/>
            <a:endCxn id="1715" idx="1"/>
          </p:cNvCxnSpPr>
          <p:nvPr/>
        </p:nvCxnSpPr>
        <p:spPr>
          <a:xfrm>
            <a:off x="6628895" y="5680013"/>
            <a:ext cx="277200" cy="233400"/>
          </a:xfrm>
          <a:prstGeom prst="curvedConnector3">
            <a:avLst>
              <a:gd fmla="val 50007" name="adj1"/>
            </a:avLst>
          </a:prstGeom>
          <a:noFill/>
          <a:ln cap="flat" cmpd="sng" w="19050">
            <a:solidFill>
              <a:schemeClr val="dk2"/>
            </a:solidFill>
            <a:prstDash val="solid"/>
            <a:round/>
            <a:headEnd len="med" w="med" type="none"/>
            <a:tailEnd len="med" w="med" type="none"/>
          </a:ln>
        </p:spPr>
      </p:cxnSp>
      <p:cxnSp>
        <p:nvCxnSpPr>
          <p:cNvPr id="1718" name="Google Shape;1718;g2770e931a04_0_7946"/>
          <p:cNvCxnSpPr>
            <a:stCxn id="1712" idx="3"/>
            <a:endCxn id="1713" idx="1"/>
          </p:cNvCxnSpPr>
          <p:nvPr/>
        </p:nvCxnSpPr>
        <p:spPr>
          <a:xfrm>
            <a:off x="7413029" y="5405333"/>
            <a:ext cx="414900" cy="600"/>
          </a:xfrm>
          <a:prstGeom prst="curvedConnector3">
            <a:avLst>
              <a:gd fmla="val 50012" name="adj1"/>
            </a:avLst>
          </a:prstGeom>
          <a:noFill/>
          <a:ln cap="flat" cmpd="sng" w="19050">
            <a:solidFill>
              <a:schemeClr val="dk2"/>
            </a:solidFill>
            <a:prstDash val="solid"/>
            <a:round/>
            <a:headEnd len="med" w="med" type="none"/>
            <a:tailEnd len="med" w="med" type="none"/>
          </a:ln>
        </p:spPr>
      </p:cxnSp>
      <p:cxnSp>
        <p:nvCxnSpPr>
          <p:cNvPr id="1719" name="Google Shape;1719;g2770e931a04_0_7946"/>
          <p:cNvCxnSpPr>
            <a:stCxn id="1715" idx="3"/>
            <a:endCxn id="1714" idx="1"/>
          </p:cNvCxnSpPr>
          <p:nvPr/>
        </p:nvCxnSpPr>
        <p:spPr>
          <a:xfrm>
            <a:off x="7413029" y="5913527"/>
            <a:ext cx="1285800" cy="600"/>
          </a:xfrm>
          <a:prstGeom prst="curvedConnector3">
            <a:avLst>
              <a:gd fmla="val 49999" name="adj1"/>
            </a:avLst>
          </a:prstGeom>
          <a:noFill/>
          <a:ln cap="flat" cmpd="sng" w="19050">
            <a:solidFill>
              <a:schemeClr val="dk2"/>
            </a:solidFill>
            <a:prstDash val="solid"/>
            <a:round/>
            <a:headEnd len="med" w="med" type="none"/>
            <a:tailEnd len="med" w="med" type="none"/>
          </a:ln>
        </p:spPr>
      </p:cxnSp>
      <p:pic>
        <p:nvPicPr>
          <p:cNvPr id="1720" name="Google Shape;1720;g2770e931a04_0_7946"/>
          <p:cNvPicPr preferRelativeResize="0"/>
          <p:nvPr/>
        </p:nvPicPr>
        <p:blipFill rotWithShape="1">
          <a:blip r:embed="rId6">
            <a:alphaModFix/>
          </a:blip>
          <a:srcRect b="0" l="0" r="0" t="0"/>
          <a:stretch/>
        </p:blipFill>
        <p:spPr>
          <a:xfrm>
            <a:off x="10251200" y="5221815"/>
            <a:ext cx="612496" cy="612496"/>
          </a:xfrm>
          <a:prstGeom prst="rect">
            <a:avLst/>
          </a:prstGeom>
          <a:noFill/>
          <a:ln>
            <a:noFill/>
          </a:ln>
        </p:spPr>
      </p:pic>
      <p:sp>
        <p:nvSpPr>
          <p:cNvPr id="1721" name="Google Shape;1721;g2770e931a04_0_7946"/>
          <p:cNvSpPr txBox="1"/>
          <p:nvPr/>
        </p:nvSpPr>
        <p:spPr>
          <a:xfrm>
            <a:off x="9803832" y="5700725"/>
            <a:ext cx="1575000" cy="6156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1200">
                <a:solidFill>
                  <a:schemeClr val="dk2"/>
                </a:solidFill>
                <a:latin typeface="DM Sans"/>
                <a:ea typeface="DM Sans"/>
                <a:cs typeface="DM Sans"/>
                <a:sym typeface="DM Sans"/>
              </a:rPr>
              <a:t>Real-time applications</a:t>
            </a:r>
            <a:endParaRPr sz="1200">
              <a:solidFill>
                <a:schemeClr val="dk2"/>
              </a:solidFill>
              <a:latin typeface="DM Sans"/>
              <a:ea typeface="DM Sans"/>
              <a:cs typeface="DM Sans"/>
              <a:sym typeface="DM Sans"/>
            </a:endParaRPr>
          </a:p>
        </p:txBody>
      </p:sp>
      <p:cxnSp>
        <p:nvCxnSpPr>
          <p:cNvPr id="1722" name="Google Shape;1722;g2770e931a04_0_7946"/>
          <p:cNvCxnSpPr>
            <a:stCxn id="1713" idx="3"/>
            <a:endCxn id="1714" idx="1"/>
          </p:cNvCxnSpPr>
          <p:nvPr/>
        </p:nvCxnSpPr>
        <p:spPr>
          <a:xfrm>
            <a:off x="8334957" y="5405321"/>
            <a:ext cx="363900" cy="508200"/>
          </a:xfrm>
          <a:prstGeom prst="curvedConnector3">
            <a:avLst>
              <a:gd fmla="val 49982" name="adj1"/>
            </a:avLst>
          </a:prstGeom>
          <a:noFill/>
          <a:ln cap="flat" cmpd="sng" w="19050">
            <a:solidFill>
              <a:schemeClr val="dk2"/>
            </a:solidFill>
            <a:prstDash val="solid"/>
            <a:round/>
            <a:headEnd len="med" w="med" type="none"/>
            <a:tailEnd len="med" w="med" type="none"/>
          </a:ln>
        </p:spPr>
      </p:cxnSp>
      <p:grpSp>
        <p:nvGrpSpPr>
          <p:cNvPr id="1723" name="Google Shape;1723;g2770e931a04_0_7946"/>
          <p:cNvGrpSpPr/>
          <p:nvPr/>
        </p:nvGrpSpPr>
        <p:grpSpPr>
          <a:xfrm>
            <a:off x="6193025" y="5604925"/>
            <a:ext cx="366710" cy="150175"/>
            <a:chOff x="5030625" y="5934550"/>
            <a:chExt cx="366600" cy="150175"/>
          </a:xfrm>
        </p:grpSpPr>
        <p:cxnSp>
          <p:nvCxnSpPr>
            <p:cNvPr id="1724" name="Google Shape;1724;g2770e931a04_0_7946"/>
            <p:cNvCxnSpPr/>
            <p:nvPr/>
          </p:nvCxnSpPr>
          <p:spPr>
            <a:xfrm>
              <a:off x="5030625" y="5934550"/>
              <a:ext cx="366600" cy="0"/>
            </a:xfrm>
            <a:prstGeom prst="straightConnector1">
              <a:avLst/>
            </a:prstGeom>
            <a:noFill/>
            <a:ln cap="flat" cmpd="sng" w="9525">
              <a:solidFill>
                <a:srgbClr val="FFFFFF"/>
              </a:solidFill>
              <a:prstDash val="dash"/>
              <a:round/>
              <a:headEnd len="med" w="med" type="none"/>
              <a:tailEnd len="med" w="med" type="stealth"/>
            </a:ln>
          </p:spPr>
        </p:cxnSp>
        <p:cxnSp>
          <p:nvCxnSpPr>
            <p:cNvPr id="1725" name="Google Shape;1725;g2770e931a04_0_7946"/>
            <p:cNvCxnSpPr/>
            <p:nvPr/>
          </p:nvCxnSpPr>
          <p:spPr>
            <a:xfrm>
              <a:off x="5030625" y="6008525"/>
              <a:ext cx="366600" cy="0"/>
            </a:xfrm>
            <a:prstGeom prst="straightConnector1">
              <a:avLst/>
            </a:prstGeom>
            <a:noFill/>
            <a:ln cap="flat" cmpd="sng" w="9525">
              <a:solidFill>
                <a:srgbClr val="FFFFFF"/>
              </a:solidFill>
              <a:prstDash val="dash"/>
              <a:round/>
              <a:headEnd len="med" w="med" type="none"/>
              <a:tailEnd len="med" w="med" type="stealth"/>
            </a:ln>
          </p:spPr>
        </p:cxnSp>
        <p:cxnSp>
          <p:nvCxnSpPr>
            <p:cNvPr id="1726" name="Google Shape;1726;g2770e931a04_0_7946"/>
            <p:cNvCxnSpPr/>
            <p:nvPr/>
          </p:nvCxnSpPr>
          <p:spPr>
            <a:xfrm>
              <a:off x="5030625" y="6084725"/>
              <a:ext cx="366600" cy="0"/>
            </a:xfrm>
            <a:prstGeom prst="straightConnector1">
              <a:avLst/>
            </a:prstGeom>
            <a:noFill/>
            <a:ln cap="flat" cmpd="sng" w="9525">
              <a:solidFill>
                <a:srgbClr val="FFFFFF"/>
              </a:solidFill>
              <a:prstDash val="dash"/>
              <a:round/>
              <a:headEnd len="med" w="med" type="none"/>
              <a:tailEnd len="med" w="med" type="stealth"/>
            </a:ln>
          </p:spPr>
        </p:cxnSp>
      </p:grpSp>
      <p:grpSp>
        <p:nvGrpSpPr>
          <p:cNvPr id="1727" name="Google Shape;1727;g2770e931a04_0_7946"/>
          <p:cNvGrpSpPr/>
          <p:nvPr/>
        </p:nvGrpSpPr>
        <p:grpSpPr>
          <a:xfrm>
            <a:off x="6193012" y="2479200"/>
            <a:ext cx="366710" cy="150175"/>
            <a:chOff x="5030625" y="5934550"/>
            <a:chExt cx="366600" cy="150175"/>
          </a:xfrm>
        </p:grpSpPr>
        <p:cxnSp>
          <p:nvCxnSpPr>
            <p:cNvPr id="1728" name="Google Shape;1728;g2770e931a04_0_7946"/>
            <p:cNvCxnSpPr/>
            <p:nvPr/>
          </p:nvCxnSpPr>
          <p:spPr>
            <a:xfrm>
              <a:off x="5030625" y="5934550"/>
              <a:ext cx="366600" cy="0"/>
            </a:xfrm>
            <a:prstGeom prst="straightConnector1">
              <a:avLst/>
            </a:prstGeom>
            <a:noFill/>
            <a:ln cap="flat" cmpd="sng" w="9525">
              <a:solidFill>
                <a:srgbClr val="FFFFFF"/>
              </a:solidFill>
              <a:prstDash val="dash"/>
              <a:round/>
              <a:headEnd len="med" w="med" type="none"/>
              <a:tailEnd len="med" w="med" type="stealth"/>
            </a:ln>
          </p:spPr>
        </p:cxnSp>
        <p:cxnSp>
          <p:nvCxnSpPr>
            <p:cNvPr id="1729" name="Google Shape;1729;g2770e931a04_0_7946"/>
            <p:cNvCxnSpPr/>
            <p:nvPr/>
          </p:nvCxnSpPr>
          <p:spPr>
            <a:xfrm>
              <a:off x="5030625" y="6008525"/>
              <a:ext cx="366600" cy="0"/>
            </a:xfrm>
            <a:prstGeom prst="straightConnector1">
              <a:avLst/>
            </a:prstGeom>
            <a:noFill/>
            <a:ln cap="flat" cmpd="sng" w="9525">
              <a:solidFill>
                <a:srgbClr val="FFFFFF"/>
              </a:solidFill>
              <a:prstDash val="dash"/>
              <a:round/>
              <a:headEnd len="med" w="med" type="none"/>
              <a:tailEnd len="med" w="med" type="stealth"/>
            </a:ln>
          </p:spPr>
        </p:cxnSp>
        <p:cxnSp>
          <p:nvCxnSpPr>
            <p:cNvPr id="1730" name="Google Shape;1730;g2770e931a04_0_7946"/>
            <p:cNvCxnSpPr/>
            <p:nvPr/>
          </p:nvCxnSpPr>
          <p:spPr>
            <a:xfrm>
              <a:off x="5030625" y="6084725"/>
              <a:ext cx="366600" cy="0"/>
            </a:xfrm>
            <a:prstGeom prst="straightConnector1">
              <a:avLst/>
            </a:prstGeom>
            <a:noFill/>
            <a:ln cap="flat" cmpd="sng" w="9525">
              <a:solidFill>
                <a:srgbClr val="FFFFFF"/>
              </a:solidFill>
              <a:prstDash val="dash"/>
              <a:round/>
              <a:headEnd len="med" w="med" type="none"/>
              <a:tailEnd len="med" w="med" type="stealth"/>
            </a:ln>
          </p:spPr>
        </p:cxnSp>
      </p:grpSp>
      <p:grpSp>
        <p:nvGrpSpPr>
          <p:cNvPr id="1731" name="Google Shape;1731;g2770e931a04_0_7946"/>
          <p:cNvGrpSpPr/>
          <p:nvPr/>
        </p:nvGrpSpPr>
        <p:grpSpPr>
          <a:xfrm>
            <a:off x="6188123" y="3065600"/>
            <a:ext cx="366710" cy="150175"/>
            <a:chOff x="5030625" y="5934550"/>
            <a:chExt cx="366600" cy="150175"/>
          </a:xfrm>
        </p:grpSpPr>
        <p:cxnSp>
          <p:nvCxnSpPr>
            <p:cNvPr id="1732" name="Google Shape;1732;g2770e931a04_0_7946"/>
            <p:cNvCxnSpPr/>
            <p:nvPr/>
          </p:nvCxnSpPr>
          <p:spPr>
            <a:xfrm>
              <a:off x="5030625" y="5934550"/>
              <a:ext cx="366600" cy="0"/>
            </a:xfrm>
            <a:prstGeom prst="straightConnector1">
              <a:avLst/>
            </a:prstGeom>
            <a:noFill/>
            <a:ln cap="flat" cmpd="sng" w="9525">
              <a:solidFill>
                <a:srgbClr val="FFFFFF"/>
              </a:solidFill>
              <a:prstDash val="dash"/>
              <a:round/>
              <a:headEnd len="med" w="med" type="none"/>
              <a:tailEnd len="med" w="med" type="stealth"/>
            </a:ln>
          </p:spPr>
        </p:cxnSp>
        <p:cxnSp>
          <p:nvCxnSpPr>
            <p:cNvPr id="1733" name="Google Shape;1733;g2770e931a04_0_7946"/>
            <p:cNvCxnSpPr/>
            <p:nvPr/>
          </p:nvCxnSpPr>
          <p:spPr>
            <a:xfrm>
              <a:off x="5030625" y="6008525"/>
              <a:ext cx="366600" cy="0"/>
            </a:xfrm>
            <a:prstGeom prst="straightConnector1">
              <a:avLst/>
            </a:prstGeom>
            <a:noFill/>
            <a:ln cap="flat" cmpd="sng" w="9525">
              <a:solidFill>
                <a:srgbClr val="FFFFFF"/>
              </a:solidFill>
              <a:prstDash val="dash"/>
              <a:round/>
              <a:headEnd len="med" w="med" type="none"/>
              <a:tailEnd len="med" w="med" type="stealth"/>
            </a:ln>
          </p:spPr>
        </p:cxnSp>
        <p:cxnSp>
          <p:nvCxnSpPr>
            <p:cNvPr id="1734" name="Google Shape;1734;g2770e931a04_0_7946"/>
            <p:cNvCxnSpPr/>
            <p:nvPr/>
          </p:nvCxnSpPr>
          <p:spPr>
            <a:xfrm>
              <a:off x="5030625" y="6084725"/>
              <a:ext cx="366600" cy="0"/>
            </a:xfrm>
            <a:prstGeom prst="straightConnector1">
              <a:avLst/>
            </a:prstGeom>
            <a:noFill/>
            <a:ln cap="flat" cmpd="sng" w="9525">
              <a:solidFill>
                <a:srgbClr val="FFFFFF"/>
              </a:solidFill>
              <a:prstDash val="dash"/>
              <a:round/>
              <a:headEnd len="med" w="med" type="none"/>
              <a:tailEnd len="med" w="med" type="stealth"/>
            </a:ln>
          </p:spPr>
        </p:cxn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g2770e931a04_0_8030"/>
          <p:cNvSpPr/>
          <p:nvPr/>
        </p:nvSpPr>
        <p:spPr>
          <a:xfrm>
            <a:off x="570943" y="1824675"/>
            <a:ext cx="4323300" cy="2817900"/>
          </a:xfrm>
          <a:prstGeom prst="rect">
            <a:avLst/>
          </a:prstGeom>
          <a:solidFill>
            <a:schemeClr val="lt1"/>
          </a:solidFill>
          <a:ln cap="flat" cmpd="sng" w="19050">
            <a:solidFill>
              <a:schemeClr val="dk2"/>
            </a:solidFill>
            <a:prstDash val="solid"/>
            <a:round/>
            <a:headEnd len="sm" w="sm" type="none"/>
            <a:tailEnd len="sm" w="sm" type="none"/>
          </a:ln>
          <a:effectLst>
            <a:outerShdw blurRad="314325" rotWithShape="0" algn="bl" dir="5400000" dist="19050">
              <a:srgbClr val="000000">
                <a:alpha val="10000"/>
              </a:srgbClr>
            </a:outerShdw>
          </a:effectLst>
        </p:spPr>
        <p:txBody>
          <a:bodyPr anchorCtr="0" anchor="t" bIns="91425" lIns="137150" spcFirstLastPara="1" rIns="91425" wrap="square" tIns="45700">
            <a:noAutofit/>
          </a:bodyPr>
          <a:lstStyle/>
          <a:p>
            <a:pPr indent="0" lvl="0" marL="0" rtl="0" algn="ctr">
              <a:spcBef>
                <a:spcPts val="0"/>
              </a:spcBef>
              <a:spcAft>
                <a:spcPts val="0"/>
              </a:spcAft>
              <a:buNone/>
            </a:pPr>
            <a:r>
              <a:t/>
            </a:r>
            <a:endParaRPr sz="1500">
              <a:solidFill>
                <a:schemeClr val="dk1"/>
              </a:solidFill>
              <a:latin typeface="DM Sans"/>
              <a:ea typeface="DM Sans"/>
              <a:cs typeface="DM Sans"/>
              <a:sym typeface="DM Sans"/>
            </a:endParaRPr>
          </a:p>
        </p:txBody>
      </p:sp>
      <p:sp>
        <p:nvSpPr>
          <p:cNvPr id="1740" name="Google Shape;1740;g2770e931a04_0_8030"/>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41" name="Google Shape;1741;g2770e931a04_0_8030"/>
          <p:cNvSpPr/>
          <p:nvPr/>
        </p:nvSpPr>
        <p:spPr>
          <a:xfrm>
            <a:off x="5095533" y="5137868"/>
            <a:ext cx="7109861" cy="114654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pic>
        <p:nvPicPr>
          <p:cNvPr id="1742" name="Google Shape;1742;g2770e931a04_0_8030"/>
          <p:cNvPicPr preferRelativeResize="0"/>
          <p:nvPr/>
        </p:nvPicPr>
        <p:blipFill rotWithShape="1">
          <a:blip r:embed="rId3">
            <a:alphaModFix/>
          </a:blip>
          <a:srcRect b="0" l="61901" r="9833" t="0"/>
          <a:stretch/>
        </p:blipFill>
        <p:spPr>
          <a:xfrm>
            <a:off x="8889119" y="6293783"/>
            <a:ext cx="449354" cy="392138"/>
          </a:xfrm>
          <a:prstGeom prst="rect">
            <a:avLst/>
          </a:prstGeom>
          <a:noFill/>
          <a:ln>
            <a:noFill/>
          </a:ln>
        </p:spPr>
      </p:pic>
      <p:pic>
        <p:nvPicPr>
          <p:cNvPr id="1743" name="Google Shape;1743;g2770e931a04_0_8030"/>
          <p:cNvPicPr preferRelativeResize="0"/>
          <p:nvPr/>
        </p:nvPicPr>
        <p:blipFill rotWithShape="1">
          <a:blip r:embed="rId3">
            <a:alphaModFix/>
          </a:blip>
          <a:srcRect b="0" l="8573" r="36257" t="0"/>
          <a:stretch/>
        </p:blipFill>
        <p:spPr>
          <a:xfrm>
            <a:off x="7942752" y="6293783"/>
            <a:ext cx="877099" cy="392138"/>
          </a:xfrm>
          <a:prstGeom prst="rect">
            <a:avLst/>
          </a:prstGeom>
          <a:noFill/>
          <a:ln>
            <a:noFill/>
          </a:ln>
        </p:spPr>
      </p:pic>
      <p:pic>
        <p:nvPicPr>
          <p:cNvPr id="1744" name="Google Shape;1744;g2770e931a04_0_8030"/>
          <p:cNvPicPr preferRelativeResize="0"/>
          <p:nvPr/>
        </p:nvPicPr>
        <p:blipFill>
          <a:blip r:embed="rId4">
            <a:alphaModFix/>
          </a:blip>
          <a:stretch>
            <a:fillRect/>
          </a:stretch>
        </p:blipFill>
        <p:spPr>
          <a:xfrm>
            <a:off x="1034359" y="2137897"/>
            <a:ext cx="1835262" cy="708983"/>
          </a:xfrm>
          <a:prstGeom prst="rect">
            <a:avLst/>
          </a:prstGeom>
          <a:noFill/>
          <a:ln>
            <a:noFill/>
          </a:ln>
        </p:spPr>
      </p:pic>
      <p:pic>
        <p:nvPicPr>
          <p:cNvPr id="1745" name="Google Shape;1745;g2770e931a04_0_8030"/>
          <p:cNvPicPr preferRelativeResize="0"/>
          <p:nvPr/>
        </p:nvPicPr>
        <p:blipFill>
          <a:blip r:embed="rId5">
            <a:alphaModFix/>
          </a:blip>
          <a:stretch>
            <a:fillRect/>
          </a:stretch>
        </p:blipFill>
        <p:spPr>
          <a:xfrm>
            <a:off x="3142539" y="2122487"/>
            <a:ext cx="1149020" cy="781734"/>
          </a:xfrm>
          <a:prstGeom prst="rect">
            <a:avLst/>
          </a:prstGeom>
          <a:noFill/>
          <a:ln>
            <a:noFill/>
          </a:ln>
        </p:spPr>
      </p:pic>
      <p:pic>
        <p:nvPicPr>
          <p:cNvPr id="1746" name="Google Shape;1746;g2770e931a04_0_8030"/>
          <p:cNvPicPr preferRelativeResize="0"/>
          <p:nvPr/>
        </p:nvPicPr>
        <p:blipFill>
          <a:blip r:embed="rId6">
            <a:alphaModFix/>
          </a:blip>
          <a:stretch>
            <a:fillRect/>
          </a:stretch>
        </p:blipFill>
        <p:spPr>
          <a:xfrm>
            <a:off x="886409" y="3031833"/>
            <a:ext cx="522734" cy="522749"/>
          </a:xfrm>
          <a:prstGeom prst="rect">
            <a:avLst/>
          </a:prstGeom>
          <a:noFill/>
          <a:ln>
            <a:noFill/>
          </a:ln>
        </p:spPr>
      </p:pic>
      <p:pic>
        <p:nvPicPr>
          <p:cNvPr id="1747" name="Google Shape;1747;g2770e931a04_0_8030"/>
          <p:cNvPicPr preferRelativeResize="0"/>
          <p:nvPr/>
        </p:nvPicPr>
        <p:blipFill>
          <a:blip r:embed="rId7">
            <a:alphaModFix/>
          </a:blip>
          <a:stretch>
            <a:fillRect/>
          </a:stretch>
        </p:blipFill>
        <p:spPr>
          <a:xfrm>
            <a:off x="1809355" y="3062478"/>
            <a:ext cx="583338" cy="583354"/>
          </a:xfrm>
          <a:prstGeom prst="rect">
            <a:avLst/>
          </a:prstGeom>
          <a:noFill/>
          <a:ln>
            <a:noFill/>
          </a:ln>
        </p:spPr>
      </p:pic>
      <p:pic>
        <p:nvPicPr>
          <p:cNvPr id="1748" name="Google Shape;1748;g2770e931a04_0_8030"/>
          <p:cNvPicPr preferRelativeResize="0"/>
          <p:nvPr/>
        </p:nvPicPr>
        <p:blipFill>
          <a:blip r:embed="rId8">
            <a:alphaModFix/>
          </a:blip>
          <a:stretch>
            <a:fillRect/>
          </a:stretch>
        </p:blipFill>
        <p:spPr>
          <a:xfrm>
            <a:off x="1309863" y="3836623"/>
            <a:ext cx="522743" cy="522764"/>
          </a:xfrm>
          <a:prstGeom prst="rect">
            <a:avLst/>
          </a:prstGeom>
          <a:noFill/>
          <a:ln>
            <a:noFill/>
          </a:ln>
        </p:spPr>
      </p:pic>
      <p:pic>
        <p:nvPicPr>
          <p:cNvPr id="1749" name="Google Shape;1749;g2770e931a04_0_8030"/>
          <p:cNvPicPr preferRelativeResize="0"/>
          <p:nvPr/>
        </p:nvPicPr>
        <p:blipFill>
          <a:blip r:embed="rId9">
            <a:alphaModFix/>
          </a:blip>
          <a:stretch>
            <a:fillRect/>
          </a:stretch>
        </p:blipFill>
        <p:spPr>
          <a:xfrm>
            <a:off x="2792950" y="3123550"/>
            <a:ext cx="1266775" cy="324219"/>
          </a:xfrm>
          <a:prstGeom prst="rect">
            <a:avLst/>
          </a:prstGeom>
          <a:noFill/>
          <a:ln>
            <a:noFill/>
          </a:ln>
        </p:spPr>
      </p:pic>
      <p:pic>
        <p:nvPicPr>
          <p:cNvPr id="1750" name="Google Shape;1750;g2770e931a04_0_8030"/>
          <p:cNvPicPr preferRelativeResize="0"/>
          <p:nvPr/>
        </p:nvPicPr>
        <p:blipFill>
          <a:blip r:embed="rId10">
            <a:alphaModFix/>
          </a:blip>
          <a:stretch>
            <a:fillRect/>
          </a:stretch>
        </p:blipFill>
        <p:spPr>
          <a:xfrm>
            <a:off x="3112177" y="3645972"/>
            <a:ext cx="1485809" cy="424519"/>
          </a:xfrm>
          <a:prstGeom prst="rect">
            <a:avLst/>
          </a:prstGeom>
          <a:noFill/>
          <a:ln>
            <a:noFill/>
          </a:ln>
        </p:spPr>
      </p:pic>
      <p:sp>
        <p:nvSpPr>
          <p:cNvPr id="1751" name="Google Shape;1751;g2770e931a04_0_8030"/>
          <p:cNvSpPr/>
          <p:nvPr/>
        </p:nvSpPr>
        <p:spPr>
          <a:xfrm>
            <a:off x="6021156" y="1561763"/>
            <a:ext cx="5803509" cy="4138452"/>
          </a:xfrm>
          <a:custGeom>
            <a:rect b="b" l="l" r="r" t="t"/>
            <a:pathLst>
              <a:path extrusionOk="0" h="76064" w="186563">
                <a:moveTo>
                  <a:pt x="0" y="1"/>
                </a:moveTo>
                <a:lnTo>
                  <a:pt x="0" y="76063"/>
                </a:lnTo>
                <a:lnTo>
                  <a:pt x="186563" y="76063"/>
                </a:lnTo>
                <a:lnTo>
                  <a:pt x="186563" y="1"/>
                </a:lnTo>
                <a:close/>
              </a:path>
            </a:pathLst>
          </a:custGeom>
          <a:solidFill>
            <a:srgbClr val="FFFFFF"/>
          </a:solidFill>
          <a:ln>
            <a:noFill/>
          </a:ln>
          <a:effectLst>
            <a:outerShdw blurRad="457200" rotWithShape="0" algn="bl" dir="5400000" dist="114300">
              <a:srgbClr val="000000">
                <a:alpha val="9800"/>
              </a:srgbClr>
            </a:outerShdw>
          </a:effectLst>
        </p:spPr>
        <p:txBody>
          <a:bodyPr anchorCtr="0" anchor="ctr" bIns="121875" lIns="609500" spcFirstLastPara="1" rIns="304750" wrap="square" tIns="121875">
            <a:noAutofit/>
          </a:bodyPr>
          <a:lstStyle/>
          <a:p>
            <a:pPr indent="0" lvl="0" marL="0" marR="0" rtl="0" algn="r">
              <a:lnSpc>
                <a:spcPct val="100000"/>
              </a:lnSpc>
              <a:spcBef>
                <a:spcPts val="0"/>
              </a:spcBef>
              <a:spcAft>
                <a:spcPts val="0"/>
              </a:spcAft>
              <a:buNone/>
            </a:pPr>
            <a:r>
              <a:t/>
            </a:r>
            <a:endParaRPr b="0" i="0" sz="1600" u="none" cap="none" strike="noStrike">
              <a:solidFill>
                <a:schemeClr val="dk1"/>
              </a:solidFill>
              <a:latin typeface="DM Sans"/>
              <a:ea typeface="DM Sans"/>
              <a:cs typeface="DM Sans"/>
              <a:sym typeface="DM Sans"/>
            </a:endParaRPr>
          </a:p>
        </p:txBody>
      </p:sp>
      <p:sp>
        <p:nvSpPr>
          <p:cNvPr id="1752" name="Google Shape;1752;g2770e931a04_0_8030"/>
          <p:cNvSpPr/>
          <p:nvPr/>
        </p:nvSpPr>
        <p:spPr>
          <a:xfrm>
            <a:off x="6176388" y="4914827"/>
            <a:ext cx="5487232" cy="424626"/>
          </a:xfrm>
          <a:custGeom>
            <a:rect b="b" l="l" r="r" t="t"/>
            <a:pathLst>
              <a:path extrusionOk="0" h="64240" w="156298">
                <a:moveTo>
                  <a:pt x="1" y="0"/>
                </a:moveTo>
                <a:lnTo>
                  <a:pt x="1" y="64239"/>
                </a:lnTo>
                <a:lnTo>
                  <a:pt x="156298" y="64239"/>
                </a:lnTo>
                <a:lnTo>
                  <a:pt x="15629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chemeClr val="lt1"/>
              </a:solidFill>
              <a:latin typeface="DM Sans"/>
              <a:ea typeface="DM Sans"/>
              <a:cs typeface="DM Sans"/>
              <a:sym typeface="DM Sans"/>
            </a:endParaRPr>
          </a:p>
        </p:txBody>
      </p:sp>
      <p:sp>
        <p:nvSpPr>
          <p:cNvPr id="1753" name="Google Shape;1753;g2770e931a04_0_8030"/>
          <p:cNvSpPr/>
          <p:nvPr/>
        </p:nvSpPr>
        <p:spPr>
          <a:xfrm>
            <a:off x="6168836" y="5446474"/>
            <a:ext cx="5487232" cy="664081"/>
          </a:xfrm>
          <a:custGeom>
            <a:rect b="b" l="l" r="r" t="t"/>
            <a:pathLst>
              <a:path extrusionOk="0" h="64240" w="156298">
                <a:moveTo>
                  <a:pt x="1" y="0"/>
                </a:moveTo>
                <a:lnTo>
                  <a:pt x="1" y="64239"/>
                </a:lnTo>
                <a:lnTo>
                  <a:pt x="156298" y="64239"/>
                </a:lnTo>
                <a:lnTo>
                  <a:pt x="156298" y="0"/>
                </a:lnTo>
                <a:close/>
              </a:path>
            </a:pathLst>
          </a:custGeom>
          <a:solidFill>
            <a:schemeClr val="accen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chemeClr val="lt1"/>
              </a:solidFill>
              <a:latin typeface="DM Sans"/>
              <a:ea typeface="DM Sans"/>
              <a:cs typeface="DM Sans"/>
              <a:sym typeface="DM Sans"/>
            </a:endParaRPr>
          </a:p>
        </p:txBody>
      </p:sp>
      <p:sp>
        <p:nvSpPr>
          <p:cNvPr id="1754" name="Google Shape;1754;g2770e931a04_0_8030"/>
          <p:cNvSpPr/>
          <p:nvPr/>
        </p:nvSpPr>
        <p:spPr>
          <a:xfrm>
            <a:off x="7486691" y="2795744"/>
            <a:ext cx="663300" cy="3213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Sessions</a:t>
            </a:r>
            <a:endParaRPr sz="900">
              <a:solidFill>
                <a:schemeClr val="dk1"/>
              </a:solidFill>
              <a:latin typeface="DM Sans"/>
              <a:ea typeface="DM Sans"/>
              <a:cs typeface="DM Sans"/>
              <a:sym typeface="DM Sans"/>
            </a:endParaRPr>
          </a:p>
        </p:txBody>
      </p:sp>
      <p:sp>
        <p:nvSpPr>
          <p:cNvPr id="1755" name="Google Shape;1755;g2770e931a04_0_8030"/>
          <p:cNvSpPr/>
          <p:nvPr/>
        </p:nvSpPr>
        <p:spPr>
          <a:xfrm>
            <a:off x="6556353" y="2795744"/>
            <a:ext cx="663300" cy="3213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Clicks</a:t>
            </a:r>
            <a:endParaRPr sz="900">
              <a:solidFill>
                <a:schemeClr val="dk1"/>
              </a:solidFill>
              <a:latin typeface="DM Sans"/>
              <a:ea typeface="DM Sans"/>
              <a:cs typeface="DM Sans"/>
              <a:sym typeface="DM Sans"/>
            </a:endParaRPr>
          </a:p>
        </p:txBody>
      </p:sp>
      <p:sp>
        <p:nvSpPr>
          <p:cNvPr id="1756" name="Google Shape;1756;g2770e931a04_0_8030"/>
          <p:cNvSpPr/>
          <p:nvPr/>
        </p:nvSpPr>
        <p:spPr>
          <a:xfrm>
            <a:off x="8419984" y="2556105"/>
            <a:ext cx="663300" cy="3213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Join</a:t>
            </a:r>
            <a:endParaRPr sz="900">
              <a:solidFill>
                <a:schemeClr val="dk1"/>
              </a:solidFill>
              <a:latin typeface="DM Sans"/>
              <a:ea typeface="DM Sans"/>
              <a:cs typeface="DM Sans"/>
              <a:sym typeface="DM Sans"/>
            </a:endParaRPr>
          </a:p>
        </p:txBody>
      </p:sp>
      <p:grpSp>
        <p:nvGrpSpPr>
          <p:cNvPr id="1757" name="Google Shape;1757;g2770e931a04_0_8030"/>
          <p:cNvGrpSpPr/>
          <p:nvPr/>
        </p:nvGrpSpPr>
        <p:grpSpPr>
          <a:xfrm>
            <a:off x="9350106" y="2556300"/>
            <a:ext cx="662964" cy="800447"/>
            <a:chOff x="4156895" y="1940413"/>
            <a:chExt cx="656400" cy="792600"/>
          </a:xfrm>
        </p:grpSpPr>
        <p:sp>
          <p:nvSpPr>
            <p:cNvPr id="1758" name="Google Shape;1758;g2770e931a04_0_8030"/>
            <p:cNvSpPr/>
            <p:nvPr/>
          </p:nvSpPr>
          <p:spPr>
            <a:xfrm>
              <a:off x="4156895" y="2415013"/>
              <a:ext cx="656400" cy="3180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Featurize</a:t>
              </a:r>
              <a:endParaRPr sz="900">
                <a:solidFill>
                  <a:schemeClr val="dk1"/>
                </a:solidFill>
                <a:latin typeface="DM Sans"/>
                <a:ea typeface="DM Sans"/>
                <a:cs typeface="DM Sans"/>
                <a:sym typeface="DM Sans"/>
              </a:endParaRPr>
            </a:p>
          </p:txBody>
        </p:sp>
        <p:sp>
          <p:nvSpPr>
            <p:cNvPr id="1759" name="Google Shape;1759;g2770e931a04_0_8030"/>
            <p:cNvSpPr/>
            <p:nvPr/>
          </p:nvSpPr>
          <p:spPr>
            <a:xfrm>
              <a:off x="4156895" y="1940413"/>
              <a:ext cx="656400" cy="3180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Aggregate</a:t>
              </a:r>
              <a:endParaRPr sz="900">
                <a:solidFill>
                  <a:schemeClr val="dk1"/>
                </a:solidFill>
                <a:latin typeface="DM Sans"/>
                <a:ea typeface="DM Sans"/>
                <a:cs typeface="DM Sans"/>
                <a:sym typeface="DM Sans"/>
              </a:endParaRPr>
            </a:p>
          </p:txBody>
        </p:sp>
      </p:grpSp>
      <p:sp>
        <p:nvSpPr>
          <p:cNvPr id="1760" name="Google Shape;1760;g2770e931a04_0_8030"/>
          <p:cNvSpPr/>
          <p:nvPr/>
        </p:nvSpPr>
        <p:spPr>
          <a:xfrm>
            <a:off x="10280667" y="2556105"/>
            <a:ext cx="663300" cy="3213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Analyze</a:t>
            </a:r>
            <a:endParaRPr sz="900">
              <a:solidFill>
                <a:schemeClr val="dk1"/>
              </a:solidFill>
              <a:latin typeface="DM Sans"/>
              <a:ea typeface="DM Sans"/>
              <a:cs typeface="DM Sans"/>
              <a:sym typeface="DM Sans"/>
            </a:endParaRPr>
          </a:p>
        </p:txBody>
      </p:sp>
      <p:sp>
        <p:nvSpPr>
          <p:cNvPr id="1761" name="Google Shape;1761;g2770e931a04_0_8030"/>
          <p:cNvSpPr/>
          <p:nvPr/>
        </p:nvSpPr>
        <p:spPr>
          <a:xfrm>
            <a:off x="10283696" y="3035532"/>
            <a:ext cx="663300" cy="3213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Train</a:t>
            </a:r>
            <a:endParaRPr sz="900">
              <a:solidFill>
                <a:schemeClr val="dk1"/>
              </a:solidFill>
              <a:latin typeface="DM Sans"/>
              <a:ea typeface="DM Sans"/>
              <a:cs typeface="DM Sans"/>
              <a:sym typeface="DM Sans"/>
            </a:endParaRPr>
          </a:p>
        </p:txBody>
      </p:sp>
      <p:cxnSp>
        <p:nvCxnSpPr>
          <p:cNvPr id="1762" name="Google Shape;1762;g2770e931a04_0_8030"/>
          <p:cNvCxnSpPr>
            <a:stCxn id="1755" idx="3"/>
            <a:endCxn id="1754" idx="1"/>
          </p:cNvCxnSpPr>
          <p:nvPr/>
        </p:nvCxnSpPr>
        <p:spPr>
          <a:xfrm>
            <a:off x="7219653" y="2956394"/>
            <a:ext cx="267000" cy="0"/>
          </a:xfrm>
          <a:prstGeom prst="straightConnector1">
            <a:avLst/>
          </a:prstGeom>
          <a:noFill/>
          <a:ln cap="flat" cmpd="sng" w="19050">
            <a:solidFill>
              <a:schemeClr val="dk1"/>
            </a:solidFill>
            <a:prstDash val="solid"/>
            <a:round/>
            <a:headEnd len="med" w="med" type="none"/>
            <a:tailEnd len="med" w="med" type="none"/>
          </a:ln>
        </p:spPr>
      </p:cxnSp>
      <p:cxnSp>
        <p:nvCxnSpPr>
          <p:cNvPr id="1763" name="Google Shape;1763;g2770e931a04_0_8030"/>
          <p:cNvCxnSpPr>
            <a:stCxn id="1754" idx="3"/>
            <a:endCxn id="1756" idx="1"/>
          </p:cNvCxnSpPr>
          <p:nvPr/>
        </p:nvCxnSpPr>
        <p:spPr>
          <a:xfrm flipH="1" rot="10800000">
            <a:off x="8149991" y="2716694"/>
            <a:ext cx="270000" cy="239700"/>
          </a:xfrm>
          <a:prstGeom prst="curvedConnector3">
            <a:avLst>
              <a:gd fmla="val 50013" name="adj1"/>
            </a:avLst>
          </a:prstGeom>
          <a:noFill/>
          <a:ln cap="flat" cmpd="sng" w="19050">
            <a:solidFill>
              <a:schemeClr val="dk1"/>
            </a:solidFill>
            <a:prstDash val="solid"/>
            <a:round/>
            <a:headEnd len="med" w="med" type="none"/>
            <a:tailEnd len="med" w="med" type="none"/>
          </a:ln>
        </p:spPr>
      </p:cxnSp>
      <p:cxnSp>
        <p:nvCxnSpPr>
          <p:cNvPr id="1764" name="Google Shape;1764;g2770e931a04_0_8030"/>
          <p:cNvCxnSpPr>
            <a:stCxn id="1765" idx="3"/>
            <a:endCxn id="1756" idx="1"/>
          </p:cNvCxnSpPr>
          <p:nvPr/>
        </p:nvCxnSpPr>
        <p:spPr>
          <a:xfrm>
            <a:off x="8149920" y="2452861"/>
            <a:ext cx="270000" cy="264000"/>
          </a:xfrm>
          <a:prstGeom prst="curvedConnector3">
            <a:avLst>
              <a:gd fmla="val 49994" name="adj1"/>
            </a:avLst>
          </a:prstGeom>
          <a:noFill/>
          <a:ln cap="flat" cmpd="sng" w="19050">
            <a:solidFill>
              <a:schemeClr val="dk1"/>
            </a:solidFill>
            <a:prstDash val="solid"/>
            <a:round/>
            <a:headEnd len="med" w="med" type="none"/>
            <a:tailEnd len="med" w="med" type="none"/>
          </a:ln>
        </p:spPr>
      </p:cxnSp>
      <p:cxnSp>
        <p:nvCxnSpPr>
          <p:cNvPr id="1766" name="Google Shape;1766;g2770e931a04_0_8030"/>
          <p:cNvCxnSpPr>
            <a:stCxn id="1756" idx="3"/>
            <a:endCxn id="1759" idx="1"/>
          </p:cNvCxnSpPr>
          <p:nvPr/>
        </p:nvCxnSpPr>
        <p:spPr>
          <a:xfrm>
            <a:off x="9083284" y="2716755"/>
            <a:ext cx="266700" cy="600"/>
          </a:xfrm>
          <a:prstGeom prst="curvedConnector3">
            <a:avLst>
              <a:gd fmla="val 50004" name="adj1"/>
            </a:avLst>
          </a:prstGeom>
          <a:noFill/>
          <a:ln cap="flat" cmpd="sng" w="19050">
            <a:solidFill>
              <a:schemeClr val="dk1"/>
            </a:solidFill>
            <a:prstDash val="solid"/>
            <a:round/>
            <a:headEnd len="med" w="med" type="none"/>
            <a:tailEnd len="med" w="med" type="none"/>
          </a:ln>
        </p:spPr>
      </p:cxnSp>
      <p:cxnSp>
        <p:nvCxnSpPr>
          <p:cNvPr id="1767" name="Google Shape;1767;g2770e931a04_0_8030"/>
          <p:cNvCxnSpPr>
            <a:stCxn id="1759" idx="3"/>
            <a:endCxn id="1760" idx="1"/>
          </p:cNvCxnSpPr>
          <p:nvPr/>
        </p:nvCxnSpPr>
        <p:spPr>
          <a:xfrm>
            <a:off x="10013070" y="2716874"/>
            <a:ext cx="267600" cy="600"/>
          </a:xfrm>
          <a:prstGeom prst="curvedConnector3">
            <a:avLst>
              <a:gd fmla="val 49987" name="adj1"/>
            </a:avLst>
          </a:prstGeom>
          <a:noFill/>
          <a:ln cap="flat" cmpd="sng" w="19050">
            <a:solidFill>
              <a:schemeClr val="dk1"/>
            </a:solidFill>
            <a:prstDash val="solid"/>
            <a:round/>
            <a:headEnd len="med" w="med" type="none"/>
            <a:tailEnd len="med" w="med" type="none"/>
          </a:ln>
        </p:spPr>
      </p:cxnSp>
      <p:cxnSp>
        <p:nvCxnSpPr>
          <p:cNvPr id="1768" name="Google Shape;1768;g2770e931a04_0_8030"/>
          <p:cNvCxnSpPr>
            <a:stCxn id="1756" idx="3"/>
            <a:endCxn id="1758" idx="1"/>
          </p:cNvCxnSpPr>
          <p:nvPr/>
        </p:nvCxnSpPr>
        <p:spPr>
          <a:xfrm>
            <a:off x="9083284" y="2716755"/>
            <a:ext cx="266700" cy="479400"/>
          </a:xfrm>
          <a:prstGeom prst="curvedConnector3">
            <a:avLst>
              <a:gd fmla="val 50004" name="adj1"/>
            </a:avLst>
          </a:prstGeom>
          <a:noFill/>
          <a:ln cap="flat" cmpd="sng" w="19050">
            <a:solidFill>
              <a:schemeClr val="dk1"/>
            </a:solidFill>
            <a:prstDash val="solid"/>
            <a:round/>
            <a:headEnd len="med" w="med" type="none"/>
            <a:tailEnd len="med" w="med" type="none"/>
          </a:ln>
        </p:spPr>
      </p:cxnSp>
      <p:cxnSp>
        <p:nvCxnSpPr>
          <p:cNvPr id="1769" name="Google Shape;1769;g2770e931a04_0_8030"/>
          <p:cNvCxnSpPr>
            <a:stCxn id="1758" idx="3"/>
            <a:endCxn id="1761" idx="1"/>
          </p:cNvCxnSpPr>
          <p:nvPr/>
        </p:nvCxnSpPr>
        <p:spPr>
          <a:xfrm>
            <a:off x="10013070" y="3196173"/>
            <a:ext cx="270600" cy="600"/>
          </a:xfrm>
          <a:prstGeom prst="curvedConnector3">
            <a:avLst>
              <a:gd fmla="val 50009" name="adj1"/>
            </a:avLst>
          </a:prstGeom>
          <a:noFill/>
          <a:ln cap="flat" cmpd="sng" w="19050">
            <a:solidFill>
              <a:schemeClr val="dk1"/>
            </a:solidFill>
            <a:prstDash val="solid"/>
            <a:round/>
            <a:headEnd len="med" w="med" type="none"/>
            <a:tailEnd len="med" w="med" type="none"/>
          </a:ln>
        </p:spPr>
      </p:cxnSp>
      <p:sp>
        <p:nvSpPr>
          <p:cNvPr id="1765" name="Google Shape;1765;g2770e931a04_0_8030"/>
          <p:cNvSpPr/>
          <p:nvPr/>
        </p:nvSpPr>
        <p:spPr>
          <a:xfrm>
            <a:off x="7486620" y="2292211"/>
            <a:ext cx="663300" cy="321300"/>
          </a:xfrm>
          <a:prstGeom prst="roundRect">
            <a:avLst>
              <a:gd fmla="val 16667" name="adj"/>
            </a:avLst>
          </a:prstGeom>
          <a:noFill/>
          <a:ln cap="flat" cmpd="sng" w="19050">
            <a:solidFill>
              <a:schemeClr val="dk1"/>
            </a:solidFill>
            <a:prstDash val="solid"/>
            <a:round/>
            <a:headEnd len="sm" w="sm" type="none"/>
            <a:tailEnd len="sm" w="sm" type="none"/>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Orders</a:t>
            </a:r>
            <a:endParaRPr sz="900">
              <a:solidFill>
                <a:schemeClr val="dk1"/>
              </a:solidFill>
              <a:latin typeface="DM Sans"/>
              <a:ea typeface="DM Sans"/>
              <a:cs typeface="DM Sans"/>
              <a:sym typeface="DM Sans"/>
            </a:endParaRPr>
          </a:p>
        </p:txBody>
      </p:sp>
      <p:grpSp>
        <p:nvGrpSpPr>
          <p:cNvPr id="1770" name="Google Shape;1770;g2770e931a04_0_8030"/>
          <p:cNvGrpSpPr/>
          <p:nvPr/>
        </p:nvGrpSpPr>
        <p:grpSpPr>
          <a:xfrm>
            <a:off x="6455662" y="3022739"/>
            <a:ext cx="270351" cy="270304"/>
            <a:chOff x="6927500" y="5371475"/>
            <a:chExt cx="474300" cy="474300"/>
          </a:xfrm>
        </p:grpSpPr>
        <p:sp>
          <p:nvSpPr>
            <p:cNvPr id="1771" name="Google Shape;1771;g2770e931a04_0_8030"/>
            <p:cNvSpPr/>
            <p:nvPr/>
          </p:nvSpPr>
          <p:spPr>
            <a:xfrm>
              <a:off x="6927500" y="5371475"/>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2" name="Google Shape;1772;g2770e931a04_0_8030"/>
            <p:cNvPicPr preferRelativeResize="0"/>
            <p:nvPr/>
          </p:nvPicPr>
          <p:blipFill>
            <a:blip r:embed="rId11">
              <a:alphaModFix/>
            </a:blip>
            <a:stretch>
              <a:fillRect/>
            </a:stretch>
          </p:blipFill>
          <p:spPr>
            <a:xfrm>
              <a:off x="6972275" y="5425225"/>
              <a:ext cx="384755" cy="420550"/>
            </a:xfrm>
            <a:prstGeom prst="rect">
              <a:avLst/>
            </a:prstGeom>
            <a:noFill/>
            <a:ln>
              <a:noFill/>
            </a:ln>
          </p:spPr>
        </p:pic>
      </p:grpSp>
      <p:grpSp>
        <p:nvGrpSpPr>
          <p:cNvPr id="1773" name="Google Shape;1773;g2770e931a04_0_8030"/>
          <p:cNvGrpSpPr/>
          <p:nvPr/>
        </p:nvGrpSpPr>
        <p:grpSpPr>
          <a:xfrm>
            <a:off x="7360517" y="3022739"/>
            <a:ext cx="270351" cy="270304"/>
            <a:chOff x="6927500" y="5371475"/>
            <a:chExt cx="474300" cy="474300"/>
          </a:xfrm>
        </p:grpSpPr>
        <p:sp>
          <p:nvSpPr>
            <p:cNvPr id="1774" name="Google Shape;1774;g2770e931a04_0_8030"/>
            <p:cNvSpPr/>
            <p:nvPr/>
          </p:nvSpPr>
          <p:spPr>
            <a:xfrm>
              <a:off x="6927500" y="5371475"/>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5" name="Google Shape;1775;g2770e931a04_0_8030"/>
            <p:cNvPicPr preferRelativeResize="0"/>
            <p:nvPr/>
          </p:nvPicPr>
          <p:blipFill>
            <a:blip r:embed="rId11">
              <a:alphaModFix/>
            </a:blip>
            <a:stretch>
              <a:fillRect/>
            </a:stretch>
          </p:blipFill>
          <p:spPr>
            <a:xfrm>
              <a:off x="6972275" y="5425225"/>
              <a:ext cx="384755" cy="420550"/>
            </a:xfrm>
            <a:prstGeom prst="rect">
              <a:avLst/>
            </a:prstGeom>
            <a:noFill/>
            <a:ln>
              <a:noFill/>
            </a:ln>
          </p:spPr>
        </p:pic>
      </p:grpSp>
      <p:grpSp>
        <p:nvGrpSpPr>
          <p:cNvPr id="1776" name="Google Shape;1776;g2770e931a04_0_8030"/>
          <p:cNvGrpSpPr/>
          <p:nvPr/>
        </p:nvGrpSpPr>
        <p:grpSpPr>
          <a:xfrm>
            <a:off x="8369820" y="2821687"/>
            <a:ext cx="270351" cy="270304"/>
            <a:chOff x="5927175" y="5249550"/>
            <a:chExt cx="474300" cy="474300"/>
          </a:xfrm>
        </p:grpSpPr>
        <p:sp>
          <p:nvSpPr>
            <p:cNvPr id="1777" name="Google Shape;1777;g2770e931a04_0_8030"/>
            <p:cNvSpPr/>
            <p:nvPr/>
          </p:nvSpPr>
          <p:spPr>
            <a:xfrm>
              <a:off x="5927175" y="5249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8" name="Google Shape;1778;g2770e931a04_0_8030"/>
            <p:cNvPicPr preferRelativeResize="0"/>
            <p:nvPr/>
          </p:nvPicPr>
          <p:blipFill>
            <a:blip r:embed="rId12">
              <a:alphaModFix/>
            </a:blip>
            <a:stretch>
              <a:fillRect/>
            </a:stretch>
          </p:blipFill>
          <p:spPr>
            <a:xfrm>
              <a:off x="5959888" y="5282250"/>
              <a:ext cx="408875" cy="408904"/>
            </a:xfrm>
            <a:prstGeom prst="rect">
              <a:avLst/>
            </a:prstGeom>
            <a:noFill/>
            <a:ln>
              <a:noFill/>
            </a:ln>
          </p:spPr>
        </p:pic>
      </p:grpSp>
      <p:grpSp>
        <p:nvGrpSpPr>
          <p:cNvPr id="1779" name="Google Shape;1779;g2770e931a04_0_8030"/>
          <p:cNvGrpSpPr/>
          <p:nvPr/>
        </p:nvGrpSpPr>
        <p:grpSpPr>
          <a:xfrm>
            <a:off x="9196422" y="3258809"/>
            <a:ext cx="270351" cy="270304"/>
            <a:chOff x="5927175" y="5249550"/>
            <a:chExt cx="474300" cy="474300"/>
          </a:xfrm>
        </p:grpSpPr>
        <p:sp>
          <p:nvSpPr>
            <p:cNvPr id="1780" name="Google Shape;1780;g2770e931a04_0_8030"/>
            <p:cNvSpPr/>
            <p:nvPr/>
          </p:nvSpPr>
          <p:spPr>
            <a:xfrm>
              <a:off x="5927175" y="5249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1" name="Google Shape;1781;g2770e931a04_0_8030"/>
            <p:cNvPicPr preferRelativeResize="0"/>
            <p:nvPr/>
          </p:nvPicPr>
          <p:blipFill>
            <a:blip r:embed="rId12">
              <a:alphaModFix/>
            </a:blip>
            <a:stretch>
              <a:fillRect/>
            </a:stretch>
          </p:blipFill>
          <p:spPr>
            <a:xfrm>
              <a:off x="5959888" y="5282250"/>
              <a:ext cx="408875" cy="408904"/>
            </a:xfrm>
            <a:prstGeom prst="rect">
              <a:avLst/>
            </a:prstGeom>
            <a:noFill/>
            <a:ln>
              <a:noFill/>
            </a:ln>
          </p:spPr>
        </p:pic>
      </p:grpSp>
      <p:grpSp>
        <p:nvGrpSpPr>
          <p:cNvPr id="1782" name="Google Shape;1782;g2770e931a04_0_8030"/>
          <p:cNvGrpSpPr/>
          <p:nvPr/>
        </p:nvGrpSpPr>
        <p:grpSpPr>
          <a:xfrm>
            <a:off x="9256906" y="2368639"/>
            <a:ext cx="270351" cy="270304"/>
            <a:chOff x="4043150" y="5106550"/>
            <a:chExt cx="474300" cy="474300"/>
          </a:xfrm>
        </p:grpSpPr>
        <p:sp>
          <p:nvSpPr>
            <p:cNvPr id="1783" name="Google Shape;1783;g2770e931a04_0_8030"/>
            <p:cNvSpPr/>
            <p:nvPr/>
          </p:nvSpPr>
          <p:spPr>
            <a:xfrm>
              <a:off x="4043150" y="5106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4" name="Google Shape;1784;g2770e931a04_0_8030"/>
            <p:cNvPicPr preferRelativeResize="0"/>
            <p:nvPr/>
          </p:nvPicPr>
          <p:blipFill>
            <a:blip r:embed="rId13">
              <a:alphaModFix/>
            </a:blip>
            <a:stretch>
              <a:fillRect/>
            </a:stretch>
          </p:blipFill>
          <p:spPr>
            <a:xfrm>
              <a:off x="4089225" y="5156800"/>
              <a:ext cx="382150" cy="382150"/>
            </a:xfrm>
            <a:prstGeom prst="rect">
              <a:avLst/>
            </a:prstGeom>
            <a:noFill/>
            <a:ln>
              <a:noFill/>
            </a:ln>
          </p:spPr>
        </p:pic>
      </p:grpSp>
      <p:grpSp>
        <p:nvGrpSpPr>
          <p:cNvPr id="1785" name="Google Shape;1785;g2770e931a04_0_8030"/>
          <p:cNvGrpSpPr/>
          <p:nvPr/>
        </p:nvGrpSpPr>
        <p:grpSpPr>
          <a:xfrm>
            <a:off x="10128885" y="3258806"/>
            <a:ext cx="382356" cy="270304"/>
            <a:chOff x="6434800" y="5218350"/>
            <a:chExt cx="670800" cy="474300"/>
          </a:xfrm>
        </p:grpSpPr>
        <p:sp>
          <p:nvSpPr>
            <p:cNvPr id="1786" name="Google Shape;1786;g2770e931a04_0_8030"/>
            <p:cNvSpPr/>
            <p:nvPr/>
          </p:nvSpPr>
          <p:spPr>
            <a:xfrm>
              <a:off x="6434800" y="5218350"/>
              <a:ext cx="6708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7" name="Google Shape;1787;g2770e931a04_0_8030"/>
            <p:cNvPicPr preferRelativeResize="0"/>
            <p:nvPr/>
          </p:nvPicPr>
          <p:blipFill>
            <a:blip r:embed="rId14">
              <a:alphaModFix/>
            </a:blip>
            <a:stretch>
              <a:fillRect/>
            </a:stretch>
          </p:blipFill>
          <p:spPr>
            <a:xfrm>
              <a:off x="6454350" y="5284278"/>
              <a:ext cx="631700" cy="342450"/>
            </a:xfrm>
            <a:prstGeom prst="rect">
              <a:avLst/>
            </a:prstGeom>
            <a:noFill/>
            <a:ln>
              <a:noFill/>
            </a:ln>
          </p:spPr>
        </p:pic>
      </p:grpSp>
      <p:grpSp>
        <p:nvGrpSpPr>
          <p:cNvPr id="1788" name="Google Shape;1788;g2770e931a04_0_8030"/>
          <p:cNvGrpSpPr/>
          <p:nvPr/>
        </p:nvGrpSpPr>
        <p:grpSpPr>
          <a:xfrm>
            <a:off x="6900976" y="3889230"/>
            <a:ext cx="445076" cy="437507"/>
            <a:chOff x="3918306" y="1624442"/>
            <a:chExt cx="279852" cy="275491"/>
          </a:xfrm>
        </p:grpSpPr>
        <p:sp>
          <p:nvSpPr>
            <p:cNvPr id="1789" name="Google Shape;1789;g2770e931a04_0_8030"/>
            <p:cNvSpPr/>
            <p:nvPr/>
          </p:nvSpPr>
          <p:spPr>
            <a:xfrm>
              <a:off x="3918306" y="1624442"/>
              <a:ext cx="223484" cy="275491"/>
            </a:xfrm>
            <a:custGeom>
              <a:rect b="b" l="l" r="r" t="t"/>
              <a:pathLst>
                <a:path extrusionOk="0" h="9846" w="7993">
                  <a:moveTo>
                    <a:pt x="727" y="1"/>
                  </a:moveTo>
                  <a:cubicBezTo>
                    <a:pt x="327" y="1"/>
                    <a:pt x="0" y="310"/>
                    <a:pt x="0" y="709"/>
                  </a:cubicBezTo>
                  <a:lnTo>
                    <a:pt x="0" y="9137"/>
                  </a:lnTo>
                  <a:cubicBezTo>
                    <a:pt x="0" y="9537"/>
                    <a:pt x="327" y="9846"/>
                    <a:pt x="727" y="9846"/>
                  </a:cubicBezTo>
                  <a:lnTo>
                    <a:pt x="7266" y="9846"/>
                  </a:lnTo>
                  <a:cubicBezTo>
                    <a:pt x="7665" y="9846"/>
                    <a:pt x="7992" y="9519"/>
                    <a:pt x="7992" y="9119"/>
                  </a:cubicBezTo>
                  <a:lnTo>
                    <a:pt x="7992" y="8647"/>
                  </a:lnTo>
                  <a:lnTo>
                    <a:pt x="7720" y="8647"/>
                  </a:lnTo>
                  <a:lnTo>
                    <a:pt x="7720" y="9119"/>
                  </a:lnTo>
                  <a:cubicBezTo>
                    <a:pt x="7720" y="9373"/>
                    <a:pt x="7520" y="9573"/>
                    <a:pt x="7266" y="9573"/>
                  </a:cubicBezTo>
                  <a:lnTo>
                    <a:pt x="727" y="9573"/>
                  </a:lnTo>
                  <a:cubicBezTo>
                    <a:pt x="491" y="9573"/>
                    <a:pt x="291" y="9373"/>
                    <a:pt x="291" y="9137"/>
                  </a:cubicBezTo>
                  <a:lnTo>
                    <a:pt x="291" y="727"/>
                  </a:lnTo>
                  <a:cubicBezTo>
                    <a:pt x="291" y="473"/>
                    <a:pt x="491" y="273"/>
                    <a:pt x="727" y="273"/>
                  </a:cubicBezTo>
                  <a:lnTo>
                    <a:pt x="4795" y="273"/>
                  </a:lnTo>
                  <a:lnTo>
                    <a:pt x="4795" y="1"/>
                  </a:lnTo>
                  <a:close/>
                </a:path>
              </a:pathLst>
            </a:custGeom>
            <a:solidFill>
              <a:srgbClr val="1B31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00" u="none" cap="none" strike="noStrike">
                <a:solidFill>
                  <a:srgbClr val="000000"/>
                </a:solidFill>
                <a:latin typeface="Arial"/>
                <a:ea typeface="Arial"/>
                <a:cs typeface="Arial"/>
                <a:sym typeface="Arial"/>
              </a:endParaRPr>
            </a:p>
          </p:txBody>
        </p:sp>
        <p:sp>
          <p:nvSpPr>
            <p:cNvPr id="1790" name="Google Shape;1790;g2770e931a04_0_8030"/>
            <p:cNvSpPr/>
            <p:nvPr/>
          </p:nvSpPr>
          <p:spPr>
            <a:xfrm>
              <a:off x="3951830" y="1624442"/>
              <a:ext cx="246328" cy="229240"/>
            </a:xfrm>
            <a:custGeom>
              <a:rect b="b" l="l" r="r" t="t"/>
              <a:pathLst>
                <a:path extrusionOk="0" h="8193" w="8810">
                  <a:moveTo>
                    <a:pt x="6793" y="4142"/>
                  </a:moveTo>
                  <a:cubicBezTo>
                    <a:pt x="7211" y="4179"/>
                    <a:pt x="7592" y="4342"/>
                    <a:pt x="7883" y="4596"/>
                  </a:cubicBezTo>
                  <a:lnTo>
                    <a:pt x="6793" y="5686"/>
                  </a:lnTo>
                  <a:lnTo>
                    <a:pt x="6793" y="4142"/>
                  </a:lnTo>
                  <a:close/>
                  <a:moveTo>
                    <a:pt x="8065" y="4796"/>
                  </a:moveTo>
                  <a:cubicBezTo>
                    <a:pt x="8337" y="5087"/>
                    <a:pt x="8501" y="5468"/>
                    <a:pt x="8519" y="5886"/>
                  </a:cubicBezTo>
                  <a:lnTo>
                    <a:pt x="6975" y="5886"/>
                  </a:lnTo>
                  <a:lnTo>
                    <a:pt x="8065" y="4796"/>
                  </a:lnTo>
                  <a:close/>
                  <a:moveTo>
                    <a:pt x="8537" y="6158"/>
                  </a:moveTo>
                  <a:cubicBezTo>
                    <a:pt x="8464" y="7085"/>
                    <a:pt x="7720" y="7829"/>
                    <a:pt x="6793" y="7902"/>
                  </a:cubicBezTo>
                  <a:lnTo>
                    <a:pt x="6793" y="6158"/>
                  </a:lnTo>
                  <a:close/>
                  <a:moveTo>
                    <a:pt x="4123" y="1"/>
                  </a:moveTo>
                  <a:lnTo>
                    <a:pt x="4123" y="2181"/>
                  </a:lnTo>
                  <a:cubicBezTo>
                    <a:pt x="4123" y="2580"/>
                    <a:pt x="4432" y="2907"/>
                    <a:pt x="4832" y="2907"/>
                  </a:cubicBezTo>
                  <a:lnTo>
                    <a:pt x="5958" y="2907"/>
                  </a:lnTo>
                  <a:lnTo>
                    <a:pt x="5958" y="2635"/>
                  </a:lnTo>
                  <a:lnTo>
                    <a:pt x="4850" y="2635"/>
                  </a:lnTo>
                  <a:cubicBezTo>
                    <a:pt x="4595" y="2635"/>
                    <a:pt x="4396" y="2435"/>
                    <a:pt x="4396" y="2181"/>
                  </a:cubicBezTo>
                  <a:lnTo>
                    <a:pt x="4396" y="364"/>
                  </a:lnTo>
                  <a:lnTo>
                    <a:pt x="6521" y="2471"/>
                  </a:lnTo>
                  <a:lnTo>
                    <a:pt x="6521" y="3870"/>
                  </a:lnTo>
                  <a:cubicBezTo>
                    <a:pt x="5395" y="3942"/>
                    <a:pt x="4505" y="4887"/>
                    <a:pt x="4505" y="6031"/>
                  </a:cubicBezTo>
                  <a:cubicBezTo>
                    <a:pt x="4505" y="6740"/>
                    <a:pt x="4868" y="7393"/>
                    <a:pt x="5431" y="7793"/>
                  </a:cubicBezTo>
                  <a:lnTo>
                    <a:pt x="291" y="7793"/>
                  </a:lnTo>
                  <a:lnTo>
                    <a:pt x="291" y="6031"/>
                  </a:lnTo>
                  <a:lnTo>
                    <a:pt x="1217" y="5105"/>
                  </a:lnTo>
                  <a:lnTo>
                    <a:pt x="2289" y="6177"/>
                  </a:lnTo>
                  <a:lnTo>
                    <a:pt x="4468" y="3997"/>
                  </a:lnTo>
                  <a:lnTo>
                    <a:pt x="4269" y="3815"/>
                  </a:lnTo>
                  <a:lnTo>
                    <a:pt x="2289" y="5795"/>
                  </a:lnTo>
                  <a:lnTo>
                    <a:pt x="1217" y="4723"/>
                  </a:lnTo>
                  <a:lnTo>
                    <a:pt x="273" y="5650"/>
                  </a:lnTo>
                  <a:lnTo>
                    <a:pt x="273" y="2653"/>
                  </a:lnTo>
                  <a:lnTo>
                    <a:pt x="0" y="2653"/>
                  </a:lnTo>
                  <a:lnTo>
                    <a:pt x="0" y="8066"/>
                  </a:lnTo>
                  <a:lnTo>
                    <a:pt x="5994" y="8066"/>
                  </a:lnTo>
                  <a:lnTo>
                    <a:pt x="5994" y="7938"/>
                  </a:lnTo>
                  <a:lnTo>
                    <a:pt x="6030" y="7811"/>
                  </a:lnTo>
                  <a:cubicBezTo>
                    <a:pt x="5286" y="7539"/>
                    <a:pt x="4777" y="6830"/>
                    <a:pt x="4777" y="6031"/>
                  </a:cubicBezTo>
                  <a:cubicBezTo>
                    <a:pt x="4777" y="5050"/>
                    <a:pt x="5540" y="4233"/>
                    <a:pt x="6521" y="4160"/>
                  </a:cubicBezTo>
                  <a:lnTo>
                    <a:pt x="6521" y="8193"/>
                  </a:lnTo>
                  <a:lnTo>
                    <a:pt x="6648" y="8193"/>
                  </a:lnTo>
                  <a:cubicBezTo>
                    <a:pt x="7847" y="8193"/>
                    <a:pt x="8809" y="7230"/>
                    <a:pt x="8809" y="6031"/>
                  </a:cubicBezTo>
                  <a:cubicBezTo>
                    <a:pt x="8809" y="4851"/>
                    <a:pt x="7919" y="3942"/>
                    <a:pt x="6793" y="3870"/>
                  </a:cubicBezTo>
                  <a:lnTo>
                    <a:pt x="6793" y="2362"/>
                  </a:lnTo>
                  <a:lnTo>
                    <a:pt x="4414" y="1"/>
                  </a:lnTo>
                  <a:close/>
                </a:path>
              </a:pathLst>
            </a:custGeom>
            <a:solidFill>
              <a:srgbClr val="1B31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00" u="none" cap="none" strike="noStrike">
                <a:solidFill>
                  <a:srgbClr val="000000"/>
                </a:solidFill>
                <a:latin typeface="Arial"/>
                <a:ea typeface="Arial"/>
                <a:cs typeface="Arial"/>
                <a:sym typeface="Arial"/>
              </a:endParaRPr>
            </a:p>
          </p:txBody>
        </p:sp>
      </p:grpSp>
      <p:pic>
        <p:nvPicPr>
          <p:cNvPr id="1791" name="Google Shape;1791;g2770e931a04_0_8030"/>
          <p:cNvPicPr preferRelativeResize="0"/>
          <p:nvPr/>
        </p:nvPicPr>
        <p:blipFill rotWithShape="1">
          <a:blip r:embed="rId15">
            <a:alphaModFix/>
          </a:blip>
          <a:srcRect b="0" l="0" r="0" t="0"/>
          <a:stretch/>
        </p:blipFill>
        <p:spPr>
          <a:xfrm flipH="1">
            <a:off x="9297660" y="3836279"/>
            <a:ext cx="543934" cy="543293"/>
          </a:xfrm>
          <a:prstGeom prst="rect">
            <a:avLst/>
          </a:prstGeom>
          <a:noFill/>
          <a:ln>
            <a:noFill/>
          </a:ln>
        </p:spPr>
      </p:pic>
      <p:pic>
        <p:nvPicPr>
          <p:cNvPr id="1792" name="Google Shape;1792;g2770e931a04_0_8030"/>
          <p:cNvPicPr preferRelativeResize="0"/>
          <p:nvPr/>
        </p:nvPicPr>
        <p:blipFill rotWithShape="1">
          <a:blip r:embed="rId16">
            <a:alphaModFix/>
          </a:blip>
          <a:srcRect b="0" l="0" r="0" t="0"/>
          <a:stretch/>
        </p:blipFill>
        <p:spPr>
          <a:xfrm>
            <a:off x="10417516" y="3836279"/>
            <a:ext cx="543934" cy="543293"/>
          </a:xfrm>
          <a:prstGeom prst="rect">
            <a:avLst/>
          </a:prstGeom>
          <a:noFill/>
          <a:ln>
            <a:noFill/>
          </a:ln>
        </p:spPr>
      </p:pic>
      <p:sp>
        <p:nvSpPr>
          <p:cNvPr id="1793" name="Google Shape;1793;g2770e931a04_0_8030"/>
          <p:cNvSpPr txBox="1"/>
          <p:nvPr/>
        </p:nvSpPr>
        <p:spPr>
          <a:xfrm>
            <a:off x="6491578" y="4362355"/>
            <a:ext cx="1101600" cy="39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100" u="none" cap="none" strike="noStrike">
                <a:solidFill>
                  <a:srgbClr val="1A5162"/>
                </a:solidFill>
                <a:latin typeface="DM Sans"/>
                <a:ea typeface="DM Sans"/>
                <a:cs typeface="DM Sans"/>
                <a:sym typeface="DM Sans"/>
              </a:rPr>
              <a:t>BI &amp; Data</a:t>
            </a:r>
            <a:br>
              <a:rPr b="0" i="0" lang="en-US" sz="1100" u="none" cap="none" strike="noStrike">
                <a:solidFill>
                  <a:srgbClr val="1A5162"/>
                </a:solidFill>
                <a:latin typeface="DM Sans"/>
                <a:ea typeface="DM Sans"/>
                <a:cs typeface="DM Sans"/>
                <a:sym typeface="DM Sans"/>
              </a:rPr>
            </a:br>
            <a:r>
              <a:rPr b="0" i="0" lang="en-US" sz="1100" u="none" cap="none" strike="noStrike">
                <a:solidFill>
                  <a:srgbClr val="1A5162"/>
                </a:solidFill>
                <a:latin typeface="DM Sans"/>
                <a:ea typeface="DM Sans"/>
                <a:cs typeface="DM Sans"/>
                <a:sym typeface="DM Sans"/>
              </a:rPr>
              <a:t>Warehousing</a:t>
            </a:r>
            <a:endParaRPr b="0" i="0" sz="1100" u="none" cap="none" strike="noStrike">
              <a:solidFill>
                <a:srgbClr val="000000"/>
              </a:solidFill>
              <a:latin typeface="Arial"/>
              <a:ea typeface="Arial"/>
              <a:cs typeface="Arial"/>
              <a:sym typeface="Arial"/>
            </a:endParaRPr>
          </a:p>
        </p:txBody>
      </p:sp>
      <p:sp>
        <p:nvSpPr>
          <p:cNvPr id="1794" name="Google Shape;1794;g2770e931a04_0_8030"/>
          <p:cNvSpPr txBox="1"/>
          <p:nvPr/>
        </p:nvSpPr>
        <p:spPr>
          <a:xfrm>
            <a:off x="9027929" y="4362355"/>
            <a:ext cx="1101600" cy="39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100" u="none" cap="none" strike="noStrike">
                <a:solidFill>
                  <a:srgbClr val="1A5162"/>
                </a:solidFill>
                <a:latin typeface="DM Sans"/>
                <a:ea typeface="DM Sans"/>
                <a:cs typeface="DM Sans"/>
                <a:sym typeface="DM Sans"/>
              </a:rPr>
              <a:t>Data</a:t>
            </a:r>
            <a:br>
              <a:rPr b="0" i="0" lang="en-US" sz="1100" u="none" cap="none" strike="noStrike">
                <a:solidFill>
                  <a:srgbClr val="1A5162"/>
                </a:solidFill>
                <a:latin typeface="DM Sans"/>
                <a:ea typeface="DM Sans"/>
                <a:cs typeface="DM Sans"/>
                <a:sym typeface="DM Sans"/>
              </a:rPr>
            </a:br>
            <a:r>
              <a:rPr b="0" i="0" lang="en-US" sz="1100" u="none" cap="none" strike="noStrike">
                <a:solidFill>
                  <a:srgbClr val="1A5162"/>
                </a:solidFill>
                <a:latin typeface="DM Sans"/>
                <a:ea typeface="DM Sans"/>
                <a:cs typeface="DM Sans"/>
                <a:sym typeface="DM Sans"/>
              </a:rPr>
              <a:t>Streaming</a:t>
            </a:r>
            <a:endParaRPr b="0" i="0" sz="1100" u="none" cap="none" strike="noStrike">
              <a:solidFill>
                <a:srgbClr val="000000"/>
              </a:solidFill>
              <a:latin typeface="Arial"/>
              <a:ea typeface="Arial"/>
              <a:cs typeface="Arial"/>
              <a:sym typeface="Arial"/>
            </a:endParaRPr>
          </a:p>
        </p:txBody>
      </p:sp>
      <p:sp>
        <p:nvSpPr>
          <p:cNvPr id="1795" name="Google Shape;1795;g2770e931a04_0_8030"/>
          <p:cNvSpPr txBox="1"/>
          <p:nvPr/>
        </p:nvSpPr>
        <p:spPr>
          <a:xfrm>
            <a:off x="10236178" y="4362355"/>
            <a:ext cx="1101600" cy="39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100" u="none" cap="none" strike="noStrike">
                <a:solidFill>
                  <a:srgbClr val="1A5162"/>
                </a:solidFill>
                <a:latin typeface="DM Sans"/>
                <a:ea typeface="DM Sans"/>
                <a:cs typeface="DM Sans"/>
                <a:sym typeface="DM Sans"/>
              </a:rPr>
              <a:t>Data</a:t>
            </a:r>
            <a:br>
              <a:rPr b="0" i="0" lang="en-US" sz="1100" u="none" cap="none" strike="noStrike">
                <a:solidFill>
                  <a:srgbClr val="1A5162"/>
                </a:solidFill>
                <a:latin typeface="DM Sans"/>
                <a:ea typeface="DM Sans"/>
                <a:cs typeface="DM Sans"/>
                <a:sym typeface="DM Sans"/>
              </a:rPr>
            </a:br>
            <a:r>
              <a:rPr b="0" i="0" lang="en-US" sz="1100" u="none" cap="none" strike="noStrike">
                <a:solidFill>
                  <a:srgbClr val="1A5162"/>
                </a:solidFill>
                <a:latin typeface="DM Sans"/>
                <a:ea typeface="DM Sans"/>
                <a:cs typeface="DM Sans"/>
                <a:sym typeface="DM Sans"/>
              </a:rPr>
              <a:t>Science &amp; ML</a:t>
            </a:r>
            <a:endParaRPr b="0" i="0" sz="1100" u="none" cap="none" strike="noStrike">
              <a:solidFill>
                <a:srgbClr val="000000"/>
              </a:solidFill>
              <a:latin typeface="Arial"/>
              <a:ea typeface="Arial"/>
              <a:cs typeface="Arial"/>
              <a:sym typeface="Arial"/>
            </a:endParaRPr>
          </a:p>
        </p:txBody>
      </p:sp>
      <p:sp>
        <p:nvSpPr>
          <p:cNvPr id="1796" name="Google Shape;1796;g2770e931a04_0_8030"/>
          <p:cNvSpPr txBox="1"/>
          <p:nvPr/>
        </p:nvSpPr>
        <p:spPr>
          <a:xfrm>
            <a:off x="7759745" y="4362355"/>
            <a:ext cx="1101600" cy="39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100" u="none" cap="none" strike="noStrike">
                <a:solidFill>
                  <a:srgbClr val="1A5162"/>
                </a:solidFill>
                <a:latin typeface="DM Sans"/>
                <a:ea typeface="DM Sans"/>
                <a:cs typeface="DM Sans"/>
                <a:sym typeface="DM Sans"/>
              </a:rPr>
              <a:t>Data Engineering</a:t>
            </a:r>
            <a:endParaRPr b="0" i="0" sz="1100" u="none" cap="none" strike="noStrike">
              <a:solidFill>
                <a:srgbClr val="1A5162"/>
              </a:solidFill>
              <a:latin typeface="Arial"/>
              <a:ea typeface="Arial"/>
              <a:cs typeface="Arial"/>
              <a:sym typeface="Arial"/>
            </a:endParaRPr>
          </a:p>
        </p:txBody>
      </p:sp>
      <p:pic>
        <p:nvPicPr>
          <p:cNvPr id="1797" name="Google Shape;1797;g2770e931a04_0_8030"/>
          <p:cNvPicPr preferRelativeResize="0"/>
          <p:nvPr/>
        </p:nvPicPr>
        <p:blipFill rotWithShape="1">
          <a:blip r:embed="rId17">
            <a:alphaModFix/>
          </a:blip>
          <a:srcRect b="0" l="0" r="0" t="0"/>
          <a:stretch/>
        </p:blipFill>
        <p:spPr>
          <a:xfrm>
            <a:off x="8001676" y="3754482"/>
            <a:ext cx="621634" cy="620906"/>
          </a:xfrm>
          <a:prstGeom prst="rect">
            <a:avLst/>
          </a:prstGeom>
          <a:noFill/>
          <a:ln>
            <a:noFill/>
          </a:ln>
        </p:spPr>
      </p:pic>
      <p:pic>
        <p:nvPicPr>
          <p:cNvPr id="1798" name="Google Shape;1798;g2770e931a04_0_8030"/>
          <p:cNvPicPr preferRelativeResize="0"/>
          <p:nvPr/>
        </p:nvPicPr>
        <p:blipFill>
          <a:blip r:embed="rId18">
            <a:alphaModFix/>
          </a:blip>
          <a:stretch>
            <a:fillRect/>
          </a:stretch>
        </p:blipFill>
        <p:spPr>
          <a:xfrm>
            <a:off x="7535010" y="1686346"/>
            <a:ext cx="876655" cy="138296"/>
          </a:xfrm>
          <a:prstGeom prst="rect">
            <a:avLst/>
          </a:prstGeom>
          <a:noFill/>
          <a:ln>
            <a:noFill/>
          </a:ln>
        </p:spPr>
      </p:pic>
      <p:sp>
        <p:nvSpPr>
          <p:cNvPr id="1799" name="Google Shape;1799;g2770e931a04_0_8030"/>
          <p:cNvSpPr txBox="1"/>
          <p:nvPr/>
        </p:nvSpPr>
        <p:spPr>
          <a:xfrm>
            <a:off x="8197864" y="1613323"/>
            <a:ext cx="1992000" cy="270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200" u="none" cap="none" strike="noStrike">
                <a:solidFill>
                  <a:schemeClr val="dk1"/>
                </a:solidFill>
                <a:latin typeface="DM Sans"/>
                <a:ea typeface="DM Sans"/>
                <a:cs typeface="DM Sans"/>
                <a:sym typeface="DM Sans"/>
              </a:rPr>
              <a:t>Lakehouse Platform</a:t>
            </a:r>
            <a:endParaRPr b="0" i="0" sz="1200" u="none" cap="none" strike="noStrike">
              <a:solidFill>
                <a:schemeClr val="dk1"/>
              </a:solidFill>
              <a:latin typeface="Arial"/>
              <a:ea typeface="Arial"/>
              <a:cs typeface="Arial"/>
              <a:sym typeface="Arial"/>
            </a:endParaRPr>
          </a:p>
        </p:txBody>
      </p:sp>
      <p:grpSp>
        <p:nvGrpSpPr>
          <p:cNvPr id="1800" name="Google Shape;1800;g2770e931a04_0_8030"/>
          <p:cNvGrpSpPr/>
          <p:nvPr/>
        </p:nvGrpSpPr>
        <p:grpSpPr>
          <a:xfrm>
            <a:off x="5094971" y="5561940"/>
            <a:ext cx="7115535" cy="2691886"/>
            <a:chOff x="5093443" y="5561940"/>
            <a:chExt cx="7113401" cy="2691886"/>
          </a:xfrm>
        </p:grpSpPr>
        <p:sp>
          <p:nvSpPr>
            <p:cNvPr id="1801" name="Google Shape;1801;g2770e931a04_0_8030"/>
            <p:cNvSpPr/>
            <p:nvPr/>
          </p:nvSpPr>
          <p:spPr>
            <a:xfrm>
              <a:off x="5093443" y="5561940"/>
              <a:ext cx="7113401" cy="2691886"/>
            </a:xfrm>
            <a:custGeom>
              <a:rect b="b" l="l" r="r" t="t"/>
              <a:pathLst>
                <a:path extrusionOk="0" h="125306" w="285192">
                  <a:moveTo>
                    <a:pt x="243518" y="1"/>
                  </a:moveTo>
                  <a:cubicBezTo>
                    <a:pt x="232372" y="1"/>
                    <a:pt x="222640" y="6049"/>
                    <a:pt x="217423" y="15044"/>
                  </a:cubicBezTo>
                  <a:cubicBezTo>
                    <a:pt x="214571" y="12644"/>
                    <a:pt x="210899" y="11194"/>
                    <a:pt x="206883" y="11194"/>
                  </a:cubicBezTo>
                  <a:cubicBezTo>
                    <a:pt x="202878" y="11194"/>
                    <a:pt x="199028" y="12715"/>
                    <a:pt x="196164" y="15211"/>
                  </a:cubicBezTo>
                  <a:cubicBezTo>
                    <a:pt x="194120" y="14296"/>
                    <a:pt x="191863" y="13785"/>
                    <a:pt x="189474" y="13785"/>
                  </a:cubicBezTo>
                  <a:cubicBezTo>
                    <a:pt x="184531" y="13785"/>
                    <a:pt x="180087" y="15983"/>
                    <a:pt x="177092" y="19465"/>
                  </a:cubicBezTo>
                  <a:cubicBezTo>
                    <a:pt x="175797" y="18051"/>
                    <a:pt x="173931" y="17160"/>
                    <a:pt x="171864" y="17160"/>
                  </a:cubicBezTo>
                  <a:cubicBezTo>
                    <a:pt x="170081" y="17160"/>
                    <a:pt x="168453" y="17825"/>
                    <a:pt x="167217" y="18918"/>
                  </a:cubicBezTo>
                  <a:cubicBezTo>
                    <a:pt x="165090" y="14628"/>
                    <a:pt x="160670" y="11670"/>
                    <a:pt x="155560" y="11670"/>
                  </a:cubicBezTo>
                  <a:cubicBezTo>
                    <a:pt x="153801" y="11670"/>
                    <a:pt x="152114" y="12026"/>
                    <a:pt x="150581" y="12656"/>
                  </a:cubicBezTo>
                  <a:cubicBezTo>
                    <a:pt x="148216" y="11337"/>
                    <a:pt x="145495" y="10576"/>
                    <a:pt x="142596" y="10576"/>
                  </a:cubicBezTo>
                  <a:cubicBezTo>
                    <a:pt x="139696" y="10576"/>
                    <a:pt x="136963" y="11337"/>
                    <a:pt x="134610" y="12656"/>
                  </a:cubicBezTo>
                  <a:cubicBezTo>
                    <a:pt x="133077" y="12026"/>
                    <a:pt x="131390" y="11670"/>
                    <a:pt x="129631" y="11670"/>
                  </a:cubicBezTo>
                  <a:cubicBezTo>
                    <a:pt x="124854" y="11670"/>
                    <a:pt x="120695" y="14236"/>
                    <a:pt x="118438" y="18074"/>
                  </a:cubicBezTo>
                  <a:cubicBezTo>
                    <a:pt x="117404" y="17492"/>
                    <a:pt x="116227" y="17160"/>
                    <a:pt x="114968" y="17160"/>
                  </a:cubicBezTo>
                  <a:cubicBezTo>
                    <a:pt x="112056" y="17160"/>
                    <a:pt x="109573" y="18906"/>
                    <a:pt x="108480" y="21414"/>
                  </a:cubicBezTo>
                  <a:cubicBezTo>
                    <a:pt x="105485" y="17670"/>
                    <a:pt x="100875" y="15270"/>
                    <a:pt x="95706" y="15270"/>
                  </a:cubicBezTo>
                  <a:cubicBezTo>
                    <a:pt x="93329" y="15270"/>
                    <a:pt x="91071" y="15781"/>
                    <a:pt x="89027" y="16696"/>
                  </a:cubicBezTo>
                  <a:cubicBezTo>
                    <a:pt x="86163" y="14201"/>
                    <a:pt x="82408" y="12680"/>
                    <a:pt x="78297" y="12680"/>
                  </a:cubicBezTo>
                  <a:cubicBezTo>
                    <a:pt x="74589" y="12680"/>
                    <a:pt x="71167" y="13915"/>
                    <a:pt x="68422" y="16007"/>
                  </a:cubicBezTo>
                  <a:cubicBezTo>
                    <a:pt x="63360" y="6489"/>
                    <a:pt x="53343" y="12"/>
                    <a:pt x="41804" y="12"/>
                  </a:cubicBezTo>
                  <a:cubicBezTo>
                    <a:pt x="32761" y="12"/>
                    <a:pt x="24657" y="4005"/>
                    <a:pt x="19132" y="10315"/>
                  </a:cubicBezTo>
                  <a:cubicBezTo>
                    <a:pt x="14200" y="7701"/>
                    <a:pt x="8580" y="6215"/>
                    <a:pt x="2614" y="6215"/>
                  </a:cubicBezTo>
                  <a:cubicBezTo>
                    <a:pt x="1735" y="6215"/>
                    <a:pt x="867" y="6251"/>
                    <a:pt x="0" y="6310"/>
                  </a:cubicBezTo>
                  <a:lnTo>
                    <a:pt x="0" y="25977"/>
                  </a:lnTo>
                  <a:lnTo>
                    <a:pt x="0" y="125306"/>
                  </a:lnTo>
                  <a:lnTo>
                    <a:pt x="285192" y="125306"/>
                  </a:lnTo>
                  <a:lnTo>
                    <a:pt x="285192" y="71643"/>
                  </a:lnTo>
                  <a:lnTo>
                    <a:pt x="285192" y="1082"/>
                  </a:lnTo>
                  <a:cubicBezTo>
                    <a:pt x="284894" y="1070"/>
                    <a:pt x="284609" y="1070"/>
                    <a:pt x="284312" y="1070"/>
                  </a:cubicBezTo>
                  <a:cubicBezTo>
                    <a:pt x="276600" y="1070"/>
                    <a:pt x="269470" y="3542"/>
                    <a:pt x="263671" y="7724"/>
                  </a:cubicBezTo>
                  <a:cubicBezTo>
                    <a:pt x="258336" y="2924"/>
                    <a:pt x="251266" y="1"/>
                    <a:pt x="2435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1802" name="Google Shape;1802;g2770e931a04_0_8030"/>
            <p:cNvPicPr preferRelativeResize="0"/>
            <p:nvPr/>
          </p:nvPicPr>
          <p:blipFill rotWithShape="1">
            <a:blip r:embed="rId3">
              <a:alphaModFix/>
            </a:blip>
            <a:srcRect b="0" l="61901" r="9833" t="0"/>
            <a:stretch/>
          </p:blipFill>
          <p:spPr>
            <a:xfrm>
              <a:off x="9191695" y="6293783"/>
              <a:ext cx="449242" cy="392138"/>
            </a:xfrm>
            <a:prstGeom prst="rect">
              <a:avLst/>
            </a:prstGeom>
            <a:noFill/>
            <a:ln>
              <a:noFill/>
            </a:ln>
          </p:spPr>
        </p:pic>
        <p:pic>
          <p:nvPicPr>
            <p:cNvPr id="1803" name="Google Shape;1803;g2770e931a04_0_8030"/>
            <p:cNvPicPr preferRelativeResize="0"/>
            <p:nvPr/>
          </p:nvPicPr>
          <p:blipFill rotWithShape="1">
            <a:blip r:embed="rId3">
              <a:alphaModFix/>
            </a:blip>
            <a:srcRect b="0" l="8573" r="36257" t="0"/>
            <a:stretch/>
          </p:blipFill>
          <p:spPr>
            <a:xfrm>
              <a:off x="8245565" y="6293783"/>
              <a:ext cx="876883" cy="392138"/>
            </a:xfrm>
            <a:prstGeom prst="rect">
              <a:avLst/>
            </a:prstGeom>
            <a:noFill/>
            <a:ln>
              <a:noFill/>
            </a:ln>
          </p:spPr>
        </p:pic>
      </p:grpSp>
      <p:cxnSp>
        <p:nvCxnSpPr>
          <p:cNvPr id="1804" name="Google Shape;1804;g2770e931a04_0_8030"/>
          <p:cNvCxnSpPr>
            <a:stCxn id="1805" idx="3"/>
          </p:cNvCxnSpPr>
          <p:nvPr/>
        </p:nvCxnSpPr>
        <p:spPr>
          <a:xfrm flipH="1">
            <a:off x="4894443" y="2861738"/>
            <a:ext cx="991800" cy="33300"/>
          </a:xfrm>
          <a:prstGeom prst="curvedConnector3">
            <a:avLst>
              <a:gd fmla="val 50000" name="adj1"/>
            </a:avLst>
          </a:prstGeom>
          <a:noFill/>
          <a:ln cap="flat" cmpd="sng" w="19050">
            <a:solidFill>
              <a:schemeClr val="dk2"/>
            </a:solidFill>
            <a:prstDash val="solid"/>
            <a:round/>
            <a:headEnd len="med" w="med" type="none"/>
            <a:tailEnd len="med" w="med" type="none"/>
          </a:ln>
        </p:spPr>
      </p:cxnSp>
      <p:sp>
        <p:nvSpPr>
          <p:cNvPr id="1805" name="Google Shape;1805;g2770e931a04_0_8030"/>
          <p:cNvSpPr/>
          <p:nvPr/>
        </p:nvSpPr>
        <p:spPr>
          <a:xfrm rot="5400000">
            <a:off x="5864193" y="2721638"/>
            <a:ext cx="324300" cy="2802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g2770e931a04_0_8030"/>
          <p:cNvSpPr/>
          <p:nvPr/>
        </p:nvSpPr>
        <p:spPr>
          <a:xfrm>
            <a:off x="-1992415" y="5137868"/>
            <a:ext cx="7109861" cy="1146547"/>
          </a:xfrm>
          <a:custGeom>
            <a:rect b="b" l="l" r="r" t="t"/>
            <a:pathLst>
              <a:path extrusionOk="0" h="39048" w="285193">
                <a:moveTo>
                  <a:pt x="20012" y="1"/>
                </a:moveTo>
                <a:cubicBezTo>
                  <a:pt x="9472" y="1"/>
                  <a:pt x="7986" y="2187"/>
                  <a:pt x="1" y="2805"/>
                </a:cubicBezTo>
                <a:lnTo>
                  <a:pt x="1" y="36232"/>
                </a:lnTo>
                <a:cubicBezTo>
                  <a:pt x="7986" y="36849"/>
                  <a:pt x="9472" y="39048"/>
                  <a:pt x="20000" y="39048"/>
                </a:cubicBezTo>
                <a:cubicBezTo>
                  <a:pt x="32275" y="39048"/>
                  <a:pt x="32275" y="36077"/>
                  <a:pt x="44538" y="36077"/>
                </a:cubicBezTo>
                <a:cubicBezTo>
                  <a:pt x="56801" y="36077"/>
                  <a:pt x="56801" y="39048"/>
                  <a:pt x="69065" y="39048"/>
                </a:cubicBezTo>
                <a:cubicBezTo>
                  <a:pt x="81328" y="39048"/>
                  <a:pt x="81328" y="36077"/>
                  <a:pt x="93591" y="36077"/>
                </a:cubicBezTo>
                <a:cubicBezTo>
                  <a:pt x="105854" y="36077"/>
                  <a:pt x="105854" y="39048"/>
                  <a:pt x="118118" y="39048"/>
                </a:cubicBezTo>
                <a:cubicBezTo>
                  <a:pt x="130381" y="39048"/>
                  <a:pt x="130381" y="36077"/>
                  <a:pt x="142644" y="36077"/>
                </a:cubicBezTo>
                <a:cubicBezTo>
                  <a:pt x="154919" y="36077"/>
                  <a:pt x="154919" y="39048"/>
                  <a:pt x="167182" y="39048"/>
                </a:cubicBezTo>
                <a:cubicBezTo>
                  <a:pt x="179446" y="39048"/>
                  <a:pt x="179446" y="36077"/>
                  <a:pt x="191709" y="36077"/>
                </a:cubicBezTo>
                <a:cubicBezTo>
                  <a:pt x="203972" y="36077"/>
                  <a:pt x="203972" y="39048"/>
                  <a:pt x="216235" y="39048"/>
                </a:cubicBezTo>
                <a:cubicBezTo>
                  <a:pt x="228499" y="39048"/>
                  <a:pt x="228499" y="36077"/>
                  <a:pt x="240762" y="36077"/>
                </a:cubicBezTo>
                <a:cubicBezTo>
                  <a:pt x="253037" y="36077"/>
                  <a:pt x="253037" y="39048"/>
                  <a:pt x="265300" y="39048"/>
                </a:cubicBezTo>
                <a:cubicBezTo>
                  <a:pt x="275781" y="39048"/>
                  <a:pt x="277302" y="36873"/>
                  <a:pt x="285192" y="36243"/>
                </a:cubicBezTo>
                <a:lnTo>
                  <a:pt x="285192" y="2793"/>
                </a:lnTo>
                <a:cubicBezTo>
                  <a:pt x="277314" y="2163"/>
                  <a:pt x="275781" y="1"/>
                  <a:pt x="265300" y="1"/>
                </a:cubicBezTo>
                <a:cubicBezTo>
                  <a:pt x="253037" y="1"/>
                  <a:pt x="253037" y="2971"/>
                  <a:pt x="240774" y="2971"/>
                </a:cubicBezTo>
                <a:cubicBezTo>
                  <a:pt x="228510" y="2971"/>
                  <a:pt x="228510" y="1"/>
                  <a:pt x="216247" y="1"/>
                </a:cubicBezTo>
                <a:cubicBezTo>
                  <a:pt x="203984" y="1"/>
                  <a:pt x="203984" y="2971"/>
                  <a:pt x="191721" y="2971"/>
                </a:cubicBezTo>
                <a:cubicBezTo>
                  <a:pt x="179446" y="2971"/>
                  <a:pt x="179446" y="1"/>
                  <a:pt x="167182" y="1"/>
                </a:cubicBezTo>
                <a:cubicBezTo>
                  <a:pt x="154919" y="1"/>
                  <a:pt x="154919" y="2971"/>
                  <a:pt x="142656" y="2971"/>
                </a:cubicBezTo>
                <a:cubicBezTo>
                  <a:pt x="130393" y="2971"/>
                  <a:pt x="130393" y="1"/>
                  <a:pt x="118129" y="1"/>
                </a:cubicBezTo>
                <a:cubicBezTo>
                  <a:pt x="105866" y="1"/>
                  <a:pt x="105866" y="2971"/>
                  <a:pt x="93603" y="2971"/>
                </a:cubicBezTo>
                <a:cubicBezTo>
                  <a:pt x="81328" y="2971"/>
                  <a:pt x="81328" y="1"/>
                  <a:pt x="69065" y="1"/>
                </a:cubicBezTo>
                <a:cubicBezTo>
                  <a:pt x="56801" y="1"/>
                  <a:pt x="56801" y="2971"/>
                  <a:pt x="44538" y="2971"/>
                </a:cubicBezTo>
                <a:cubicBezTo>
                  <a:pt x="32275" y="2971"/>
                  <a:pt x="32275" y="1"/>
                  <a:pt x="2001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1807" name="Google Shape;1807;g2770e931a04_0_8030"/>
          <p:cNvSpPr/>
          <p:nvPr/>
        </p:nvSpPr>
        <p:spPr>
          <a:xfrm>
            <a:off x="-1994906" y="5662690"/>
            <a:ext cx="7115540" cy="2691886"/>
          </a:xfrm>
          <a:custGeom>
            <a:rect b="b" l="l" r="r" t="t"/>
            <a:pathLst>
              <a:path extrusionOk="0" h="125306" w="285192">
                <a:moveTo>
                  <a:pt x="243518" y="1"/>
                </a:moveTo>
                <a:cubicBezTo>
                  <a:pt x="232372" y="1"/>
                  <a:pt x="222640" y="6049"/>
                  <a:pt x="217423" y="15044"/>
                </a:cubicBezTo>
                <a:cubicBezTo>
                  <a:pt x="214571" y="12644"/>
                  <a:pt x="210899" y="11194"/>
                  <a:pt x="206883" y="11194"/>
                </a:cubicBezTo>
                <a:cubicBezTo>
                  <a:pt x="202878" y="11194"/>
                  <a:pt x="199028" y="12715"/>
                  <a:pt x="196164" y="15211"/>
                </a:cubicBezTo>
                <a:cubicBezTo>
                  <a:pt x="194120" y="14296"/>
                  <a:pt x="191863" y="13785"/>
                  <a:pt x="189474" y="13785"/>
                </a:cubicBezTo>
                <a:cubicBezTo>
                  <a:pt x="184531" y="13785"/>
                  <a:pt x="180087" y="15983"/>
                  <a:pt x="177092" y="19465"/>
                </a:cubicBezTo>
                <a:cubicBezTo>
                  <a:pt x="175797" y="18051"/>
                  <a:pt x="173931" y="17160"/>
                  <a:pt x="171864" y="17160"/>
                </a:cubicBezTo>
                <a:cubicBezTo>
                  <a:pt x="170081" y="17160"/>
                  <a:pt x="168453" y="17825"/>
                  <a:pt x="167217" y="18918"/>
                </a:cubicBezTo>
                <a:cubicBezTo>
                  <a:pt x="165090" y="14628"/>
                  <a:pt x="160670" y="11670"/>
                  <a:pt x="155560" y="11670"/>
                </a:cubicBezTo>
                <a:cubicBezTo>
                  <a:pt x="153801" y="11670"/>
                  <a:pt x="152114" y="12026"/>
                  <a:pt x="150581" y="12656"/>
                </a:cubicBezTo>
                <a:cubicBezTo>
                  <a:pt x="148216" y="11337"/>
                  <a:pt x="145495" y="10576"/>
                  <a:pt x="142596" y="10576"/>
                </a:cubicBezTo>
                <a:cubicBezTo>
                  <a:pt x="139696" y="10576"/>
                  <a:pt x="136963" y="11337"/>
                  <a:pt x="134610" y="12656"/>
                </a:cubicBezTo>
                <a:cubicBezTo>
                  <a:pt x="133077" y="12026"/>
                  <a:pt x="131390" y="11670"/>
                  <a:pt x="129631" y="11670"/>
                </a:cubicBezTo>
                <a:cubicBezTo>
                  <a:pt x="124854" y="11670"/>
                  <a:pt x="120695" y="14236"/>
                  <a:pt x="118438" y="18074"/>
                </a:cubicBezTo>
                <a:cubicBezTo>
                  <a:pt x="117404" y="17492"/>
                  <a:pt x="116227" y="17160"/>
                  <a:pt x="114968" y="17160"/>
                </a:cubicBezTo>
                <a:cubicBezTo>
                  <a:pt x="112056" y="17160"/>
                  <a:pt x="109573" y="18906"/>
                  <a:pt x="108480" y="21414"/>
                </a:cubicBezTo>
                <a:cubicBezTo>
                  <a:pt x="105485" y="17670"/>
                  <a:pt x="100875" y="15270"/>
                  <a:pt x="95706" y="15270"/>
                </a:cubicBezTo>
                <a:cubicBezTo>
                  <a:pt x="93329" y="15270"/>
                  <a:pt x="91071" y="15781"/>
                  <a:pt x="89027" y="16696"/>
                </a:cubicBezTo>
                <a:cubicBezTo>
                  <a:pt x="86163" y="14201"/>
                  <a:pt x="82408" y="12680"/>
                  <a:pt x="78297" y="12680"/>
                </a:cubicBezTo>
                <a:cubicBezTo>
                  <a:pt x="74589" y="12680"/>
                  <a:pt x="71167" y="13915"/>
                  <a:pt x="68422" y="16007"/>
                </a:cubicBezTo>
                <a:cubicBezTo>
                  <a:pt x="63360" y="6489"/>
                  <a:pt x="53343" y="12"/>
                  <a:pt x="41804" y="12"/>
                </a:cubicBezTo>
                <a:cubicBezTo>
                  <a:pt x="32761" y="12"/>
                  <a:pt x="24657" y="4005"/>
                  <a:pt x="19132" y="10315"/>
                </a:cubicBezTo>
                <a:cubicBezTo>
                  <a:pt x="14200" y="7701"/>
                  <a:pt x="8580" y="6215"/>
                  <a:pt x="2614" y="6215"/>
                </a:cubicBezTo>
                <a:cubicBezTo>
                  <a:pt x="1735" y="6215"/>
                  <a:pt x="867" y="6251"/>
                  <a:pt x="0" y="6310"/>
                </a:cubicBezTo>
                <a:lnTo>
                  <a:pt x="0" y="25977"/>
                </a:lnTo>
                <a:lnTo>
                  <a:pt x="0" y="125306"/>
                </a:lnTo>
                <a:lnTo>
                  <a:pt x="285192" y="125306"/>
                </a:lnTo>
                <a:lnTo>
                  <a:pt x="285192" y="71643"/>
                </a:lnTo>
                <a:lnTo>
                  <a:pt x="285192" y="1082"/>
                </a:lnTo>
                <a:cubicBezTo>
                  <a:pt x="284894" y="1070"/>
                  <a:pt x="284609" y="1070"/>
                  <a:pt x="284312" y="1070"/>
                </a:cubicBezTo>
                <a:cubicBezTo>
                  <a:pt x="276600" y="1070"/>
                  <a:pt x="269470" y="3542"/>
                  <a:pt x="263671" y="7724"/>
                </a:cubicBezTo>
                <a:cubicBezTo>
                  <a:pt x="258336" y="2924"/>
                  <a:pt x="251266" y="1"/>
                  <a:pt x="24351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808" name="Google Shape;1808;g2770e931a04_0_8030"/>
          <p:cNvGrpSpPr/>
          <p:nvPr/>
        </p:nvGrpSpPr>
        <p:grpSpPr>
          <a:xfrm>
            <a:off x="6662876" y="4873940"/>
            <a:ext cx="4648789" cy="663883"/>
            <a:chOff x="2123252" y="2356162"/>
            <a:chExt cx="4952370" cy="707161"/>
          </a:xfrm>
        </p:grpSpPr>
        <p:pic>
          <p:nvPicPr>
            <p:cNvPr descr="User with solid fill" id="1809" name="Google Shape;1809;g2770e931a04_0_8030"/>
            <p:cNvPicPr preferRelativeResize="0"/>
            <p:nvPr/>
          </p:nvPicPr>
          <p:blipFill rotWithShape="1">
            <a:blip r:embed="rId19">
              <a:alphaModFix amt="25000"/>
            </a:blip>
            <a:srcRect b="0" l="0" r="0" t="0"/>
            <a:stretch/>
          </p:blipFill>
          <p:spPr>
            <a:xfrm>
              <a:off x="2808306" y="2524323"/>
              <a:ext cx="514309" cy="514309"/>
            </a:xfrm>
            <a:prstGeom prst="rect">
              <a:avLst/>
            </a:prstGeom>
            <a:noFill/>
            <a:ln>
              <a:noFill/>
            </a:ln>
          </p:spPr>
        </p:pic>
        <p:pic>
          <p:nvPicPr>
            <p:cNvPr descr="User with solid fill" id="1810" name="Google Shape;1810;g2770e931a04_0_8030"/>
            <p:cNvPicPr preferRelativeResize="0"/>
            <p:nvPr/>
          </p:nvPicPr>
          <p:blipFill rotWithShape="1">
            <a:blip r:embed="rId20">
              <a:alphaModFix amt="25000"/>
            </a:blip>
            <a:srcRect b="0" l="0" r="0" t="0"/>
            <a:stretch/>
          </p:blipFill>
          <p:spPr>
            <a:xfrm>
              <a:off x="2123252" y="2356162"/>
              <a:ext cx="705440" cy="705440"/>
            </a:xfrm>
            <a:prstGeom prst="rect">
              <a:avLst/>
            </a:prstGeom>
            <a:noFill/>
            <a:ln>
              <a:noFill/>
            </a:ln>
          </p:spPr>
        </p:pic>
        <p:pic>
          <p:nvPicPr>
            <p:cNvPr descr="User with solid fill" id="1811" name="Google Shape;1811;g2770e931a04_0_8030"/>
            <p:cNvPicPr preferRelativeResize="0"/>
            <p:nvPr/>
          </p:nvPicPr>
          <p:blipFill rotWithShape="1">
            <a:blip r:embed="rId21">
              <a:alphaModFix amt="25000"/>
            </a:blip>
            <a:srcRect b="0" l="0" r="0" t="0"/>
            <a:stretch/>
          </p:blipFill>
          <p:spPr>
            <a:xfrm>
              <a:off x="5947429" y="2586307"/>
              <a:ext cx="437234" cy="437234"/>
            </a:xfrm>
            <a:prstGeom prst="rect">
              <a:avLst/>
            </a:prstGeom>
            <a:noFill/>
            <a:ln>
              <a:noFill/>
            </a:ln>
          </p:spPr>
        </p:pic>
        <p:pic>
          <p:nvPicPr>
            <p:cNvPr descr="User with solid fill" id="1812" name="Google Shape;1812;g2770e931a04_0_8030"/>
            <p:cNvPicPr preferRelativeResize="0"/>
            <p:nvPr/>
          </p:nvPicPr>
          <p:blipFill rotWithShape="1">
            <a:blip r:embed="rId21">
              <a:alphaModFix amt="25000"/>
            </a:blip>
            <a:srcRect b="0" l="0" r="0" t="0"/>
            <a:stretch/>
          </p:blipFill>
          <p:spPr>
            <a:xfrm>
              <a:off x="6480243" y="2457069"/>
              <a:ext cx="595379" cy="595379"/>
            </a:xfrm>
            <a:prstGeom prst="rect">
              <a:avLst/>
            </a:prstGeom>
            <a:noFill/>
            <a:ln>
              <a:noFill/>
            </a:ln>
          </p:spPr>
        </p:pic>
        <p:pic>
          <p:nvPicPr>
            <p:cNvPr descr="User with solid fill" id="1813" name="Google Shape;1813;g2770e931a04_0_8030"/>
            <p:cNvPicPr preferRelativeResize="0"/>
            <p:nvPr/>
          </p:nvPicPr>
          <p:blipFill rotWithShape="1">
            <a:blip r:embed="rId22">
              <a:alphaModFix amt="25000"/>
            </a:blip>
            <a:srcRect b="0" l="0" r="0" t="0"/>
            <a:stretch/>
          </p:blipFill>
          <p:spPr>
            <a:xfrm>
              <a:off x="5286702" y="2357530"/>
              <a:ext cx="705793" cy="705793"/>
            </a:xfrm>
            <a:prstGeom prst="rect">
              <a:avLst/>
            </a:prstGeom>
            <a:noFill/>
            <a:ln>
              <a:noFill/>
            </a:ln>
          </p:spPr>
        </p:pic>
        <p:pic>
          <p:nvPicPr>
            <p:cNvPr descr="User with solid fill" id="1814" name="Google Shape;1814;g2770e931a04_0_8030"/>
            <p:cNvPicPr preferRelativeResize="0"/>
            <p:nvPr/>
          </p:nvPicPr>
          <p:blipFill rotWithShape="1">
            <a:blip r:embed="rId21">
              <a:alphaModFix amt="25000"/>
            </a:blip>
            <a:srcRect b="0" l="0" r="0" t="0"/>
            <a:stretch/>
          </p:blipFill>
          <p:spPr>
            <a:xfrm>
              <a:off x="4729531" y="2515121"/>
              <a:ext cx="514308" cy="514308"/>
            </a:xfrm>
            <a:prstGeom prst="rect">
              <a:avLst/>
            </a:prstGeom>
            <a:noFill/>
            <a:ln>
              <a:noFill/>
            </a:ln>
          </p:spPr>
        </p:pic>
        <p:pic>
          <p:nvPicPr>
            <p:cNvPr descr="User with solid fill" id="1815" name="Google Shape;1815;g2770e931a04_0_8030"/>
            <p:cNvPicPr preferRelativeResize="0"/>
            <p:nvPr/>
          </p:nvPicPr>
          <p:blipFill rotWithShape="1">
            <a:blip r:embed="rId22">
              <a:alphaModFix amt="25000"/>
            </a:blip>
            <a:srcRect b="0" l="0" r="0" t="0"/>
            <a:stretch/>
          </p:blipFill>
          <p:spPr>
            <a:xfrm>
              <a:off x="4094280" y="2428762"/>
              <a:ext cx="623623" cy="623623"/>
            </a:xfrm>
            <a:prstGeom prst="rect">
              <a:avLst/>
            </a:prstGeom>
            <a:noFill/>
            <a:ln>
              <a:noFill/>
            </a:ln>
          </p:spPr>
        </p:pic>
        <p:pic>
          <p:nvPicPr>
            <p:cNvPr descr="User with solid fill" id="1816" name="Google Shape;1816;g2770e931a04_0_8030"/>
            <p:cNvPicPr preferRelativeResize="0"/>
            <p:nvPr/>
          </p:nvPicPr>
          <p:blipFill rotWithShape="1">
            <a:blip r:embed="rId21">
              <a:alphaModFix amt="25000"/>
            </a:blip>
            <a:srcRect b="0" l="0" r="0" t="0"/>
            <a:stretch/>
          </p:blipFill>
          <p:spPr>
            <a:xfrm>
              <a:off x="3306483" y="2600813"/>
              <a:ext cx="420165" cy="420165"/>
            </a:xfrm>
            <a:prstGeom prst="rect">
              <a:avLst/>
            </a:prstGeom>
            <a:noFill/>
            <a:ln>
              <a:noFill/>
            </a:ln>
          </p:spPr>
        </p:pic>
        <p:pic>
          <p:nvPicPr>
            <p:cNvPr descr="User with solid fill" id="1817" name="Google Shape;1817;g2770e931a04_0_8030"/>
            <p:cNvPicPr preferRelativeResize="0"/>
            <p:nvPr/>
          </p:nvPicPr>
          <p:blipFill rotWithShape="1">
            <a:blip r:embed="rId23">
              <a:alphaModFix amt="25000"/>
            </a:blip>
            <a:srcRect b="0" l="0" r="0" t="0"/>
            <a:stretch/>
          </p:blipFill>
          <p:spPr>
            <a:xfrm>
              <a:off x="3615166" y="2521117"/>
              <a:ext cx="514308" cy="514308"/>
            </a:xfrm>
            <a:prstGeom prst="rect">
              <a:avLst/>
            </a:prstGeom>
            <a:noFill/>
            <a:ln>
              <a:noFill/>
            </a:ln>
          </p:spPr>
        </p:pic>
      </p:grpSp>
      <p:grpSp>
        <p:nvGrpSpPr>
          <p:cNvPr id="1818" name="Google Shape;1818;g2770e931a04_0_8030"/>
          <p:cNvGrpSpPr/>
          <p:nvPr/>
        </p:nvGrpSpPr>
        <p:grpSpPr>
          <a:xfrm>
            <a:off x="6631197" y="5451831"/>
            <a:ext cx="4461542" cy="927099"/>
            <a:chOff x="2166319" y="3067164"/>
            <a:chExt cx="4902255" cy="1018678"/>
          </a:xfrm>
        </p:grpSpPr>
        <p:sp>
          <p:nvSpPr>
            <p:cNvPr id="1819" name="Google Shape;1819;g2770e931a04_0_8030"/>
            <p:cNvSpPr/>
            <p:nvPr/>
          </p:nvSpPr>
          <p:spPr>
            <a:xfrm>
              <a:off x="6055645" y="3072963"/>
              <a:ext cx="1012928" cy="1012879"/>
            </a:xfrm>
            <a:custGeom>
              <a:rect b="b" l="l" r="r" t="t"/>
              <a:pathLst>
                <a:path extrusionOk="0" h="52440" w="52429">
                  <a:moveTo>
                    <a:pt x="26214" y="12798"/>
                  </a:moveTo>
                  <a:cubicBezTo>
                    <a:pt x="29779" y="12798"/>
                    <a:pt x="33190" y="14212"/>
                    <a:pt x="35709" y="16731"/>
                  </a:cubicBezTo>
                  <a:cubicBezTo>
                    <a:pt x="38228" y="19250"/>
                    <a:pt x="39642" y="22673"/>
                    <a:pt x="39654" y="26226"/>
                  </a:cubicBezTo>
                  <a:cubicBezTo>
                    <a:pt x="39654" y="28887"/>
                    <a:pt x="38858" y="31478"/>
                    <a:pt x="37384" y="33688"/>
                  </a:cubicBezTo>
                  <a:cubicBezTo>
                    <a:pt x="35911" y="35898"/>
                    <a:pt x="33807" y="37621"/>
                    <a:pt x="31360" y="38643"/>
                  </a:cubicBezTo>
                  <a:cubicBezTo>
                    <a:pt x="29718" y="39318"/>
                    <a:pt x="27970" y="39664"/>
                    <a:pt x="26215" y="39664"/>
                  </a:cubicBezTo>
                  <a:cubicBezTo>
                    <a:pt x="25341" y="39664"/>
                    <a:pt x="24465" y="39578"/>
                    <a:pt x="23600" y="39404"/>
                  </a:cubicBezTo>
                  <a:cubicBezTo>
                    <a:pt x="20986" y="38893"/>
                    <a:pt x="18597" y="37610"/>
                    <a:pt x="16720" y="35732"/>
                  </a:cubicBezTo>
                  <a:cubicBezTo>
                    <a:pt x="14842" y="33855"/>
                    <a:pt x="13559" y="31466"/>
                    <a:pt x="13036" y="28852"/>
                  </a:cubicBezTo>
                  <a:cubicBezTo>
                    <a:pt x="12525" y="26249"/>
                    <a:pt x="12786" y="23552"/>
                    <a:pt x="13797" y="21092"/>
                  </a:cubicBezTo>
                  <a:cubicBezTo>
                    <a:pt x="14818" y="18644"/>
                    <a:pt x="16541" y="16541"/>
                    <a:pt x="18752" y="15068"/>
                  </a:cubicBezTo>
                  <a:cubicBezTo>
                    <a:pt x="20962" y="13594"/>
                    <a:pt x="23552" y="12798"/>
                    <a:pt x="26214" y="12798"/>
                  </a:cubicBezTo>
                  <a:close/>
                  <a:moveTo>
                    <a:pt x="19797" y="0"/>
                  </a:moveTo>
                  <a:lnTo>
                    <a:pt x="19797" y="4706"/>
                  </a:lnTo>
                  <a:cubicBezTo>
                    <a:pt x="18312" y="5145"/>
                    <a:pt x="16874" y="5728"/>
                    <a:pt x="15520" y="6464"/>
                  </a:cubicBezTo>
                  <a:lnTo>
                    <a:pt x="12216" y="3161"/>
                  </a:lnTo>
                  <a:lnTo>
                    <a:pt x="3137" y="12240"/>
                  </a:lnTo>
                  <a:lnTo>
                    <a:pt x="6441" y="15543"/>
                  </a:lnTo>
                  <a:cubicBezTo>
                    <a:pt x="5716" y="16898"/>
                    <a:pt x="5122" y="18335"/>
                    <a:pt x="4682" y="19809"/>
                  </a:cubicBezTo>
                  <a:lnTo>
                    <a:pt x="0" y="19809"/>
                  </a:lnTo>
                  <a:lnTo>
                    <a:pt x="0" y="32654"/>
                  </a:lnTo>
                  <a:lnTo>
                    <a:pt x="4682" y="32654"/>
                  </a:lnTo>
                  <a:cubicBezTo>
                    <a:pt x="5122" y="34128"/>
                    <a:pt x="5716" y="35554"/>
                    <a:pt x="6441" y="36920"/>
                  </a:cubicBezTo>
                  <a:lnTo>
                    <a:pt x="3137" y="40224"/>
                  </a:lnTo>
                  <a:lnTo>
                    <a:pt x="12216" y="49302"/>
                  </a:lnTo>
                  <a:lnTo>
                    <a:pt x="15520" y="45999"/>
                  </a:lnTo>
                  <a:cubicBezTo>
                    <a:pt x="16874" y="46724"/>
                    <a:pt x="18312" y="47318"/>
                    <a:pt x="19797" y="47758"/>
                  </a:cubicBezTo>
                  <a:lnTo>
                    <a:pt x="19797" y="52439"/>
                  </a:lnTo>
                  <a:lnTo>
                    <a:pt x="32631" y="52439"/>
                  </a:lnTo>
                  <a:lnTo>
                    <a:pt x="32631" y="47758"/>
                  </a:lnTo>
                  <a:cubicBezTo>
                    <a:pt x="34105" y="47318"/>
                    <a:pt x="35542" y="46724"/>
                    <a:pt x="36897" y="45999"/>
                  </a:cubicBezTo>
                  <a:lnTo>
                    <a:pt x="40200" y="49302"/>
                  </a:lnTo>
                  <a:lnTo>
                    <a:pt x="49291" y="40224"/>
                  </a:lnTo>
                  <a:lnTo>
                    <a:pt x="45976" y="36920"/>
                  </a:lnTo>
                  <a:cubicBezTo>
                    <a:pt x="46712" y="35554"/>
                    <a:pt x="47295" y="34128"/>
                    <a:pt x="47734" y="32654"/>
                  </a:cubicBezTo>
                  <a:lnTo>
                    <a:pt x="52428" y="32654"/>
                  </a:lnTo>
                  <a:lnTo>
                    <a:pt x="52428" y="19809"/>
                  </a:lnTo>
                  <a:lnTo>
                    <a:pt x="47734" y="19809"/>
                  </a:lnTo>
                  <a:cubicBezTo>
                    <a:pt x="47295" y="18335"/>
                    <a:pt x="46712" y="16898"/>
                    <a:pt x="45976" y="15543"/>
                  </a:cubicBezTo>
                  <a:lnTo>
                    <a:pt x="49291" y="12240"/>
                  </a:lnTo>
                  <a:lnTo>
                    <a:pt x="40200" y="3161"/>
                  </a:lnTo>
                  <a:lnTo>
                    <a:pt x="36885" y="6453"/>
                  </a:lnTo>
                  <a:cubicBezTo>
                    <a:pt x="35519" y="5716"/>
                    <a:pt x="34093" y="5122"/>
                    <a:pt x="32607" y="4694"/>
                  </a:cubicBezTo>
                  <a:lnTo>
                    <a:pt x="32607" y="0"/>
                  </a:lnTo>
                  <a:close/>
                </a:path>
              </a:pathLst>
            </a:custGeom>
            <a:solidFill>
              <a:srgbClr val="FFFFFF">
                <a:alpha val="247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820" name="Google Shape;1820;g2770e931a04_0_8030"/>
            <p:cNvSpPr/>
            <p:nvPr/>
          </p:nvSpPr>
          <p:spPr>
            <a:xfrm>
              <a:off x="2166319" y="3067164"/>
              <a:ext cx="1681127" cy="811987"/>
            </a:xfrm>
            <a:custGeom>
              <a:rect b="b" l="l" r="r" t="t"/>
              <a:pathLst>
                <a:path extrusionOk="0" h="25335" w="52441">
                  <a:moveTo>
                    <a:pt x="1" y="0"/>
                  </a:moveTo>
                  <a:lnTo>
                    <a:pt x="1" y="5550"/>
                  </a:lnTo>
                  <a:lnTo>
                    <a:pt x="4694" y="5550"/>
                  </a:lnTo>
                  <a:cubicBezTo>
                    <a:pt x="5134" y="7023"/>
                    <a:pt x="5716" y="8449"/>
                    <a:pt x="6453" y="9816"/>
                  </a:cubicBezTo>
                  <a:lnTo>
                    <a:pt x="3138" y="13119"/>
                  </a:lnTo>
                  <a:lnTo>
                    <a:pt x="12228" y="22198"/>
                  </a:lnTo>
                  <a:lnTo>
                    <a:pt x="15532" y="18894"/>
                  </a:lnTo>
                  <a:cubicBezTo>
                    <a:pt x="16886" y="19619"/>
                    <a:pt x="18312" y="20213"/>
                    <a:pt x="19798" y="20653"/>
                  </a:cubicBezTo>
                  <a:lnTo>
                    <a:pt x="19798" y="25335"/>
                  </a:lnTo>
                  <a:lnTo>
                    <a:pt x="32631" y="25335"/>
                  </a:lnTo>
                  <a:lnTo>
                    <a:pt x="32631" y="20653"/>
                  </a:lnTo>
                  <a:cubicBezTo>
                    <a:pt x="34117" y="20213"/>
                    <a:pt x="35555" y="19619"/>
                    <a:pt x="36909" y="18894"/>
                  </a:cubicBezTo>
                  <a:lnTo>
                    <a:pt x="40213" y="22198"/>
                  </a:lnTo>
                  <a:lnTo>
                    <a:pt x="49291" y="13119"/>
                  </a:lnTo>
                  <a:lnTo>
                    <a:pt x="45988" y="9816"/>
                  </a:lnTo>
                  <a:cubicBezTo>
                    <a:pt x="46713" y="8449"/>
                    <a:pt x="47307" y="7023"/>
                    <a:pt x="47746" y="5550"/>
                  </a:cubicBezTo>
                  <a:lnTo>
                    <a:pt x="52440" y="5550"/>
                  </a:lnTo>
                  <a:lnTo>
                    <a:pt x="52440" y="0"/>
                  </a:lnTo>
                  <a:lnTo>
                    <a:pt x="39630" y="0"/>
                  </a:lnTo>
                  <a:cubicBezTo>
                    <a:pt x="39476" y="2353"/>
                    <a:pt x="38704" y="4623"/>
                    <a:pt x="37396" y="6583"/>
                  </a:cubicBezTo>
                  <a:cubicBezTo>
                    <a:pt x="35923" y="8794"/>
                    <a:pt x="33820" y="10517"/>
                    <a:pt x="31360" y="11539"/>
                  </a:cubicBezTo>
                  <a:cubicBezTo>
                    <a:pt x="29726" y="12213"/>
                    <a:pt x="27975" y="12559"/>
                    <a:pt x="26218" y="12559"/>
                  </a:cubicBezTo>
                  <a:cubicBezTo>
                    <a:pt x="25343" y="12559"/>
                    <a:pt x="24466" y="12473"/>
                    <a:pt x="23600" y="12299"/>
                  </a:cubicBezTo>
                  <a:cubicBezTo>
                    <a:pt x="20998" y="11788"/>
                    <a:pt x="18598" y="10505"/>
                    <a:pt x="16720" y="8627"/>
                  </a:cubicBezTo>
                  <a:cubicBezTo>
                    <a:pt x="14843" y="6750"/>
                    <a:pt x="13559" y="4361"/>
                    <a:pt x="13036" y="1747"/>
                  </a:cubicBezTo>
                  <a:cubicBezTo>
                    <a:pt x="12929" y="1177"/>
                    <a:pt x="12846" y="583"/>
                    <a:pt x="12811" y="0"/>
                  </a:cubicBezTo>
                  <a:close/>
                </a:path>
              </a:pathLst>
            </a:custGeom>
            <a:solidFill>
              <a:srgbClr val="FFFFFF">
                <a:alpha val="2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grpSp>
        <p:nvGrpSpPr>
          <p:cNvPr id="1821" name="Google Shape;1821;g2770e931a04_0_8030"/>
          <p:cNvGrpSpPr/>
          <p:nvPr/>
        </p:nvGrpSpPr>
        <p:grpSpPr>
          <a:xfrm>
            <a:off x="6169150" y="2018738"/>
            <a:ext cx="5487146" cy="1686000"/>
            <a:chOff x="6167300" y="2018738"/>
            <a:chExt cx="5485500" cy="1686000"/>
          </a:xfrm>
        </p:grpSpPr>
        <p:sp>
          <p:nvSpPr>
            <p:cNvPr id="1822" name="Google Shape;1822;g2770e931a04_0_8030"/>
            <p:cNvSpPr/>
            <p:nvPr/>
          </p:nvSpPr>
          <p:spPr>
            <a:xfrm>
              <a:off x="6167300" y="2018738"/>
              <a:ext cx="5485500" cy="1686000"/>
            </a:xfrm>
            <a:prstGeom prst="rect">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t" bIns="91425" lIns="137150" spcFirstLastPara="1" rIns="91425" wrap="square" tIns="45700">
              <a:noAutofit/>
            </a:bodyPr>
            <a:lstStyle/>
            <a:p>
              <a:pPr indent="0" lvl="0" marL="0" rtl="0" algn="ctr">
                <a:spcBef>
                  <a:spcPts val="0"/>
                </a:spcBef>
                <a:spcAft>
                  <a:spcPts val="0"/>
                </a:spcAft>
                <a:buNone/>
              </a:pPr>
              <a:r>
                <a:t/>
              </a:r>
              <a:endParaRPr sz="1500">
                <a:solidFill>
                  <a:schemeClr val="dk1"/>
                </a:solidFill>
                <a:latin typeface="DM Sans"/>
                <a:ea typeface="DM Sans"/>
                <a:cs typeface="DM Sans"/>
                <a:sym typeface="DM Sans"/>
              </a:endParaRPr>
            </a:p>
          </p:txBody>
        </p:sp>
        <p:grpSp>
          <p:nvGrpSpPr>
            <p:cNvPr id="1823" name="Google Shape;1823;g2770e931a04_0_8030"/>
            <p:cNvGrpSpPr/>
            <p:nvPr/>
          </p:nvGrpSpPr>
          <p:grpSpPr>
            <a:xfrm>
              <a:off x="7329976" y="2485584"/>
              <a:ext cx="270300" cy="270300"/>
              <a:chOff x="1948074" y="2653952"/>
              <a:chExt cx="270300" cy="270300"/>
            </a:xfrm>
          </p:grpSpPr>
          <p:sp>
            <p:nvSpPr>
              <p:cNvPr id="1824" name="Google Shape;1824;g2770e931a04_0_8030"/>
              <p:cNvSpPr/>
              <p:nvPr/>
            </p:nvSpPr>
            <p:spPr>
              <a:xfrm>
                <a:off x="1948074" y="2653952"/>
                <a:ext cx="270300" cy="270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5" name="Google Shape;1825;g2770e931a04_0_8030"/>
              <p:cNvPicPr preferRelativeResize="0"/>
              <p:nvPr/>
            </p:nvPicPr>
            <p:blipFill>
              <a:blip r:embed="rId24">
                <a:alphaModFix/>
              </a:blip>
              <a:stretch>
                <a:fillRect/>
              </a:stretch>
            </p:blipFill>
            <p:spPr>
              <a:xfrm>
                <a:off x="1974361" y="2680236"/>
                <a:ext cx="217676" cy="217676"/>
              </a:xfrm>
              <a:prstGeom prst="rect">
                <a:avLst/>
              </a:prstGeom>
              <a:noFill/>
              <a:ln>
                <a:noFill/>
              </a:ln>
            </p:spPr>
          </p:pic>
        </p:grpSp>
        <p:grpSp>
          <p:nvGrpSpPr>
            <p:cNvPr id="1826" name="Google Shape;1826;g2770e931a04_0_8030"/>
            <p:cNvGrpSpPr/>
            <p:nvPr/>
          </p:nvGrpSpPr>
          <p:grpSpPr>
            <a:xfrm>
              <a:off x="10153666" y="2352161"/>
              <a:ext cx="270300" cy="270300"/>
              <a:chOff x="4771764" y="2520528"/>
              <a:chExt cx="270300" cy="270300"/>
            </a:xfrm>
          </p:grpSpPr>
          <p:sp>
            <p:nvSpPr>
              <p:cNvPr id="1827" name="Google Shape;1827;g2770e931a04_0_8030"/>
              <p:cNvSpPr/>
              <p:nvPr/>
            </p:nvSpPr>
            <p:spPr>
              <a:xfrm>
                <a:off x="4771764" y="2520528"/>
                <a:ext cx="270300" cy="270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8" name="Google Shape;1828;g2770e931a04_0_8030"/>
              <p:cNvPicPr preferRelativeResize="0"/>
              <p:nvPr/>
            </p:nvPicPr>
            <p:blipFill rotWithShape="1">
              <a:blip r:embed="rId25">
                <a:alphaModFix/>
              </a:blip>
              <a:srcRect b="0" l="0" r="0" t="0"/>
              <a:stretch/>
            </p:blipFill>
            <p:spPr>
              <a:xfrm>
                <a:off x="4786688" y="2535814"/>
                <a:ext cx="239654" cy="239676"/>
              </a:xfrm>
              <a:prstGeom prst="rect">
                <a:avLst/>
              </a:prstGeom>
              <a:noFill/>
              <a:ln>
                <a:noFill/>
              </a:ln>
            </p:spPr>
          </p:pic>
        </p:grpSp>
      </p:grpSp>
      <p:sp>
        <p:nvSpPr>
          <p:cNvPr id="1829" name="Google Shape;1829;g2770e931a04_0_8030"/>
          <p:cNvSpPr/>
          <p:nvPr/>
        </p:nvSpPr>
        <p:spPr>
          <a:xfrm>
            <a:off x="5198851" y="2670638"/>
            <a:ext cx="382200" cy="382500"/>
          </a:xfrm>
          <a:prstGeom prst="ellipse">
            <a:avLst/>
          </a:prstGeom>
          <a:solidFill>
            <a:schemeClr val="dk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US" sz="2400">
                <a:solidFill>
                  <a:schemeClr val="lt1"/>
                </a:solidFill>
                <a:latin typeface="DM Sans"/>
                <a:ea typeface="DM Sans"/>
                <a:cs typeface="DM Sans"/>
                <a:sym typeface="DM Sans"/>
              </a:rPr>
              <a:t>?</a:t>
            </a:r>
            <a:endParaRPr b="1" sz="2400">
              <a:solidFill>
                <a:schemeClr val="lt1"/>
              </a:solidFill>
              <a:latin typeface="DM Sans"/>
              <a:ea typeface="DM Sans"/>
              <a:cs typeface="DM Sans"/>
              <a:sym typeface="DM Sans"/>
            </a:endParaRPr>
          </a:p>
        </p:txBody>
      </p:sp>
      <p:sp>
        <p:nvSpPr>
          <p:cNvPr id="1830" name="Google Shape;1830;g2770e931a04_0_8030"/>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There are many ways to orchestrate your Lakehouse workloads</a:t>
            </a:r>
            <a:endParaRPr/>
          </a:p>
        </p:txBody>
      </p:sp>
      <p:pic>
        <p:nvPicPr>
          <p:cNvPr id="1831" name="Google Shape;1831;g2770e931a04_0_8030"/>
          <p:cNvPicPr preferRelativeResize="0"/>
          <p:nvPr/>
        </p:nvPicPr>
        <p:blipFill>
          <a:blip r:embed="rId26">
            <a:alphaModFix/>
          </a:blip>
          <a:stretch>
            <a:fillRect/>
          </a:stretch>
        </p:blipFill>
        <p:spPr>
          <a:xfrm>
            <a:off x="2392974" y="3731025"/>
            <a:ext cx="522744" cy="522744"/>
          </a:xfrm>
          <a:prstGeom prst="rect">
            <a:avLst/>
          </a:prstGeom>
          <a:noFill/>
          <a:ln>
            <a:noFill/>
          </a:ln>
          <a:effectLst>
            <a:outerShdw blurRad="314325" rotWithShape="0" algn="bl" dir="5400000" dist="19050">
              <a:srgbClr val="000000">
                <a:alpha val="1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g2770e931a04_0_8126"/>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837" name="Google Shape;1837;g2770e931a04_0_8126"/>
          <p:cNvPicPr preferRelativeResize="0"/>
          <p:nvPr/>
        </p:nvPicPr>
        <p:blipFill>
          <a:blip r:embed="rId3">
            <a:alphaModFix/>
          </a:blip>
          <a:stretch>
            <a:fillRect/>
          </a:stretch>
        </p:blipFill>
        <p:spPr>
          <a:xfrm>
            <a:off x="802763" y="4070400"/>
            <a:ext cx="2089499" cy="807196"/>
          </a:xfrm>
          <a:prstGeom prst="rect">
            <a:avLst/>
          </a:prstGeom>
          <a:noFill/>
          <a:ln>
            <a:noFill/>
          </a:ln>
        </p:spPr>
      </p:pic>
      <p:pic>
        <p:nvPicPr>
          <p:cNvPr id="1838" name="Google Shape;1838;g2770e931a04_0_8126"/>
          <p:cNvPicPr preferRelativeResize="0"/>
          <p:nvPr/>
        </p:nvPicPr>
        <p:blipFill>
          <a:blip r:embed="rId4">
            <a:alphaModFix/>
          </a:blip>
          <a:stretch>
            <a:fillRect/>
          </a:stretch>
        </p:blipFill>
        <p:spPr>
          <a:xfrm>
            <a:off x="9264968" y="3680650"/>
            <a:ext cx="1900999" cy="1293327"/>
          </a:xfrm>
          <a:prstGeom prst="rect">
            <a:avLst/>
          </a:prstGeom>
          <a:noFill/>
          <a:ln>
            <a:noFill/>
          </a:ln>
        </p:spPr>
      </p:pic>
      <p:pic>
        <p:nvPicPr>
          <p:cNvPr id="1839" name="Google Shape;1839;g2770e931a04_0_8126"/>
          <p:cNvPicPr preferRelativeResize="0"/>
          <p:nvPr/>
        </p:nvPicPr>
        <p:blipFill>
          <a:blip r:embed="rId5">
            <a:alphaModFix/>
          </a:blip>
          <a:stretch>
            <a:fillRect/>
          </a:stretch>
        </p:blipFill>
        <p:spPr>
          <a:xfrm>
            <a:off x="3845986" y="4117639"/>
            <a:ext cx="965933" cy="965933"/>
          </a:xfrm>
          <a:prstGeom prst="rect">
            <a:avLst/>
          </a:prstGeom>
          <a:noFill/>
          <a:ln>
            <a:noFill/>
          </a:ln>
        </p:spPr>
      </p:pic>
      <p:pic>
        <p:nvPicPr>
          <p:cNvPr id="1840" name="Google Shape;1840;g2770e931a04_0_8126"/>
          <p:cNvPicPr preferRelativeResize="0"/>
          <p:nvPr/>
        </p:nvPicPr>
        <p:blipFill>
          <a:blip r:embed="rId6">
            <a:alphaModFix/>
          </a:blip>
          <a:stretch>
            <a:fillRect/>
          </a:stretch>
        </p:blipFill>
        <p:spPr>
          <a:xfrm>
            <a:off x="6451202" y="3964486"/>
            <a:ext cx="1174382" cy="1174359"/>
          </a:xfrm>
          <a:prstGeom prst="rect">
            <a:avLst/>
          </a:prstGeom>
          <a:noFill/>
          <a:ln>
            <a:noFill/>
          </a:ln>
        </p:spPr>
      </p:pic>
      <p:pic>
        <p:nvPicPr>
          <p:cNvPr id="1841" name="Google Shape;1841;g2770e931a04_0_8126"/>
          <p:cNvPicPr preferRelativeResize="0"/>
          <p:nvPr/>
        </p:nvPicPr>
        <p:blipFill>
          <a:blip r:embed="rId7">
            <a:alphaModFix/>
          </a:blip>
          <a:stretch>
            <a:fillRect/>
          </a:stretch>
        </p:blipFill>
        <p:spPr>
          <a:xfrm>
            <a:off x="2052762" y="5262725"/>
            <a:ext cx="840115" cy="840115"/>
          </a:xfrm>
          <a:prstGeom prst="rect">
            <a:avLst/>
          </a:prstGeom>
          <a:noFill/>
          <a:ln>
            <a:noFill/>
          </a:ln>
        </p:spPr>
      </p:pic>
      <p:pic>
        <p:nvPicPr>
          <p:cNvPr id="1842" name="Google Shape;1842;g2770e931a04_0_8126"/>
          <p:cNvPicPr preferRelativeResize="0"/>
          <p:nvPr/>
        </p:nvPicPr>
        <p:blipFill>
          <a:blip r:embed="rId8">
            <a:alphaModFix/>
          </a:blip>
          <a:stretch>
            <a:fillRect/>
          </a:stretch>
        </p:blipFill>
        <p:spPr>
          <a:xfrm>
            <a:off x="8688196" y="5599035"/>
            <a:ext cx="1968706" cy="503881"/>
          </a:xfrm>
          <a:prstGeom prst="rect">
            <a:avLst/>
          </a:prstGeom>
          <a:noFill/>
          <a:ln>
            <a:noFill/>
          </a:ln>
        </p:spPr>
      </p:pic>
      <p:pic>
        <p:nvPicPr>
          <p:cNvPr id="1843" name="Google Shape;1843;g2770e931a04_0_8126"/>
          <p:cNvPicPr preferRelativeResize="0"/>
          <p:nvPr/>
        </p:nvPicPr>
        <p:blipFill>
          <a:blip r:embed="rId9">
            <a:alphaModFix/>
          </a:blip>
          <a:stretch>
            <a:fillRect/>
          </a:stretch>
        </p:blipFill>
        <p:spPr>
          <a:xfrm>
            <a:off x="4852464" y="5762379"/>
            <a:ext cx="2483228" cy="709494"/>
          </a:xfrm>
          <a:prstGeom prst="rect">
            <a:avLst/>
          </a:prstGeom>
          <a:noFill/>
          <a:ln>
            <a:noFill/>
          </a:ln>
        </p:spPr>
      </p:pic>
      <p:sp>
        <p:nvSpPr>
          <p:cNvPr id="1844" name="Google Shape;1844;g2770e931a04_0_8126"/>
          <p:cNvSpPr/>
          <p:nvPr/>
        </p:nvSpPr>
        <p:spPr>
          <a:xfrm>
            <a:off x="0" y="3359675"/>
            <a:ext cx="12191700" cy="3035700"/>
          </a:xfrm>
          <a:prstGeom prst="rect">
            <a:avLst/>
          </a:prstGeom>
          <a:solidFill>
            <a:schemeClr val="lt1">
              <a:alpha val="74900"/>
            </a:schemeClr>
          </a:solidFill>
          <a:ln>
            <a:noFill/>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845" name="Google Shape;1845;g2770e931a04_0_8126"/>
          <p:cNvSpPr/>
          <p:nvPr/>
        </p:nvSpPr>
        <p:spPr>
          <a:xfrm>
            <a:off x="761991" y="2689325"/>
            <a:ext cx="3447900" cy="923100"/>
          </a:xfrm>
          <a:prstGeom prst="rect">
            <a:avLst/>
          </a:prstGeom>
          <a:solidFill>
            <a:srgbClr val="FEFEFE"/>
          </a:solidFill>
          <a:ln cap="flat" cmpd="sng" w="19050">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solidFill>
                  <a:schemeClr val="dk1"/>
                </a:solidFill>
                <a:latin typeface="DM Sans"/>
                <a:ea typeface="DM Sans"/>
                <a:cs typeface="DM Sans"/>
                <a:sym typeface="DM Sans"/>
              </a:rPr>
              <a:t>Data teams are less productive</a:t>
            </a:r>
            <a:endParaRPr b="1" sz="1900">
              <a:solidFill>
                <a:schemeClr val="dk1"/>
              </a:solidFill>
              <a:latin typeface="DM Sans"/>
              <a:ea typeface="DM Sans"/>
              <a:cs typeface="DM Sans"/>
              <a:sym typeface="DM Sans"/>
            </a:endParaRPr>
          </a:p>
        </p:txBody>
      </p:sp>
      <p:sp>
        <p:nvSpPr>
          <p:cNvPr id="1846" name="Google Shape;1846;g2770e931a04_0_8126"/>
          <p:cNvSpPr/>
          <p:nvPr/>
        </p:nvSpPr>
        <p:spPr>
          <a:xfrm>
            <a:off x="761991" y="1511600"/>
            <a:ext cx="3447900" cy="1307700"/>
          </a:xfrm>
          <a:prstGeom prst="downArrowCallout">
            <a:avLst>
              <a:gd fmla="val 25000" name="adj1"/>
              <a:gd fmla="val 25000" name="adj2"/>
              <a:gd fmla="val 25000" name="adj3"/>
              <a:gd fmla="val 64977" name="adj4"/>
            </a:avLst>
          </a:prstGeom>
          <a:solidFill>
            <a:schemeClr val="dk2"/>
          </a:solidFill>
          <a:ln cap="flat" cmpd="sng" w="19050">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solidFill>
                  <a:srgbClr val="FFFFFF"/>
                </a:solidFill>
                <a:latin typeface="DM Sans"/>
                <a:ea typeface="DM Sans"/>
                <a:cs typeface="DM Sans"/>
                <a:sym typeface="DM Sans"/>
              </a:rPr>
              <a:t>Hard to use for many practitioners</a:t>
            </a:r>
            <a:endParaRPr b="1" sz="1900">
              <a:solidFill>
                <a:srgbClr val="FFFFFF"/>
              </a:solidFill>
              <a:latin typeface="DM Sans"/>
              <a:ea typeface="DM Sans"/>
              <a:cs typeface="DM Sans"/>
              <a:sym typeface="DM Sans"/>
            </a:endParaRPr>
          </a:p>
        </p:txBody>
      </p:sp>
      <p:sp>
        <p:nvSpPr>
          <p:cNvPr id="1847" name="Google Shape;1847;g2770e931a04_0_8126"/>
          <p:cNvSpPr/>
          <p:nvPr/>
        </p:nvSpPr>
        <p:spPr>
          <a:xfrm>
            <a:off x="4372069" y="2689325"/>
            <a:ext cx="3447900" cy="923100"/>
          </a:xfrm>
          <a:prstGeom prst="rect">
            <a:avLst/>
          </a:prstGeom>
          <a:solidFill>
            <a:srgbClr val="FEFEFE"/>
          </a:solidFill>
          <a:ln cap="flat" cmpd="sng" w="19050">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solidFill>
                  <a:schemeClr val="dk1"/>
                </a:solidFill>
                <a:latin typeface="DM Sans"/>
                <a:ea typeface="DM Sans"/>
                <a:cs typeface="DM Sans"/>
                <a:sym typeface="DM Sans"/>
              </a:rPr>
              <a:t>Bad data lowers value of downstream applications</a:t>
            </a:r>
            <a:endParaRPr b="1" sz="1900">
              <a:solidFill>
                <a:schemeClr val="dk1"/>
              </a:solidFill>
              <a:latin typeface="DM Sans"/>
              <a:ea typeface="DM Sans"/>
              <a:cs typeface="DM Sans"/>
              <a:sym typeface="DM Sans"/>
            </a:endParaRPr>
          </a:p>
        </p:txBody>
      </p:sp>
      <p:sp>
        <p:nvSpPr>
          <p:cNvPr id="1848" name="Google Shape;1848;g2770e931a04_0_8126"/>
          <p:cNvSpPr/>
          <p:nvPr/>
        </p:nvSpPr>
        <p:spPr>
          <a:xfrm>
            <a:off x="7982147" y="2689325"/>
            <a:ext cx="3447900" cy="923100"/>
          </a:xfrm>
          <a:prstGeom prst="rect">
            <a:avLst/>
          </a:prstGeom>
          <a:solidFill>
            <a:srgbClr val="FEFEFE"/>
          </a:solidFill>
          <a:ln cap="flat" cmpd="sng" w="19050">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solidFill>
                  <a:schemeClr val="dk1"/>
                </a:solidFill>
                <a:latin typeface="DM Sans"/>
                <a:ea typeface="DM Sans"/>
                <a:cs typeface="DM Sans"/>
                <a:sym typeface="DM Sans"/>
              </a:rPr>
              <a:t>Higher cost of ownership and lower reliability</a:t>
            </a:r>
            <a:endParaRPr b="1" sz="1900">
              <a:solidFill>
                <a:schemeClr val="dk1"/>
              </a:solidFill>
              <a:latin typeface="DM Sans"/>
              <a:ea typeface="DM Sans"/>
              <a:cs typeface="DM Sans"/>
              <a:sym typeface="DM Sans"/>
            </a:endParaRPr>
          </a:p>
        </p:txBody>
      </p:sp>
      <p:sp>
        <p:nvSpPr>
          <p:cNvPr id="1849" name="Google Shape;1849;g2770e931a04_0_8126"/>
          <p:cNvSpPr/>
          <p:nvPr/>
        </p:nvSpPr>
        <p:spPr>
          <a:xfrm>
            <a:off x="4372069" y="1511600"/>
            <a:ext cx="3447900" cy="1307700"/>
          </a:xfrm>
          <a:prstGeom prst="downArrowCallout">
            <a:avLst>
              <a:gd fmla="val 25000" name="adj1"/>
              <a:gd fmla="val 25000" name="adj2"/>
              <a:gd fmla="val 25000" name="adj3"/>
              <a:gd fmla="val 64977" name="adj4"/>
            </a:avLst>
          </a:prstGeom>
          <a:solidFill>
            <a:schemeClr val="dk2"/>
          </a:solidFill>
          <a:ln cap="flat" cmpd="sng" w="19050">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solidFill>
                  <a:srgbClr val="FFFFFF"/>
                </a:solidFill>
                <a:latin typeface="DM Sans"/>
                <a:ea typeface="DM Sans"/>
                <a:cs typeface="DM Sans"/>
                <a:sym typeface="DM Sans"/>
              </a:rPr>
              <a:t>Difficult to understand root cause when issues occur</a:t>
            </a:r>
            <a:endParaRPr b="1" sz="1900">
              <a:solidFill>
                <a:srgbClr val="FFFFFF"/>
              </a:solidFill>
              <a:latin typeface="DM Sans"/>
              <a:ea typeface="DM Sans"/>
              <a:cs typeface="DM Sans"/>
              <a:sym typeface="DM Sans"/>
            </a:endParaRPr>
          </a:p>
        </p:txBody>
      </p:sp>
      <p:sp>
        <p:nvSpPr>
          <p:cNvPr id="1850" name="Google Shape;1850;g2770e931a04_0_8126"/>
          <p:cNvSpPr/>
          <p:nvPr/>
        </p:nvSpPr>
        <p:spPr>
          <a:xfrm>
            <a:off x="7982147" y="1511600"/>
            <a:ext cx="3447900" cy="1307700"/>
          </a:xfrm>
          <a:prstGeom prst="downArrowCallout">
            <a:avLst>
              <a:gd fmla="val 25000" name="adj1"/>
              <a:gd fmla="val 25000" name="adj2"/>
              <a:gd fmla="val 25000" name="adj3"/>
              <a:gd fmla="val 64977" name="adj4"/>
            </a:avLst>
          </a:prstGeom>
          <a:solidFill>
            <a:schemeClr val="dk2"/>
          </a:solidFill>
          <a:ln cap="flat" cmpd="sng" w="19050">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b="1" lang="en-US" sz="1900">
                <a:solidFill>
                  <a:srgbClr val="FFFFFF"/>
                </a:solidFill>
                <a:latin typeface="DM Sans"/>
                <a:ea typeface="DM Sans"/>
                <a:cs typeface="DM Sans"/>
                <a:sym typeface="DM Sans"/>
              </a:rPr>
              <a:t>Complex architecture to manage and maintain</a:t>
            </a:r>
            <a:endParaRPr b="1" sz="1900">
              <a:solidFill>
                <a:srgbClr val="FFFFFF"/>
              </a:solidFill>
              <a:latin typeface="DM Sans"/>
              <a:ea typeface="DM Sans"/>
              <a:cs typeface="DM Sans"/>
              <a:sym typeface="DM Sans"/>
            </a:endParaRPr>
          </a:p>
        </p:txBody>
      </p:sp>
      <p:sp>
        <p:nvSpPr>
          <p:cNvPr id="1851" name="Google Shape;1851;g2770e931a04_0_8126"/>
          <p:cNvSpPr/>
          <p:nvPr/>
        </p:nvSpPr>
        <p:spPr>
          <a:xfrm>
            <a:off x="0" y="4713767"/>
            <a:ext cx="12192000" cy="1022100"/>
          </a:xfrm>
          <a:prstGeom prst="rect">
            <a:avLst/>
          </a:prstGeom>
          <a:solidFill>
            <a:srgbClr val="FFFFFF"/>
          </a:solidFill>
          <a:ln cap="flat" cmpd="sng" w="9525">
            <a:solidFill>
              <a:srgbClr val="DDDDDD"/>
            </a:solidFill>
            <a:prstDash val="solid"/>
            <a:round/>
            <a:headEnd len="sm" w="sm" type="none"/>
            <a:tailEnd len="sm" w="sm" type="none"/>
          </a:ln>
          <a:effectLst>
            <a:outerShdw blurRad="457200" rotWithShape="0" algn="bl" dir="5400000" dist="114300">
              <a:srgbClr val="000000">
                <a:alpha val="9800"/>
              </a:srgbClr>
            </a:outerShdw>
          </a:effectLst>
        </p:spPr>
        <p:txBody>
          <a:bodyPr anchorCtr="0" anchor="ctr" bIns="121875" lIns="609500" spcFirstLastPara="1" rIns="304750" wrap="square" tIns="121875">
            <a:noAutofit/>
          </a:bodyPr>
          <a:lstStyle/>
          <a:p>
            <a:pPr indent="0" lvl="0" marL="0" marR="0" rtl="0" algn="ctr">
              <a:lnSpc>
                <a:spcPct val="100000"/>
              </a:lnSpc>
              <a:spcBef>
                <a:spcPts val="0"/>
              </a:spcBef>
              <a:spcAft>
                <a:spcPts val="0"/>
              </a:spcAft>
              <a:buNone/>
            </a:pPr>
            <a:r>
              <a:rPr b="1" lang="en-US" sz="3700">
                <a:solidFill>
                  <a:schemeClr val="dk2"/>
                </a:solidFill>
                <a:latin typeface="DM Sans"/>
                <a:ea typeface="DM Sans"/>
                <a:cs typeface="DM Sans"/>
                <a:sym typeface="DM Sans"/>
              </a:rPr>
              <a:t>These</a:t>
            </a:r>
            <a:r>
              <a:rPr b="1" lang="en-US" sz="3700">
                <a:solidFill>
                  <a:schemeClr val="dk2"/>
                </a:solidFill>
                <a:latin typeface="DM Sans"/>
                <a:ea typeface="DM Sans"/>
                <a:cs typeface="DM Sans"/>
                <a:sym typeface="DM Sans"/>
                <a:extLst>
                  <a:ext uri="http://customooxmlschemas.google.com/">
                    <go:slidesCustomData xmlns:go="http://customooxmlschemas.google.com/" textRoundtripDataId="18"/>
                  </a:ext>
                </a:extLst>
              </a:rPr>
              <a:t> tools are not unified with your Lakehouse</a:t>
            </a:r>
            <a:endParaRPr b="1" i="0" sz="3700" u="none" cap="none" strike="noStrike">
              <a:solidFill>
                <a:schemeClr val="dk2"/>
              </a:solidFill>
              <a:latin typeface="DM Sans"/>
              <a:ea typeface="DM Sans"/>
              <a:cs typeface="DM Sans"/>
              <a:sym typeface="DM Sans"/>
            </a:endParaRPr>
          </a:p>
        </p:txBody>
      </p:sp>
      <p:sp>
        <p:nvSpPr>
          <p:cNvPr id="1852" name="Google Shape;1852;g2770e931a04_0_8126"/>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External orchestrators create challenges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sp>
        <p:nvSpPr>
          <p:cNvPr id="1857" name="Google Shape;1857;g2770e931a04_0_8146"/>
          <p:cNvSpPr/>
          <p:nvPr/>
        </p:nvSpPr>
        <p:spPr>
          <a:xfrm>
            <a:off x="609602" y="535603"/>
            <a:ext cx="5803509" cy="5651365"/>
          </a:xfrm>
          <a:custGeom>
            <a:rect b="b" l="l" r="r" t="t"/>
            <a:pathLst>
              <a:path extrusionOk="0" h="76064" w="186563">
                <a:moveTo>
                  <a:pt x="0" y="1"/>
                </a:moveTo>
                <a:lnTo>
                  <a:pt x="0" y="76063"/>
                </a:lnTo>
                <a:lnTo>
                  <a:pt x="186563" y="76063"/>
                </a:lnTo>
                <a:lnTo>
                  <a:pt x="186563" y="1"/>
                </a:lnTo>
                <a:close/>
              </a:path>
            </a:pathLst>
          </a:custGeom>
          <a:solidFill>
            <a:srgbClr val="FFFFFF"/>
          </a:solidFill>
          <a:ln>
            <a:noFill/>
          </a:ln>
          <a:effectLst>
            <a:outerShdw blurRad="457200" rotWithShape="0" algn="bl" dir="5400000" dist="114300">
              <a:srgbClr val="000000">
                <a:alpha val="9800"/>
              </a:srgbClr>
            </a:outerShdw>
          </a:effectLst>
        </p:spPr>
        <p:txBody>
          <a:bodyPr anchorCtr="0" anchor="ctr" bIns="121875" lIns="609500" spcFirstLastPara="1" rIns="304750" wrap="square" tIns="121875">
            <a:noAutofit/>
          </a:bodyPr>
          <a:lstStyle/>
          <a:p>
            <a:pPr indent="0" lvl="0" marL="0" marR="0" rtl="0" algn="r">
              <a:lnSpc>
                <a:spcPct val="100000"/>
              </a:lnSpc>
              <a:spcBef>
                <a:spcPts val="0"/>
              </a:spcBef>
              <a:spcAft>
                <a:spcPts val="0"/>
              </a:spcAft>
              <a:buNone/>
            </a:pPr>
            <a:r>
              <a:t/>
            </a:r>
            <a:endParaRPr b="0" i="0" sz="1600" u="none" cap="none" strike="noStrike">
              <a:solidFill>
                <a:schemeClr val="dk1"/>
              </a:solidFill>
              <a:latin typeface="DM Sans"/>
              <a:ea typeface="DM Sans"/>
              <a:cs typeface="DM Sans"/>
              <a:sym typeface="DM Sans"/>
            </a:endParaRPr>
          </a:p>
        </p:txBody>
      </p:sp>
      <p:sp>
        <p:nvSpPr>
          <p:cNvPr id="1858" name="Google Shape;1858;g2770e931a04_0_8146"/>
          <p:cNvSpPr/>
          <p:nvPr/>
        </p:nvSpPr>
        <p:spPr>
          <a:xfrm>
            <a:off x="764834" y="4055577"/>
            <a:ext cx="5487232" cy="424626"/>
          </a:xfrm>
          <a:custGeom>
            <a:rect b="b" l="l" r="r" t="t"/>
            <a:pathLst>
              <a:path extrusionOk="0" h="64240" w="156298">
                <a:moveTo>
                  <a:pt x="1" y="0"/>
                </a:moveTo>
                <a:lnTo>
                  <a:pt x="1" y="64239"/>
                </a:lnTo>
                <a:lnTo>
                  <a:pt x="156298" y="64239"/>
                </a:lnTo>
                <a:lnTo>
                  <a:pt x="15629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chemeClr val="lt1"/>
                </a:solidFill>
                <a:latin typeface="DM Sans"/>
                <a:ea typeface="DM Sans"/>
                <a:cs typeface="DM Sans"/>
                <a:sym typeface="DM Sans"/>
              </a:rPr>
              <a:t>Unity Catalog</a:t>
            </a:r>
            <a:endParaRPr b="1" i="0" sz="1500" u="none" cap="none" strike="noStrike">
              <a:solidFill>
                <a:schemeClr val="lt1"/>
              </a:solidFill>
              <a:latin typeface="DM Sans"/>
              <a:ea typeface="DM Sans"/>
              <a:cs typeface="DM Sans"/>
              <a:sym typeface="DM Sans"/>
            </a:endParaRPr>
          </a:p>
        </p:txBody>
      </p:sp>
      <p:sp>
        <p:nvSpPr>
          <p:cNvPr id="1859" name="Google Shape;1859;g2770e931a04_0_8146"/>
          <p:cNvSpPr/>
          <p:nvPr/>
        </p:nvSpPr>
        <p:spPr>
          <a:xfrm>
            <a:off x="757289" y="4726300"/>
            <a:ext cx="5487232" cy="424626"/>
          </a:xfrm>
          <a:custGeom>
            <a:rect b="b" l="l" r="r" t="t"/>
            <a:pathLst>
              <a:path extrusionOk="0" h="64240" w="156298">
                <a:moveTo>
                  <a:pt x="1" y="0"/>
                </a:moveTo>
                <a:lnTo>
                  <a:pt x="1" y="64239"/>
                </a:lnTo>
                <a:lnTo>
                  <a:pt x="156298" y="64239"/>
                </a:lnTo>
                <a:lnTo>
                  <a:pt x="156298" y="0"/>
                </a:lnTo>
                <a:close/>
              </a:path>
            </a:pathLst>
          </a:custGeom>
          <a:solidFill>
            <a:schemeClr val="accent2"/>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lang="en-US" sz="1500">
                <a:solidFill>
                  <a:schemeClr val="lt1"/>
                </a:solidFill>
                <a:latin typeface="DM Sans"/>
                <a:ea typeface="DM Sans"/>
                <a:cs typeface="DM Sans"/>
                <a:sym typeface="DM Sans"/>
              </a:rPr>
              <a:t>Delta Lake</a:t>
            </a:r>
            <a:endParaRPr b="1" i="0" sz="1500" u="none" cap="none" strike="noStrike">
              <a:solidFill>
                <a:schemeClr val="lt1"/>
              </a:solidFill>
              <a:latin typeface="DM Sans"/>
              <a:ea typeface="DM Sans"/>
              <a:cs typeface="DM Sans"/>
              <a:sym typeface="DM Sans"/>
            </a:endParaRPr>
          </a:p>
        </p:txBody>
      </p:sp>
      <p:pic>
        <p:nvPicPr>
          <p:cNvPr id="1860" name="Google Shape;1860;g2770e931a04_0_8146"/>
          <p:cNvPicPr preferRelativeResize="0"/>
          <p:nvPr/>
        </p:nvPicPr>
        <p:blipFill rotWithShape="1">
          <a:blip r:embed="rId3">
            <a:alphaModFix/>
          </a:blip>
          <a:srcRect b="0" l="61901" r="9833" t="0"/>
          <a:stretch/>
        </p:blipFill>
        <p:spPr>
          <a:xfrm>
            <a:off x="4508099" y="5324964"/>
            <a:ext cx="773296" cy="674830"/>
          </a:xfrm>
          <a:prstGeom prst="rect">
            <a:avLst/>
          </a:prstGeom>
          <a:noFill/>
          <a:ln>
            <a:noFill/>
          </a:ln>
        </p:spPr>
      </p:pic>
      <p:pic>
        <p:nvPicPr>
          <p:cNvPr id="1861" name="Google Shape;1861;g2770e931a04_0_8146"/>
          <p:cNvPicPr preferRelativeResize="0"/>
          <p:nvPr/>
        </p:nvPicPr>
        <p:blipFill rotWithShape="1">
          <a:blip r:embed="rId3">
            <a:alphaModFix/>
          </a:blip>
          <a:srcRect b="0" l="39032" r="36257" t="0"/>
          <a:stretch/>
        </p:blipFill>
        <p:spPr>
          <a:xfrm>
            <a:off x="3141787" y="5324950"/>
            <a:ext cx="676053" cy="674850"/>
          </a:xfrm>
          <a:prstGeom prst="rect">
            <a:avLst/>
          </a:prstGeom>
          <a:noFill/>
          <a:ln>
            <a:noFill/>
          </a:ln>
        </p:spPr>
      </p:pic>
      <p:grpSp>
        <p:nvGrpSpPr>
          <p:cNvPr id="1862" name="Google Shape;1862;g2770e931a04_0_8146"/>
          <p:cNvGrpSpPr/>
          <p:nvPr/>
        </p:nvGrpSpPr>
        <p:grpSpPr>
          <a:xfrm>
            <a:off x="1489422" y="3022071"/>
            <a:ext cx="445076" cy="437507"/>
            <a:chOff x="3918306" y="1624442"/>
            <a:chExt cx="279852" cy="275491"/>
          </a:xfrm>
        </p:grpSpPr>
        <p:sp>
          <p:nvSpPr>
            <p:cNvPr id="1863" name="Google Shape;1863;g2770e931a04_0_8146"/>
            <p:cNvSpPr/>
            <p:nvPr/>
          </p:nvSpPr>
          <p:spPr>
            <a:xfrm>
              <a:off x="3918306" y="1624442"/>
              <a:ext cx="223484" cy="275491"/>
            </a:xfrm>
            <a:custGeom>
              <a:rect b="b" l="l" r="r" t="t"/>
              <a:pathLst>
                <a:path extrusionOk="0" h="9846" w="7993">
                  <a:moveTo>
                    <a:pt x="727" y="1"/>
                  </a:moveTo>
                  <a:cubicBezTo>
                    <a:pt x="327" y="1"/>
                    <a:pt x="0" y="310"/>
                    <a:pt x="0" y="709"/>
                  </a:cubicBezTo>
                  <a:lnTo>
                    <a:pt x="0" y="9137"/>
                  </a:lnTo>
                  <a:cubicBezTo>
                    <a:pt x="0" y="9537"/>
                    <a:pt x="327" y="9846"/>
                    <a:pt x="727" y="9846"/>
                  </a:cubicBezTo>
                  <a:lnTo>
                    <a:pt x="7266" y="9846"/>
                  </a:lnTo>
                  <a:cubicBezTo>
                    <a:pt x="7665" y="9846"/>
                    <a:pt x="7992" y="9519"/>
                    <a:pt x="7992" y="9119"/>
                  </a:cubicBezTo>
                  <a:lnTo>
                    <a:pt x="7992" y="8647"/>
                  </a:lnTo>
                  <a:lnTo>
                    <a:pt x="7720" y="8647"/>
                  </a:lnTo>
                  <a:lnTo>
                    <a:pt x="7720" y="9119"/>
                  </a:lnTo>
                  <a:cubicBezTo>
                    <a:pt x="7720" y="9373"/>
                    <a:pt x="7520" y="9573"/>
                    <a:pt x="7266" y="9573"/>
                  </a:cubicBezTo>
                  <a:lnTo>
                    <a:pt x="727" y="9573"/>
                  </a:lnTo>
                  <a:cubicBezTo>
                    <a:pt x="491" y="9573"/>
                    <a:pt x="291" y="9373"/>
                    <a:pt x="291" y="9137"/>
                  </a:cubicBezTo>
                  <a:lnTo>
                    <a:pt x="291" y="727"/>
                  </a:lnTo>
                  <a:cubicBezTo>
                    <a:pt x="291" y="473"/>
                    <a:pt x="491" y="273"/>
                    <a:pt x="727" y="273"/>
                  </a:cubicBezTo>
                  <a:lnTo>
                    <a:pt x="4795" y="273"/>
                  </a:lnTo>
                  <a:lnTo>
                    <a:pt x="4795" y="1"/>
                  </a:lnTo>
                  <a:close/>
                </a:path>
              </a:pathLst>
            </a:custGeom>
            <a:solidFill>
              <a:srgbClr val="1B31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00" u="none" cap="none" strike="noStrike">
                <a:solidFill>
                  <a:srgbClr val="000000"/>
                </a:solidFill>
                <a:latin typeface="Arial"/>
                <a:ea typeface="Arial"/>
                <a:cs typeface="Arial"/>
                <a:sym typeface="Arial"/>
              </a:endParaRPr>
            </a:p>
          </p:txBody>
        </p:sp>
        <p:sp>
          <p:nvSpPr>
            <p:cNvPr id="1864" name="Google Shape;1864;g2770e931a04_0_8146"/>
            <p:cNvSpPr/>
            <p:nvPr/>
          </p:nvSpPr>
          <p:spPr>
            <a:xfrm>
              <a:off x="3951830" y="1624442"/>
              <a:ext cx="246328" cy="229240"/>
            </a:xfrm>
            <a:custGeom>
              <a:rect b="b" l="l" r="r" t="t"/>
              <a:pathLst>
                <a:path extrusionOk="0" h="8193" w="8810">
                  <a:moveTo>
                    <a:pt x="6793" y="4142"/>
                  </a:moveTo>
                  <a:cubicBezTo>
                    <a:pt x="7211" y="4179"/>
                    <a:pt x="7592" y="4342"/>
                    <a:pt x="7883" y="4596"/>
                  </a:cubicBezTo>
                  <a:lnTo>
                    <a:pt x="6793" y="5686"/>
                  </a:lnTo>
                  <a:lnTo>
                    <a:pt x="6793" y="4142"/>
                  </a:lnTo>
                  <a:close/>
                  <a:moveTo>
                    <a:pt x="8065" y="4796"/>
                  </a:moveTo>
                  <a:cubicBezTo>
                    <a:pt x="8337" y="5087"/>
                    <a:pt x="8501" y="5468"/>
                    <a:pt x="8519" y="5886"/>
                  </a:cubicBezTo>
                  <a:lnTo>
                    <a:pt x="6975" y="5886"/>
                  </a:lnTo>
                  <a:lnTo>
                    <a:pt x="8065" y="4796"/>
                  </a:lnTo>
                  <a:close/>
                  <a:moveTo>
                    <a:pt x="8537" y="6158"/>
                  </a:moveTo>
                  <a:cubicBezTo>
                    <a:pt x="8464" y="7085"/>
                    <a:pt x="7720" y="7829"/>
                    <a:pt x="6793" y="7902"/>
                  </a:cubicBezTo>
                  <a:lnTo>
                    <a:pt x="6793" y="6158"/>
                  </a:lnTo>
                  <a:close/>
                  <a:moveTo>
                    <a:pt x="4123" y="1"/>
                  </a:moveTo>
                  <a:lnTo>
                    <a:pt x="4123" y="2181"/>
                  </a:lnTo>
                  <a:cubicBezTo>
                    <a:pt x="4123" y="2580"/>
                    <a:pt x="4432" y="2907"/>
                    <a:pt x="4832" y="2907"/>
                  </a:cubicBezTo>
                  <a:lnTo>
                    <a:pt x="5958" y="2907"/>
                  </a:lnTo>
                  <a:lnTo>
                    <a:pt x="5958" y="2635"/>
                  </a:lnTo>
                  <a:lnTo>
                    <a:pt x="4850" y="2635"/>
                  </a:lnTo>
                  <a:cubicBezTo>
                    <a:pt x="4595" y="2635"/>
                    <a:pt x="4396" y="2435"/>
                    <a:pt x="4396" y="2181"/>
                  </a:cubicBezTo>
                  <a:lnTo>
                    <a:pt x="4396" y="364"/>
                  </a:lnTo>
                  <a:lnTo>
                    <a:pt x="6521" y="2471"/>
                  </a:lnTo>
                  <a:lnTo>
                    <a:pt x="6521" y="3870"/>
                  </a:lnTo>
                  <a:cubicBezTo>
                    <a:pt x="5395" y="3942"/>
                    <a:pt x="4505" y="4887"/>
                    <a:pt x="4505" y="6031"/>
                  </a:cubicBezTo>
                  <a:cubicBezTo>
                    <a:pt x="4505" y="6740"/>
                    <a:pt x="4868" y="7393"/>
                    <a:pt x="5431" y="7793"/>
                  </a:cubicBezTo>
                  <a:lnTo>
                    <a:pt x="291" y="7793"/>
                  </a:lnTo>
                  <a:lnTo>
                    <a:pt x="291" y="6031"/>
                  </a:lnTo>
                  <a:lnTo>
                    <a:pt x="1217" y="5105"/>
                  </a:lnTo>
                  <a:lnTo>
                    <a:pt x="2289" y="6177"/>
                  </a:lnTo>
                  <a:lnTo>
                    <a:pt x="4468" y="3997"/>
                  </a:lnTo>
                  <a:lnTo>
                    <a:pt x="4269" y="3815"/>
                  </a:lnTo>
                  <a:lnTo>
                    <a:pt x="2289" y="5795"/>
                  </a:lnTo>
                  <a:lnTo>
                    <a:pt x="1217" y="4723"/>
                  </a:lnTo>
                  <a:lnTo>
                    <a:pt x="273" y="5650"/>
                  </a:lnTo>
                  <a:lnTo>
                    <a:pt x="273" y="2653"/>
                  </a:lnTo>
                  <a:lnTo>
                    <a:pt x="0" y="2653"/>
                  </a:lnTo>
                  <a:lnTo>
                    <a:pt x="0" y="8066"/>
                  </a:lnTo>
                  <a:lnTo>
                    <a:pt x="5994" y="8066"/>
                  </a:lnTo>
                  <a:lnTo>
                    <a:pt x="5994" y="7938"/>
                  </a:lnTo>
                  <a:lnTo>
                    <a:pt x="6030" y="7811"/>
                  </a:lnTo>
                  <a:cubicBezTo>
                    <a:pt x="5286" y="7539"/>
                    <a:pt x="4777" y="6830"/>
                    <a:pt x="4777" y="6031"/>
                  </a:cubicBezTo>
                  <a:cubicBezTo>
                    <a:pt x="4777" y="5050"/>
                    <a:pt x="5540" y="4233"/>
                    <a:pt x="6521" y="4160"/>
                  </a:cubicBezTo>
                  <a:lnTo>
                    <a:pt x="6521" y="8193"/>
                  </a:lnTo>
                  <a:lnTo>
                    <a:pt x="6648" y="8193"/>
                  </a:lnTo>
                  <a:cubicBezTo>
                    <a:pt x="7847" y="8193"/>
                    <a:pt x="8809" y="7230"/>
                    <a:pt x="8809" y="6031"/>
                  </a:cubicBezTo>
                  <a:cubicBezTo>
                    <a:pt x="8809" y="4851"/>
                    <a:pt x="7919" y="3942"/>
                    <a:pt x="6793" y="3870"/>
                  </a:cubicBezTo>
                  <a:lnTo>
                    <a:pt x="6793" y="2362"/>
                  </a:lnTo>
                  <a:lnTo>
                    <a:pt x="4414" y="1"/>
                  </a:lnTo>
                  <a:close/>
                </a:path>
              </a:pathLst>
            </a:custGeom>
            <a:solidFill>
              <a:srgbClr val="1B31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100" u="none" cap="none" strike="noStrike">
                <a:solidFill>
                  <a:srgbClr val="000000"/>
                </a:solidFill>
                <a:latin typeface="Arial"/>
                <a:ea typeface="Arial"/>
                <a:cs typeface="Arial"/>
                <a:sym typeface="Arial"/>
              </a:endParaRPr>
            </a:p>
          </p:txBody>
        </p:sp>
      </p:grpSp>
      <p:pic>
        <p:nvPicPr>
          <p:cNvPr id="1865" name="Google Shape;1865;g2770e931a04_0_8146"/>
          <p:cNvPicPr preferRelativeResize="0"/>
          <p:nvPr/>
        </p:nvPicPr>
        <p:blipFill rotWithShape="1">
          <a:blip r:embed="rId4">
            <a:alphaModFix/>
          </a:blip>
          <a:srcRect b="0" l="0" r="0" t="0"/>
          <a:stretch/>
        </p:blipFill>
        <p:spPr>
          <a:xfrm flipH="1">
            <a:off x="3886106" y="2969111"/>
            <a:ext cx="543934" cy="543293"/>
          </a:xfrm>
          <a:prstGeom prst="rect">
            <a:avLst/>
          </a:prstGeom>
          <a:noFill/>
          <a:ln>
            <a:noFill/>
          </a:ln>
        </p:spPr>
      </p:pic>
      <p:pic>
        <p:nvPicPr>
          <p:cNvPr id="1866" name="Google Shape;1866;g2770e931a04_0_8146"/>
          <p:cNvPicPr preferRelativeResize="0"/>
          <p:nvPr/>
        </p:nvPicPr>
        <p:blipFill rotWithShape="1">
          <a:blip r:embed="rId5">
            <a:alphaModFix/>
          </a:blip>
          <a:srcRect b="0" l="0" r="0" t="0"/>
          <a:stretch/>
        </p:blipFill>
        <p:spPr>
          <a:xfrm>
            <a:off x="5005962" y="2969111"/>
            <a:ext cx="543934" cy="543293"/>
          </a:xfrm>
          <a:prstGeom prst="rect">
            <a:avLst/>
          </a:prstGeom>
          <a:noFill/>
          <a:ln>
            <a:noFill/>
          </a:ln>
        </p:spPr>
      </p:pic>
      <p:sp>
        <p:nvSpPr>
          <p:cNvPr id="1867" name="Google Shape;1867;g2770e931a04_0_8146"/>
          <p:cNvSpPr txBox="1"/>
          <p:nvPr/>
        </p:nvSpPr>
        <p:spPr>
          <a:xfrm>
            <a:off x="1080024" y="3523493"/>
            <a:ext cx="1101600" cy="39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100" u="none" cap="none" strike="noStrike">
                <a:solidFill>
                  <a:srgbClr val="1A5162"/>
                </a:solidFill>
                <a:latin typeface="DM Sans"/>
                <a:ea typeface="DM Sans"/>
                <a:cs typeface="DM Sans"/>
                <a:sym typeface="DM Sans"/>
              </a:rPr>
              <a:t>BI &amp; Data</a:t>
            </a:r>
            <a:br>
              <a:rPr b="0" i="0" lang="en-US" sz="1100" u="none" cap="none" strike="noStrike">
                <a:solidFill>
                  <a:srgbClr val="1A5162"/>
                </a:solidFill>
                <a:latin typeface="DM Sans"/>
                <a:ea typeface="DM Sans"/>
                <a:cs typeface="DM Sans"/>
                <a:sym typeface="DM Sans"/>
              </a:rPr>
            </a:br>
            <a:r>
              <a:rPr b="0" i="0" lang="en-US" sz="1100" u="none" cap="none" strike="noStrike">
                <a:solidFill>
                  <a:srgbClr val="1A5162"/>
                </a:solidFill>
                <a:latin typeface="DM Sans"/>
                <a:ea typeface="DM Sans"/>
                <a:cs typeface="DM Sans"/>
                <a:sym typeface="DM Sans"/>
              </a:rPr>
              <a:t>Warehousing</a:t>
            </a:r>
            <a:endParaRPr b="0" i="0" sz="1100" u="none" cap="none" strike="noStrike">
              <a:solidFill>
                <a:srgbClr val="000000"/>
              </a:solidFill>
              <a:latin typeface="Arial"/>
              <a:ea typeface="Arial"/>
              <a:cs typeface="Arial"/>
              <a:sym typeface="Arial"/>
            </a:endParaRPr>
          </a:p>
        </p:txBody>
      </p:sp>
      <p:sp>
        <p:nvSpPr>
          <p:cNvPr id="1868" name="Google Shape;1868;g2770e931a04_0_8146"/>
          <p:cNvSpPr txBox="1"/>
          <p:nvPr/>
        </p:nvSpPr>
        <p:spPr>
          <a:xfrm>
            <a:off x="3616375" y="3523493"/>
            <a:ext cx="1101600" cy="39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100" u="none" cap="none" strike="noStrike">
                <a:solidFill>
                  <a:srgbClr val="1A5162"/>
                </a:solidFill>
                <a:latin typeface="DM Sans"/>
                <a:ea typeface="DM Sans"/>
                <a:cs typeface="DM Sans"/>
                <a:sym typeface="DM Sans"/>
              </a:rPr>
              <a:t>Data</a:t>
            </a:r>
            <a:br>
              <a:rPr b="0" i="0" lang="en-US" sz="1100" u="none" cap="none" strike="noStrike">
                <a:solidFill>
                  <a:srgbClr val="1A5162"/>
                </a:solidFill>
                <a:latin typeface="DM Sans"/>
                <a:ea typeface="DM Sans"/>
                <a:cs typeface="DM Sans"/>
                <a:sym typeface="DM Sans"/>
              </a:rPr>
            </a:br>
            <a:r>
              <a:rPr b="0" i="0" lang="en-US" sz="1100" u="none" cap="none" strike="noStrike">
                <a:solidFill>
                  <a:srgbClr val="1A5162"/>
                </a:solidFill>
                <a:latin typeface="DM Sans"/>
                <a:ea typeface="DM Sans"/>
                <a:cs typeface="DM Sans"/>
                <a:sym typeface="DM Sans"/>
              </a:rPr>
              <a:t>Streaming</a:t>
            </a:r>
            <a:endParaRPr b="0" i="0" sz="1100" u="none" cap="none" strike="noStrike">
              <a:solidFill>
                <a:srgbClr val="000000"/>
              </a:solidFill>
              <a:latin typeface="Arial"/>
              <a:ea typeface="Arial"/>
              <a:cs typeface="Arial"/>
              <a:sym typeface="Arial"/>
            </a:endParaRPr>
          </a:p>
        </p:txBody>
      </p:sp>
      <p:sp>
        <p:nvSpPr>
          <p:cNvPr id="1869" name="Google Shape;1869;g2770e931a04_0_8146"/>
          <p:cNvSpPr txBox="1"/>
          <p:nvPr/>
        </p:nvSpPr>
        <p:spPr>
          <a:xfrm>
            <a:off x="4824624" y="3523493"/>
            <a:ext cx="1101600" cy="39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100" u="none" cap="none" strike="noStrike">
                <a:solidFill>
                  <a:srgbClr val="1A5162"/>
                </a:solidFill>
                <a:latin typeface="DM Sans"/>
                <a:ea typeface="DM Sans"/>
                <a:cs typeface="DM Sans"/>
                <a:sym typeface="DM Sans"/>
              </a:rPr>
              <a:t>Data</a:t>
            </a:r>
            <a:br>
              <a:rPr b="0" i="0" lang="en-US" sz="1100" u="none" cap="none" strike="noStrike">
                <a:solidFill>
                  <a:srgbClr val="1A5162"/>
                </a:solidFill>
                <a:latin typeface="DM Sans"/>
                <a:ea typeface="DM Sans"/>
                <a:cs typeface="DM Sans"/>
                <a:sym typeface="DM Sans"/>
              </a:rPr>
            </a:br>
            <a:r>
              <a:rPr b="0" i="0" lang="en-US" sz="1100" u="none" cap="none" strike="noStrike">
                <a:solidFill>
                  <a:srgbClr val="1A5162"/>
                </a:solidFill>
                <a:latin typeface="DM Sans"/>
                <a:ea typeface="DM Sans"/>
                <a:cs typeface="DM Sans"/>
                <a:sym typeface="DM Sans"/>
              </a:rPr>
              <a:t>Science &amp; ML</a:t>
            </a:r>
            <a:endParaRPr b="0" i="0" sz="1100" u="none" cap="none" strike="noStrike">
              <a:solidFill>
                <a:srgbClr val="000000"/>
              </a:solidFill>
              <a:latin typeface="Arial"/>
              <a:ea typeface="Arial"/>
              <a:cs typeface="Arial"/>
              <a:sym typeface="Arial"/>
            </a:endParaRPr>
          </a:p>
        </p:txBody>
      </p:sp>
      <p:sp>
        <p:nvSpPr>
          <p:cNvPr id="1870" name="Google Shape;1870;g2770e931a04_0_8146"/>
          <p:cNvSpPr txBox="1"/>
          <p:nvPr/>
        </p:nvSpPr>
        <p:spPr>
          <a:xfrm>
            <a:off x="2348191" y="3523493"/>
            <a:ext cx="1101600" cy="392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100" u="none" cap="none" strike="noStrike">
                <a:solidFill>
                  <a:srgbClr val="1A5162"/>
                </a:solidFill>
                <a:latin typeface="DM Sans"/>
                <a:ea typeface="DM Sans"/>
                <a:cs typeface="DM Sans"/>
                <a:sym typeface="DM Sans"/>
              </a:rPr>
              <a:t>Data Engineering</a:t>
            </a:r>
            <a:endParaRPr b="0" i="0" sz="1100" u="none" cap="none" strike="noStrike">
              <a:solidFill>
                <a:srgbClr val="1A5162"/>
              </a:solidFill>
              <a:latin typeface="Arial"/>
              <a:ea typeface="Arial"/>
              <a:cs typeface="Arial"/>
              <a:sym typeface="Arial"/>
            </a:endParaRPr>
          </a:p>
        </p:txBody>
      </p:sp>
      <p:pic>
        <p:nvPicPr>
          <p:cNvPr id="1871" name="Google Shape;1871;g2770e931a04_0_8146"/>
          <p:cNvPicPr preferRelativeResize="0"/>
          <p:nvPr/>
        </p:nvPicPr>
        <p:blipFill rotWithShape="1">
          <a:blip r:embed="rId6">
            <a:alphaModFix/>
          </a:blip>
          <a:srcRect b="0" l="0" r="0" t="0"/>
          <a:stretch/>
        </p:blipFill>
        <p:spPr>
          <a:xfrm>
            <a:off x="2590123" y="2930295"/>
            <a:ext cx="621634" cy="620906"/>
          </a:xfrm>
          <a:prstGeom prst="rect">
            <a:avLst/>
          </a:prstGeom>
          <a:noFill/>
          <a:ln>
            <a:noFill/>
          </a:ln>
        </p:spPr>
      </p:pic>
      <p:sp>
        <p:nvSpPr>
          <p:cNvPr id="1872" name="Google Shape;1872;g2770e931a04_0_8146"/>
          <p:cNvSpPr txBox="1"/>
          <p:nvPr>
            <p:ph type="title"/>
          </p:nvPr>
        </p:nvSpPr>
        <p:spPr>
          <a:xfrm>
            <a:off x="7074178" y="1456600"/>
            <a:ext cx="4749300" cy="58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sz="3300">
                <a:latin typeface="DM Sans"/>
                <a:ea typeface="DM Sans"/>
                <a:cs typeface="DM Sans"/>
                <a:sym typeface="DM Sans"/>
              </a:rPr>
              <a:t>Databricks Workflows</a:t>
            </a:r>
            <a:endParaRPr b="1" sz="3300">
              <a:latin typeface="DM Sans"/>
              <a:ea typeface="DM Sans"/>
              <a:cs typeface="DM Sans"/>
              <a:sym typeface="DM Sans"/>
            </a:endParaRPr>
          </a:p>
        </p:txBody>
      </p:sp>
      <p:sp>
        <p:nvSpPr>
          <p:cNvPr id="1873" name="Google Shape;1873;g2770e931a04_0_8146"/>
          <p:cNvSpPr txBox="1"/>
          <p:nvPr>
            <p:ph idx="1" type="subTitle"/>
          </p:nvPr>
        </p:nvSpPr>
        <p:spPr>
          <a:xfrm>
            <a:off x="7080521" y="2520898"/>
            <a:ext cx="4346400" cy="11076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dk1"/>
                </a:solidFill>
              </a:rPr>
              <a:t>Unified orchestration for data, analytics, and AI on the Lakehouse Platform</a:t>
            </a:r>
            <a:endParaRPr>
              <a:solidFill>
                <a:schemeClr val="dk1"/>
              </a:solidFill>
            </a:endParaRPr>
          </a:p>
        </p:txBody>
      </p:sp>
      <p:pic>
        <p:nvPicPr>
          <p:cNvPr id="1874" name="Google Shape;1874;g2770e931a04_0_8146"/>
          <p:cNvPicPr preferRelativeResize="0"/>
          <p:nvPr/>
        </p:nvPicPr>
        <p:blipFill>
          <a:blip r:embed="rId7">
            <a:alphaModFix/>
          </a:blip>
          <a:stretch>
            <a:fillRect/>
          </a:stretch>
        </p:blipFill>
        <p:spPr>
          <a:xfrm>
            <a:off x="2123456" y="711621"/>
            <a:ext cx="876655" cy="138296"/>
          </a:xfrm>
          <a:prstGeom prst="rect">
            <a:avLst/>
          </a:prstGeom>
          <a:noFill/>
          <a:ln>
            <a:noFill/>
          </a:ln>
        </p:spPr>
      </p:pic>
      <p:sp>
        <p:nvSpPr>
          <p:cNvPr id="1875" name="Google Shape;1875;g2770e931a04_0_8146"/>
          <p:cNvSpPr txBox="1"/>
          <p:nvPr/>
        </p:nvSpPr>
        <p:spPr>
          <a:xfrm>
            <a:off x="2786311" y="638598"/>
            <a:ext cx="1992000" cy="270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1200" u="none" cap="none" strike="noStrike">
                <a:solidFill>
                  <a:schemeClr val="dk1"/>
                </a:solidFill>
                <a:latin typeface="DM Sans"/>
                <a:ea typeface="DM Sans"/>
                <a:cs typeface="DM Sans"/>
                <a:sym typeface="DM Sans"/>
              </a:rPr>
              <a:t>Lakehouse Platform</a:t>
            </a:r>
            <a:endParaRPr b="0" i="0" sz="1200" u="none" cap="none" strike="noStrike">
              <a:solidFill>
                <a:schemeClr val="dk1"/>
              </a:solidFill>
              <a:latin typeface="Arial"/>
              <a:ea typeface="Arial"/>
              <a:cs typeface="Arial"/>
              <a:sym typeface="Arial"/>
            </a:endParaRPr>
          </a:p>
        </p:txBody>
      </p:sp>
      <p:sp>
        <p:nvSpPr>
          <p:cNvPr id="1876" name="Google Shape;1876;g2770e931a04_0_8146"/>
          <p:cNvSpPr txBox="1"/>
          <p:nvPr/>
        </p:nvSpPr>
        <p:spPr>
          <a:xfrm>
            <a:off x="7140861" y="4016113"/>
            <a:ext cx="3778500" cy="423300"/>
          </a:xfrm>
          <a:prstGeom prst="rect">
            <a:avLst/>
          </a:prstGeom>
          <a:noFill/>
          <a:ln>
            <a:noFill/>
          </a:ln>
        </p:spPr>
        <p:txBody>
          <a:bodyPr anchorCtr="0" anchor="t" bIns="34250" lIns="0" spcFirstLastPara="1" rIns="68600" wrap="square" tIns="34250">
            <a:spAutoFit/>
          </a:bodyPr>
          <a:lstStyle/>
          <a:p>
            <a:pPr indent="-361950" lvl="0" marL="457200" marR="0" rtl="0" algn="l">
              <a:lnSpc>
                <a:spcPct val="100000"/>
              </a:lnSpc>
              <a:spcBef>
                <a:spcPts val="0"/>
              </a:spcBef>
              <a:spcAft>
                <a:spcPts val="0"/>
              </a:spcAft>
              <a:buClr>
                <a:schemeClr val="dk1"/>
              </a:buClr>
              <a:buSzPts val="2300"/>
              <a:buFont typeface="DM Sans Medium"/>
              <a:buChar char="●"/>
            </a:pPr>
            <a:r>
              <a:rPr lang="en-US" sz="2300">
                <a:solidFill>
                  <a:schemeClr val="dk1"/>
                </a:solidFill>
                <a:latin typeface="DM Sans Medium"/>
                <a:ea typeface="DM Sans Medium"/>
                <a:cs typeface="DM Sans Medium"/>
                <a:sym typeface="DM Sans Medium"/>
              </a:rPr>
              <a:t>Simple authoring</a:t>
            </a:r>
            <a:endParaRPr sz="2300">
              <a:solidFill>
                <a:schemeClr val="dk1"/>
              </a:solidFill>
              <a:latin typeface="DM Sans Medium"/>
              <a:ea typeface="DM Sans Medium"/>
              <a:cs typeface="DM Sans Medium"/>
              <a:sym typeface="DM Sans Medium"/>
            </a:endParaRPr>
          </a:p>
        </p:txBody>
      </p:sp>
      <p:sp>
        <p:nvSpPr>
          <p:cNvPr id="1877" name="Google Shape;1877;g2770e931a04_0_8146"/>
          <p:cNvSpPr txBox="1"/>
          <p:nvPr/>
        </p:nvSpPr>
        <p:spPr>
          <a:xfrm>
            <a:off x="7140861" y="4640913"/>
            <a:ext cx="3778500" cy="423300"/>
          </a:xfrm>
          <a:prstGeom prst="rect">
            <a:avLst/>
          </a:prstGeom>
          <a:noFill/>
          <a:ln>
            <a:noFill/>
          </a:ln>
        </p:spPr>
        <p:txBody>
          <a:bodyPr anchorCtr="0" anchor="t" bIns="34250" lIns="0" spcFirstLastPara="1" rIns="68600" wrap="square" tIns="34250">
            <a:spAutoFit/>
          </a:bodyPr>
          <a:lstStyle/>
          <a:p>
            <a:pPr indent="-361950" lvl="0" marL="457200" marR="0" rtl="0" algn="l">
              <a:lnSpc>
                <a:spcPct val="100000"/>
              </a:lnSpc>
              <a:spcBef>
                <a:spcPts val="0"/>
              </a:spcBef>
              <a:spcAft>
                <a:spcPts val="0"/>
              </a:spcAft>
              <a:buClr>
                <a:schemeClr val="dk1"/>
              </a:buClr>
              <a:buSzPts val="2300"/>
              <a:buFont typeface="DM Sans Medium"/>
              <a:buChar char="●"/>
            </a:pPr>
            <a:r>
              <a:rPr lang="en-US" sz="2300">
                <a:solidFill>
                  <a:schemeClr val="dk1"/>
                </a:solidFill>
                <a:latin typeface="DM Sans Medium"/>
                <a:ea typeface="DM Sans Medium"/>
                <a:cs typeface="DM Sans Medium"/>
                <a:sym typeface="DM Sans Medium"/>
              </a:rPr>
              <a:t>Actionable insights</a:t>
            </a:r>
            <a:endParaRPr sz="2300">
              <a:solidFill>
                <a:schemeClr val="dk1"/>
              </a:solidFill>
              <a:latin typeface="DM Sans Medium"/>
              <a:ea typeface="DM Sans Medium"/>
              <a:cs typeface="DM Sans Medium"/>
              <a:sym typeface="DM Sans Medium"/>
            </a:endParaRPr>
          </a:p>
        </p:txBody>
      </p:sp>
      <p:sp>
        <p:nvSpPr>
          <p:cNvPr id="1878" name="Google Shape;1878;g2770e931a04_0_8146"/>
          <p:cNvSpPr txBox="1"/>
          <p:nvPr/>
        </p:nvSpPr>
        <p:spPr>
          <a:xfrm>
            <a:off x="7140861" y="5265713"/>
            <a:ext cx="3778500" cy="423300"/>
          </a:xfrm>
          <a:prstGeom prst="rect">
            <a:avLst/>
          </a:prstGeom>
          <a:noFill/>
          <a:ln>
            <a:noFill/>
          </a:ln>
        </p:spPr>
        <p:txBody>
          <a:bodyPr anchorCtr="0" anchor="t" bIns="34250" lIns="0" spcFirstLastPara="1" rIns="68600" wrap="square" tIns="34250">
            <a:spAutoFit/>
          </a:bodyPr>
          <a:lstStyle/>
          <a:p>
            <a:pPr indent="-361950" lvl="0" marL="457200" marR="0" rtl="0" algn="l">
              <a:lnSpc>
                <a:spcPct val="100000"/>
              </a:lnSpc>
              <a:spcBef>
                <a:spcPts val="0"/>
              </a:spcBef>
              <a:spcAft>
                <a:spcPts val="0"/>
              </a:spcAft>
              <a:buClr>
                <a:schemeClr val="dk1"/>
              </a:buClr>
              <a:buSzPts val="2300"/>
              <a:buFont typeface="DM Sans Medium"/>
              <a:buChar char="●"/>
            </a:pPr>
            <a:r>
              <a:rPr lang="en-US" sz="2300">
                <a:solidFill>
                  <a:schemeClr val="dk1"/>
                </a:solidFill>
                <a:latin typeface="DM Sans Medium"/>
                <a:ea typeface="DM Sans Medium"/>
                <a:cs typeface="DM Sans Medium"/>
                <a:sym typeface="DM Sans Medium"/>
              </a:rPr>
              <a:t>Proven reliability</a:t>
            </a:r>
            <a:endParaRPr sz="2300">
              <a:solidFill>
                <a:schemeClr val="dk1"/>
              </a:solidFill>
              <a:latin typeface="DM Sans Medium"/>
              <a:ea typeface="DM Sans Medium"/>
              <a:cs typeface="DM Sans Medium"/>
              <a:sym typeface="DM Sans Medium"/>
            </a:endParaRPr>
          </a:p>
        </p:txBody>
      </p:sp>
      <p:grpSp>
        <p:nvGrpSpPr>
          <p:cNvPr id="1879" name="Google Shape;1879;g2770e931a04_0_8146"/>
          <p:cNvGrpSpPr/>
          <p:nvPr/>
        </p:nvGrpSpPr>
        <p:grpSpPr>
          <a:xfrm>
            <a:off x="757320" y="1028700"/>
            <a:ext cx="5487146" cy="1761600"/>
            <a:chOff x="604700" y="2095500"/>
            <a:chExt cx="5485500" cy="1761600"/>
          </a:xfrm>
        </p:grpSpPr>
        <p:sp>
          <p:nvSpPr>
            <p:cNvPr id="1880" name="Google Shape;1880;g2770e931a04_0_8146"/>
            <p:cNvSpPr/>
            <p:nvPr/>
          </p:nvSpPr>
          <p:spPr>
            <a:xfrm>
              <a:off x="604700" y="2095500"/>
              <a:ext cx="5485500" cy="1761600"/>
            </a:xfrm>
            <a:prstGeom prst="rect">
              <a:avLst/>
            </a:prstGeom>
            <a:solidFill>
              <a:schemeClr val="accent2"/>
            </a:solidFill>
            <a:ln>
              <a:noFill/>
            </a:ln>
            <a:effectLst>
              <a:outerShdw blurRad="57150" rotWithShape="0" algn="bl" dir="5400000" dist="19050">
                <a:srgbClr val="000000">
                  <a:alpha val="10000"/>
                </a:srgbClr>
              </a:outerShdw>
            </a:effectLst>
          </p:spPr>
          <p:txBody>
            <a:bodyPr anchorCtr="0" anchor="t" bIns="91425" lIns="137150" spcFirstLastPara="1" rIns="91425" wrap="square" tIns="45700">
              <a:noAutofit/>
            </a:bodyPr>
            <a:lstStyle/>
            <a:p>
              <a:pPr indent="0" lvl="0" marL="0" rtl="0" algn="ctr">
                <a:spcBef>
                  <a:spcPts val="0"/>
                </a:spcBef>
                <a:spcAft>
                  <a:spcPts val="0"/>
                </a:spcAft>
                <a:buNone/>
              </a:pPr>
              <a:r>
                <a:rPr b="1" lang="en-US" sz="1500">
                  <a:solidFill>
                    <a:schemeClr val="lt1"/>
                  </a:solidFill>
                  <a:latin typeface="DM Sans"/>
                  <a:ea typeface="DM Sans"/>
                  <a:cs typeface="DM Sans"/>
                  <a:sym typeface="DM Sans"/>
                </a:rPr>
                <a:t>Workflows</a:t>
              </a:r>
              <a:endParaRPr sz="1500">
                <a:solidFill>
                  <a:schemeClr val="dk1"/>
                </a:solidFill>
                <a:latin typeface="DM Sans"/>
                <a:ea typeface="DM Sans"/>
                <a:cs typeface="DM Sans"/>
                <a:sym typeface="DM Sans"/>
              </a:endParaRPr>
            </a:p>
          </p:txBody>
        </p:sp>
        <p:sp>
          <p:nvSpPr>
            <p:cNvPr id="1881" name="Google Shape;1881;g2770e931a04_0_8146"/>
            <p:cNvSpPr/>
            <p:nvPr/>
          </p:nvSpPr>
          <p:spPr>
            <a:xfrm>
              <a:off x="2074619" y="2948144"/>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Sessions</a:t>
              </a:r>
              <a:endParaRPr sz="900">
                <a:solidFill>
                  <a:schemeClr val="dk1"/>
                </a:solidFill>
                <a:latin typeface="DM Sans"/>
                <a:ea typeface="DM Sans"/>
                <a:cs typeface="DM Sans"/>
                <a:sym typeface="DM Sans"/>
              </a:endParaRPr>
            </a:p>
          </p:txBody>
        </p:sp>
        <p:sp>
          <p:nvSpPr>
            <p:cNvPr id="1882" name="Google Shape;1882;g2770e931a04_0_8146"/>
            <p:cNvSpPr/>
            <p:nvPr/>
          </p:nvSpPr>
          <p:spPr>
            <a:xfrm>
              <a:off x="1144513" y="2948144"/>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Clicks</a:t>
              </a:r>
              <a:endParaRPr sz="900">
                <a:solidFill>
                  <a:schemeClr val="dk1"/>
                </a:solidFill>
                <a:latin typeface="DM Sans"/>
                <a:ea typeface="DM Sans"/>
                <a:cs typeface="DM Sans"/>
                <a:sym typeface="DM Sans"/>
              </a:endParaRPr>
            </a:p>
          </p:txBody>
        </p:sp>
        <p:sp>
          <p:nvSpPr>
            <p:cNvPr id="1883" name="Google Shape;1883;g2770e931a04_0_8146"/>
            <p:cNvSpPr/>
            <p:nvPr/>
          </p:nvSpPr>
          <p:spPr>
            <a:xfrm>
              <a:off x="3007678" y="2708505"/>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Join</a:t>
              </a:r>
              <a:endParaRPr sz="900">
                <a:solidFill>
                  <a:schemeClr val="dk1"/>
                </a:solidFill>
                <a:latin typeface="DM Sans"/>
                <a:ea typeface="DM Sans"/>
                <a:cs typeface="DM Sans"/>
                <a:sym typeface="DM Sans"/>
              </a:endParaRPr>
            </a:p>
          </p:txBody>
        </p:sp>
        <p:grpSp>
          <p:nvGrpSpPr>
            <p:cNvPr id="1884" name="Google Shape;1884;g2770e931a04_0_8146"/>
            <p:cNvGrpSpPr/>
            <p:nvPr/>
          </p:nvGrpSpPr>
          <p:grpSpPr>
            <a:xfrm>
              <a:off x="3937786" y="2708506"/>
              <a:ext cx="662833" cy="800367"/>
              <a:chOff x="4156895" y="1940413"/>
              <a:chExt cx="656400" cy="792600"/>
            </a:xfrm>
          </p:grpSpPr>
          <p:sp>
            <p:nvSpPr>
              <p:cNvPr id="1885" name="Google Shape;1885;g2770e931a04_0_8146"/>
              <p:cNvSpPr/>
              <p:nvPr/>
            </p:nvSpPr>
            <p:spPr>
              <a:xfrm>
                <a:off x="4156895" y="2415013"/>
                <a:ext cx="656400" cy="3180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Featurize</a:t>
                </a:r>
                <a:endParaRPr sz="900">
                  <a:solidFill>
                    <a:schemeClr val="dk1"/>
                  </a:solidFill>
                  <a:latin typeface="DM Sans"/>
                  <a:ea typeface="DM Sans"/>
                  <a:cs typeface="DM Sans"/>
                  <a:sym typeface="DM Sans"/>
                </a:endParaRPr>
              </a:p>
            </p:txBody>
          </p:sp>
          <p:sp>
            <p:nvSpPr>
              <p:cNvPr id="1886" name="Google Shape;1886;g2770e931a04_0_8146"/>
              <p:cNvSpPr/>
              <p:nvPr/>
            </p:nvSpPr>
            <p:spPr>
              <a:xfrm>
                <a:off x="4156895" y="1940413"/>
                <a:ext cx="656400" cy="3180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Aggregate</a:t>
                </a:r>
                <a:endParaRPr sz="900">
                  <a:solidFill>
                    <a:schemeClr val="dk1"/>
                  </a:solidFill>
                  <a:latin typeface="DM Sans"/>
                  <a:ea typeface="DM Sans"/>
                  <a:cs typeface="DM Sans"/>
                  <a:sym typeface="DM Sans"/>
                </a:endParaRPr>
              </a:p>
            </p:txBody>
          </p:sp>
        </p:grpSp>
        <p:sp>
          <p:nvSpPr>
            <p:cNvPr id="1887" name="Google Shape;1887;g2770e931a04_0_8146"/>
            <p:cNvSpPr/>
            <p:nvPr/>
          </p:nvSpPr>
          <p:spPr>
            <a:xfrm>
              <a:off x="4867895" y="2708505"/>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Analyze</a:t>
              </a:r>
              <a:endParaRPr sz="900">
                <a:solidFill>
                  <a:schemeClr val="dk1"/>
                </a:solidFill>
                <a:latin typeface="DM Sans"/>
                <a:ea typeface="DM Sans"/>
                <a:cs typeface="DM Sans"/>
                <a:sym typeface="DM Sans"/>
              </a:endParaRPr>
            </a:p>
          </p:txBody>
        </p:sp>
        <p:sp>
          <p:nvSpPr>
            <p:cNvPr id="1888" name="Google Shape;1888;g2770e931a04_0_8146"/>
            <p:cNvSpPr/>
            <p:nvPr/>
          </p:nvSpPr>
          <p:spPr>
            <a:xfrm>
              <a:off x="4870923" y="3187932"/>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Train</a:t>
              </a:r>
              <a:endParaRPr sz="900">
                <a:solidFill>
                  <a:schemeClr val="dk1"/>
                </a:solidFill>
                <a:latin typeface="DM Sans"/>
                <a:ea typeface="DM Sans"/>
                <a:cs typeface="DM Sans"/>
                <a:sym typeface="DM Sans"/>
              </a:endParaRPr>
            </a:p>
          </p:txBody>
        </p:sp>
        <p:cxnSp>
          <p:nvCxnSpPr>
            <p:cNvPr id="1889" name="Google Shape;1889;g2770e931a04_0_8146"/>
            <p:cNvCxnSpPr>
              <a:stCxn id="1882" idx="3"/>
              <a:endCxn id="1881" idx="1"/>
            </p:cNvCxnSpPr>
            <p:nvPr/>
          </p:nvCxnSpPr>
          <p:spPr>
            <a:xfrm>
              <a:off x="1807513" y="3108794"/>
              <a:ext cx="267000" cy="0"/>
            </a:xfrm>
            <a:prstGeom prst="straightConnector1">
              <a:avLst/>
            </a:prstGeom>
            <a:noFill/>
            <a:ln cap="flat" cmpd="sng" w="19050">
              <a:solidFill>
                <a:srgbClr val="FFFFFF"/>
              </a:solidFill>
              <a:prstDash val="solid"/>
              <a:round/>
              <a:headEnd len="med" w="med" type="none"/>
              <a:tailEnd len="med" w="med" type="none"/>
            </a:ln>
          </p:spPr>
        </p:cxnSp>
        <p:cxnSp>
          <p:nvCxnSpPr>
            <p:cNvPr id="1890" name="Google Shape;1890;g2770e931a04_0_8146"/>
            <p:cNvCxnSpPr>
              <a:stCxn id="1881" idx="3"/>
              <a:endCxn id="1883" idx="1"/>
            </p:cNvCxnSpPr>
            <p:nvPr/>
          </p:nvCxnSpPr>
          <p:spPr>
            <a:xfrm flipH="1" rot="10800000">
              <a:off x="2737619" y="2869094"/>
              <a:ext cx="270000" cy="239700"/>
            </a:xfrm>
            <a:prstGeom prst="curvedConnector3">
              <a:avLst>
                <a:gd fmla="val 50013" name="adj1"/>
              </a:avLst>
            </a:prstGeom>
            <a:noFill/>
            <a:ln cap="flat" cmpd="sng" w="19050">
              <a:solidFill>
                <a:srgbClr val="FFFFFF"/>
              </a:solidFill>
              <a:prstDash val="solid"/>
              <a:round/>
              <a:headEnd len="med" w="med" type="none"/>
              <a:tailEnd len="med" w="med" type="none"/>
            </a:ln>
          </p:spPr>
        </p:cxnSp>
        <p:cxnSp>
          <p:nvCxnSpPr>
            <p:cNvPr id="1891" name="Google Shape;1891;g2770e931a04_0_8146"/>
            <p:cNvCxnSpPr>
              <a:stCxn id="1892" idx="3"/>
              <a:endCxn id="1883" idx="1"/>
            </p:cNvCxnSpPr>
            <p:nvPr/>
          </p:nvCxnSpPr>
          <p:spPr>
            <a:xfrm>
              <a:off x="2737547" y="2605261"/>
              <a:ext cx="270000" cy="264000"/>
            </a:xfrm>
            <a:prstGeom prst="curvedConnector3">
              <a:avLst>
                <a:gd fmla="val 49994" name="adj1"/>
              </a:avLst>
            </a:prstGeom>
            <a:noFill/>
            <a:ln cap="flat" cmpd="sng" w="19050">
              <a:solidFill>
                <a:srgbClr val="FFFFFF"/>
              </a:solidFill>
              <a:prstDash val="solid"/>
              <a:round/>
              <a:headEnd len="med" w="med" type="none"/>
              <a:tailEnd len="med" w="med" type="none"/>
            </a:ln>
          </p:spPr>
        </p:cxnSp>
        <p:cxnSp>
          <p:nvCxnSpPr>
            <p:cNvPr id="1893" name="Google Shape;1893;g2770e931a04_0_8146"/>
            <p:cNvCxnSpPr>
              <a:stCxn id="1883" idx="3"/>
              <a:endCxn id="1886" idx="1"/>
            </p:cNvCxnSpPr>
            <p:nvPr/>
          </p:nvCxnSpPr>
          <p:spPr>
            <a:xfrm>
              <a:off x="3670678" y="2869155"/>
              <a:ext cx="267000" cy="600"/>
            </a:xfrm>
            <a:prstGeom prst="curvedConnector3">
              <a:avLst>
                <a:gd fmla="val 50004" name="adj1"/>
              </a:avLst>
            </a:prstGeom>
            <a:noFill/>
            <a:ln cap="flat" cmpd="sng" w="19050">
              <a:solidFill>
                <a:srgbClr val="FFFFFF"/>
              </a:solidFill>
              <a:prstDash val="solid"/>
              <a:round/>
              <a:headEnd len="med" w="med" type="none"/>
              <a:tailEnd len="med" w="med" type="none"/>
            </a:ln>
          </p:spPr>
        </p:cxnSp>
        <p:cxnSp>
          <p:nvCxnSpPr>
            <p:cNvPr id="1894" name="Google Shape;1894;g2770e931a04_0_8146"/>
            <p:cNvCxnSpPr>
              <a:stCxn id="1886" idx="3"/>
              <a:endCxn id="1887" idx="1"/>
            </p:cNvCxnSpPr>
            <p:nvPr/>
          </p:nvCxnSpPr>
          <p:spPr>
            <a:xfrm>
              <a:off x="4600618" y="2869065"/>
              <a:ext cx="267300" cy="600"/>
            </a:xfrm>
            <a:prstGeom prst="curvedConnector3">
              <a:avLst>
                <a:gd fmla="val 49987" name="adj1"/>
              </a:avLst>
            </a:prstGeom>
            <a:noFill/>
            <a:ln cap="flat" cmpd="sng" w="19050">
              <a:solidFill>
                <a:srgbClr val="FFFFFF"/>
              </a:solidFill>
              <a:prstDash val="solid"/>
              <a:round/>
              <a:headEnd len="med" w="med" type="none"/>
              <a:tailEnd len="med" w="med" type="none"/>
            </a:ln>
          </p:spPr>
        </p:cxnSp>
        <p:cxnSp>
          <p:nvCxnSpPr>
            <p:cNvPr id="1895" name="Google Shape;1895;g2770e931a04_0_8146"/>
            <p:cNvCxnSpPr>
              <a:stCxn id="1883" idx="3"/>
              <a:endCxn id="1885" idx="1"/>
            </p:cNvCxnSpPr>
            <p:nvPr/>
          </p:nvCxnSpPr>
          <p:spPr>
            <a:xfrm>
              <a:off x="3670678" y="2869155"/>
              <a:ext cx="267000" cy="479100"/>
            </a:xfrm>
            <a:prstGeom prst="curvedConnector3">
              <a:avLst>
                <a:gd fmla="val 50004" name="adj1"/>
              </a:avLst>
            </a:prstGeom>
            <a:noFill/>
            <a:ln cap="flat" cmpd="sng" w="19050">
              <a:solidFill>
                <a:srgbClr val="FFFFFF"/>
              </a:solidFill>
              <a:prstDash val="solid"/>
              <a:round/>
              <a:headEnd len="med" w="med" type="none"/>
              <a:tailEnd len="med" w="med" type="none"/>
            </a:ln>
          </p:spPr>
        </p:cxnSp>
        <p:cxnSp>
          <p:nvCxnSpPr>
            <p:cNvPr id="1896" name="Google Shape;1896;g2770e931a04_0_8146"/>
            <p:cNvCxnSpPr>
              <a:stCxn id="1885" idx="3"/>
              <a:endCxn id="1888" idx="1"/>
            </p:cNvCxnSpPr>
            <p:nvPr/>
          </p:nvCxnSpPr>
          <p:spPr>
            <a:xfrm>
              <a:off x="4600618" y="3348316"/>
              <a:ext cx="270300" cy="600"/>
            </a:xfrm>
            <a:prstGeom prst="curvedConnector3">
              <a:avLst>
                <a:gd fmla="val 50009" name="adj1"/>
              </a:avLst>
            </a:prstGeom>
            <a:noFill/>
            <a:ln cap="flat" cmpd="sng" w="19050">
              <a:solidFill>
                <a:srgbClr val="FFFFFF"/>
              </a:solidFill>
              <a:prstDash val="solid"/>
              <a:round/>
              <a:headEnd len="med" w="med" type="none"/>
              <a:tailEnd len="med" w="med" type="none"/>
            </a:ln>
          </p:spPr>
        </p:cxnSp>
        <p:sp>
          <p:nvSpPr>
            <p:cNvPr id="1892" name="Google Shape;1892;g2770e931a04_0_8146"/>
            <p:cNvSpPr/>
            <p:nvPr/>
          </p:nvSpPr>
          <p:spPr>
            <a:xfrm>
              <a:off x="2074547" y="2444611"/>
              <a:ext cx="663000" cy="321300"/>
            </a:xfrm>
            <a:prstGeom prst="roundRect">
              <a:avLst>
                <a:gd fmla="val 16667" name="adj"/>
              </a:avLst>
            </a:prstGeom>
            <a:solidFill>
              <a:srgbClr val="FFFFFF"/>
            </a:solidFill>
            <a:ln>
              <a:noFill/>
            </a:ln>
          </p:spPr>
          <p:txBody>
            <a:bodyPr anchorCtr="0" anchor="ctr" bIns="18275" lIns="18275" spcFirstLastPara="1" rIns="18275" wrap="square" tIns="18275">
              <a:noAutofit/>
            </a:bodyPr>
            <a:lstStyle/>
            <a:p>
              <a:pPr indent="0" lvl="0" marL="0" rtl="0" algn="ctr">
                <a:spcBef>
                  <a:spcPts val="0"/>
                </a:spcBef>
                <a:spcAft>
                  <a:spcPts val="0"/>
                </a:spcAft>
                <a:buNone/>
              </a:pPr>
              <a:r>
                <a:rPr lang="en-US" sz="900">
                  <a:solidFill>
                    <a:schemeClr val="dk1"/>
                  </a:solidFill>
                  <a:latin typeface="DM Sans"/>
                  <a:ea typeface="DM Sans"/>
                  <a:cs typeface="DM Sans"/>
                  <a:sym typeface="DM Sans"/>
                </a:rPr>
                <a:t>Orders</a:t>
              </a:r>
              <a:endParaRPr sz="900">
                <a:solidFill>
                  <a:schemeClr val="dk1"/>
                </a:solidFill>
                <a:latin typeface="DM Sans"/>
                <a:ea typeface="DM Sans"/>
                <a:cs typeface="DM Sans"/>
                <a:sym typeface="DM Sans"/>
              </a:endParaRPr>
            </a:p>
          </p:txBody>
        </p:sp>
        <p:grpSp>
          <p:nvGrpSpPr>
            <p:cNvPr id="1897" name="Google Shape;1897;g2770e931a04_0_8146"/>
            <p:cNvGrpSpPr/>
            <p:nvPr/>
          </p:nvGrpSpPr>
          <p:grpSpPr>
            <a:xfrm>
              <a:off x="1043449" y="3174602"/>
              <a:ext cx="270256" cy="270256"/>
              <a:chOff x="6927500" y="5371475"/>
              <a:chExt cx="474300" cy="474300"/>
            </a:xfrm>
          </p:grpSpPr>
          <p:sp>
            <p:nvSpPr>
              <p:cNvPr id="1898" name="Google Shape;1898;g2770e931a04_0_8146"/>
              <p:cNvSpPr/>
              <p:nvPr/>
            </p:nvSpPr>
            <p:spPr>
              <a:xfrm>
                <a:off x="6927500" y="5371475"/>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9" name="Google Shape;1899;g2770e931a04_0_8146"/>
              <p:cNvPicPr preferRelativeResize="0"/>
              <p:nvPr/>
            </p:nvPicPr>
            <p:blipFill>
              <a:blip r:embed="rId8">
                <a:alphaModFix/>
              </a:blip>
              <a:stretch>
                <a:fillRect/>
              </a:stretch>
            </p:blipFill>
            <p:spPr>
              <a:xfrm>
                <a:off x="6972275" y="5425225"/>
                <a:ext cx="384755" cy="420550"/>
              </a:xfrm>
              <a:prstGeom prst="rect">
                <a:avLst/>
              </a:prstGeom>
              <a:noFill/>
              <a:ln>
                <a:noFill/>
              </a:ln>
            </p:spPr>
          </p:pic>
        </p:grpSp>
        <p:grpSp>
          <p:nvGrpSpPr>
            <p:cNvPr id="1900" name="Google Shape;1900;g2770e931a04_0_8146"/>
            <p:cNvGrpSpPr/>
            <p:nvPr/>
          </p:nvGrpSpPr>
          <p:grpSpPr>
            <a:xfrm>
              <a:off x="1948078" y="3174602"/>
              <a:ext cx="270256" cy="270256"/>
              <a:chOff x="6927500" y="5371475"/>
              <a:chExt cx="474300" cy="474300"/>
            </a:xfrm>
          </p:grpSpPr>
          <p:sp>
            <p:nvSpPr>
              <p:cNvPr id="1901" name="Google Shape;1901;g2770e931a04_0_8146"/>
              <p:cNvSpPr/>
              <p:nvPr/>
            </p:nvSpPr>
            <p:spPr>
              <a:xfrm>
                <a:off x="6927500" y="5371475"/>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2" name="Google Shape;1902;g2770e931a04_0_8146"/>
              <p:cNvPicPr preferRelativeResize="0"/>
              <p:nvPr/>
            </p:nvPicPr>
            <p:blipFill>
              <a:blip r:embed="rId8">
                <a:alphaModFix/>
              </a:blip>
              <a:stretch>
                <a:fillRect/>
              </a:stretch>
            </p:blipFill>
            <p:spPr>
              <a:xfrm>
                <a:off x="6972275" y="5425225"/>
                <a:ext cx="384755" cy="420550"/>
              </a:xfrm>
              <a:prstGeom prst="rect">
                <a:avLst/>
              </a:prstGeom>
              <a:noFill/>
              <a:ln>
                <a:noFill/>
              </a:ln>
            </p:spPr>
          </p:pic>
        </p:grpSp>
        <p:grpSp>
          <p:nvGrpSpPr>
            <p:cNvPr id="1903" name="Google Shape;1903;g2770e931a04_0_8146"/>
            <p:cNvGrpSpPr/>
            <p:nvPr/>
          </p:nvGrpSpPr>
          <p:grpSpPr>
            <a:xfrm>
              <a:off x="2957186" y="2973562"/>
              <a:ext cx="270256" cy="270256"/>
              <a:chOff x="5927175" y="5249550"/>
              <a:chExt cx="474300" cy="474300"/>
            </a:xfrm>
          </p:grpSpPr>
          <p:sp>
            <p:nvSpPr>
              <p:cNvPr id="1904" name="Google Shape;1904;g2770e931a04_0_8146"/>
              <p:cNvSpPr/>
              <p:nvPr/>
            </p:nvSpPr>
            <p:spPr>
              <a:xfrm>
                <a:off x="5927175" y="5249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5" name="Google Shape;1905;g2770e931a04_0_8146"/>
              <p:cNvPicPr preferRelativeResize="0"/>
              <p:nvPr/>
            </p:nvPicPr>
            <p:blipFill>
              <a:blip r:embed="rId9">
                <a:alphaModFix/>
              </a:blip>
              <a:stretch>
                <a:fillRect/>
              </a:stretch>
            </p:blipFill>
            <p:spPr>
              <a:xfrm>
                <a:off x="5959888" y="5282250"/>
                <a:ext cx="408875" cy="408904"/>
              </a:xfrm>
              <a:prstGeom prst="rect">
                <a:avLst/>
              </a:prstGeom>
              <a:noFill/>
              <a:ln>
                <a:noFill/>
              </a:ln>
            </p:spPr>
          </p:pic>
        </p:grpSp>
        <p:grpSp>
          <p:nvGrpSpPr>
            <p:cNvPr id="1906" name="Google Shape;1906;g2770e931a04_0_8146"/>
            <p:cNvGrpSpPr/>
            <p:nvPr/>
          </p:nvGrpSpPr>
          <p:grpSpPr>
            <a:xfrm>
              <a:off x="3783581" y="3410684"/>
              <a:ext cx="270256" cy="270256"/>
              <a:chOff x="5927175" y="5249550"/>
              <a:chExt cx="474300" cy="474300"/>
            </a:xfrm>
          </p:grpSpPr>
          <p:sp>
            <p:nvSpPr>
              <p:cNvPr id="1907" name="Google Shape;1907;g2770e931a04_0_8146"/>
              <p:cNvSpPr/>
              <p:nvPr/>
            </p:nvSpPr>
            <p:spPr>
              <a:xfrm>
                <a:off x="5927175" y="5249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8" name="Google Shape;1908;g2770e931a04_0_8146"/>
              <p:cNvPicPr preferRelativeResize="0"/>
              <p:nvPr/>
            </p:nvPicPr>
            <p:blipFill>
              <a:blip r:embed="rId9">
                <a:alphaModFix/>
              </a:blip>
              <a:stretch>
                <a:fillRect/>
              </a:stretch>
            </p:blipFill>
            <p:spPr>
              <a:xfrm>
                <a:off x="5959888" y="5282250"/>
                <a:ext cx="408875" cy="408904"/>
              </a:xfrm>
              <a:prstGeom prst="rect">
                <a:avLst/>
              </a:prstGeom>
              <a:noFill/>
              <a:ln>
                <a:noFill/>
              </a:ln>
            </p:spPr>
          </p:pic>
        </p:grpSp>
        <p:grpSp>
          <p:nvGrpSpPr>
            <p:cNvPr id="1909" name="Google Shape;1909;g2770e931a04_0_8146"/>
            <p:cNvGrpSpPr/>
            <p:nvPr/>
          </p:nvGrpSpPr>
          <p:grpSpPr>
            <a:xfrm>
              <a:off x="3844158" y="2520528"/>
              <a:ext cx="270256" cy="270256"/>
              <a:chOff x="4043150" y="5106550"/>
              <a:chExt cx="474300" cy="474300"/>
            </a:xfrm>
          </p:grpSpPr>
          <p:sp>
            <p:nvSpPr>
              <p:cNvPr id="1910" name="Google Shape;1910;g2770e931a04_0_8146"/>
              <p:cNvSpPr/>
              <p:nvPr/>
            </p:nvSpPr>
            <p:spPr>
              <a:xfrm>
                <a:off x="4043150" y="5106550"/>
                <a:ext cx="4743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1" name="Google Shape;1911;g2770e931a04_0_8146"/>
              <p:cNvPicPr preferRelativeResize="0"/>
              <p:nvPr/>
            </p:nvPicPr>
            <p:blipFill>
              <a:blip r:embed="rId10">
                <a:alphaModFix/>
              </a:blip>
              <a:stretch>
                <a:fillRect/>
              </a:stretch>
            </p:blipFill>
            <p:spPr>
              <a:xfrm>
                <a:off x="4089225" y="5156800"/>
                <a:ext cx="382150" cy="382150"/>
              </a:xfrm>
              <a:prstGeom prst="rect">
                <a:avLst/>
              </a:prstGeom>
              <a:noFill/>
              <a:ln>
                <a:noFill/>
              </a:ln>
            </p:spPr>
          </p:pic>
        </p:grpSp>
        <p:grpSp>
          <p:nvGrpSpPr>
            <p:cNvPr id="1912" name="Google Shape;1912;g2770e931a04_0_8146"/>
            <p:cNvGrpSpPr/>
            <p:nvPr/>
          </p:nvGrpSpPr>
          <p:grpSpPr>
            <a:xfrm>
              <a:off x="4715781" y="3410684"/>
              <a:ext cx="382222" cy="270256"/>
              <a:chOff x="6434800" y="5218350"/>
              <a:chExt cx="670800" cy="474300"/>
            </a:xfrm>
          </p:grpSpPr>
          <p:sp>
            <p:nvSpPr>
              <p:cNvPr id="1913" name="Google Shape;1913;g2770e931a04_0_8146"/>
              <p:cNvSpPr/>
              <p:nvPr/>
            </p:nvSpPr>
            <p:spPr>
              <a:xfrm>
                <a:off x="6434800" y="5218350"/>
                <a:ext cx="670800" cy="474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4" name="Google Shape;1914;g2770e931a04_0_8146"/>
              <p:cNvPicPr preferRelativeResize="0"/>
              <p:nvPr/>
            </p:nvPicPr>
            <p:blipFill>
              <a:blip r:embed="rId11">
                <a:alphaModFix/>
              </a:blip>
              <a:stretch>
                <a:fillRect/>
              </a:stretch>
            </p:blipFill>
            <p:spPr>
              <a:xfrm>
                <a:off x="6454350" y="5284278"/>
                <a:ext cx="631700" cy="342450"/>
              </a:xfrm>
              <a:prstGeom prst="rect">
                <a:avLst/>
              </a:prstGeom>
              <a:noFill/>
              <a:ln>
                <a:noFill/>
              </a:ln>
            </p:spPr>
          </p:pic>
        </p:grpSp>
        <p:grpSp>
          <p:nvGrpSpPr>
            <p:cNvPr id="1915" name="Google Shape;1915;g2770e931a04_0_8146"/>
            <p:cNvGrpSpPr/>
            <p:nvPr/>
          </p:nvGrpSpPr>
          <p:grpSpPr>
            <a:xfrm>
              <a:off x="1948074" y="2653952"/>
              <a:ext cx="270300" cy="270300"/>
              <a:chOff x="1948074" y="2653952"/>
              <a:chExt cx="270300" cy="270300"/>
            </a:xfrm>
          </p:grpSpPr>
          <p:sp>
            <p:nvSpPr>
              <p:cNvPr id="1916" name="Google Shape;1916;g2770e931a04_0_8146"/>
              <p:cNvSpPr/>
              <p:nvPr/>
            </p:nvSpPr>
            <p:spPr>
              <a:xfrm>
                <a:off x="1948074" y="2653952"/>
                <a:ext cx="270300" cy="270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7" name="Google Shape;1917;g2770e931a04_0_8146"/>
              <p:cNvPicPr preferRelativeResize="0"/>
              <p:nvPr/>
            </p:nvPicPr>
            <p:blipFill>
              <a:blip r:embed="rId12">
                <a:alphaModFix/>
              </a:blip>
              <a:stretch>
                <a:fillRect/>
              </a:stretch>
            </p:blipFill>
            <p:spPr>
              <a:xfrm>
                <a:off x="1974361" y="2680236"/>
                <a:ext cx="217676" cy="217676"/>
              </a:xfrm>
              <a:prstGeom prst="rect">
                <a:avLst/>
              </a:prstGeom>
              <a:noFill/>
              <a:ln>
                <a:noFill/>
              </a:ln>
            </p:spPr>
          </p:pic>
        </p:grpSp>
        <p:grpSp>
          <p:nvGrpSpPr>
            <p:cNvPr id="1918" name="Google Shape;1918;g2770e931a04_0_8146"/>
            <p:cNvGrpSpPr/>
            <p:nvPr/>
          </p:nvGrpSpPr>
          <p:grpSpPr>
            <a:xfrm>
              <a:off x="4771764" y="2520528"/>
              <a:ext cx="270300" cy="270300"/>
              <a:chOff x="4771764" y="2520528"/>
              <a:chExt cx="270300" cy="270300"/>
            </a:xfrm>
          </p:grpSpPr>
          <p:sp>
            <p:nvSpPr>
              <p:cNvPr id="1919" name="Google Shape;1919;g2770e931a04_0_8146"/>
              <p:cNvSpPr/>
              <p:nvPr/>
            </p:nvSpPr>
            <p:spPr>
              <a:xfrm>
                <a:off x="4771764" y="2520528"/>
                <a:ext cx="270300" cy="270300"/>
              </a:xfrm>
              <a:prstGeom prst="rect">
                <a:avLst/>
              </a:prstGeom>
              <a:solidFill>
                <a:srgbClr val="FEFEF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0" name="Google Shape;1920;g2770e931a04_0_8146"/>
              <p:cNvPicPr preferRelativeResize="0"/>
              <p:nvPr/>
            </p:nvPicPr>
            <p:blipFill rotWithShape="1">
              <a:blip r:embed="rId13">
                <a:alphaModFix/>
              </a:blip>
              <a:srcRect b="0" l="0" r="0" t="0"/>
              <a:stretch/>
            </p:blipFill>
            <p:spPr>
              <a:xfrm>
                <a:off x="4786688" y="2535814"/>
                <a:ext cx="239654" cy="239676"/>
              </a:xfrm>
              <a:prstGeom prst="rect">
                <a:avLst/>
              </a:prstGeom>
              <a:noFill/>
              <a:ln>
                <a:noFill/>
              </a:ln>
            </p:spPr>
          </p:pic>
        </p:grpSp>
      </p:grpSp>
      <p:sp>
        <p:nvSpPr>
          <p:cNvPr id="1921" name="Google Shape;1921;g2770e931a04_0_8146"/>
          <p:cNvSpPr txBox="1"/>
          <p:nvPr>
            <p:ph idx="12" type="sldNum"/>
          </p:nvPr>
        </p:nvSpPr>
        <p:spPr>
          <a:xfrm>
            <a:off x="11100447"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US"/>
              <a:t>‹#›</a:t>
            </a:fld>
            <a:endParaRPr/>
          </a:p>
        </p:txBody>
      </p:sp>
      <p:pic>
        <p:nvPicPr>
          <p:cNvPr id="1922" name="Google Shape;1922;g2770e931a04_0_8146"/>
          <p:cNvPicPr preferRelativeResize="0"/>
          <p:nvPr/>
        </p:nvPicPr>
        <p:blipFill rotWithShape="1">
          <a:blip r:embed="rId3">
            <a:alphaModFix/>
          </a:blip>
          <a:srcRect b="0" l="8574" r="60061" t="0"/>
          <a:stretch/>
        </p:blipFill>
        <p:spPr>
          <a:xfrm>
            <a:off x="1593446" y="5324950"/>
            <a:ext cx="858085" cy="674850"/>
          </a:xfrm>
          <a:prstGeom prst="rect">
            <a:avLst/>
          </a:prstGeom>
          <a:noFill/>
          <a:ln>
            <a:noFill/>
          </a:ln>
        </p:spPr>
      </p:pic>
      <p:cxnSp>
        <p:nvCxnSpPr>
          <p:cNvPr id="1923" name="Google Shape;1923;g2770e931a04_0_8146"/>
          <p:cNvCxnSpPr/>
          <p:nvPr/>
        </p:nvCxnSpPr>
        <p:spPr>
          <a:xfrm>
            <a:off x="2796658" y="5391275"/>
            <a:ext cx="0" cy="529200"/>
          </a:xfrm>
          <a:prstGeom prst="straightConnector1">
            <a:avLst/>
          </a:prstGeom>
          <a:noFill/>
          <a:ln cap="flat" cmpd="sng" w="9525">
            <a:solidFill>
              <a:srgbClr val="DDDDDD"/>
            </a:solidFill>
            <a:prstDash val="solid"/>
            <a:round/>
            <a:headEnd len="med" w="med" type="none"/>
            <a:tailEnd len="med" w="med" type="none"/>
          </a:ln>
        </p:spPr>
      </p:cxnSp>
      <p:cxnSp>
        <p:nvCxnSpPr>
          <p:cNvPr id="1924" name="Google Shape;1924;g2770e931a04_0_8146"/>
          <p:cNvCxnSpPr/>
          <p:nvPr/>
        </p:nvCxnSpPr>
        <p:spPr>
          <a:xfrm>
            <a:off x="4162970" y="5391275"/>
            <a:ext cx="0" cy="529200"/>
          </a:xfrm>
          <a:prstGeom prst="straightConnector1">
            <a:avLst/>
          </a:prstGeom>
          <a:noFill/>
          <a:ln cap="flat" cmpd="sng" w="9525">
            <a:solidFill>
              <a:srgbClr val="DDDDDD"/>
            </a:solidFill>
            <a:prstDash val="solid"/>
            <a:round/>
            <a:headEnd len="med" w="med" type="none"/>
            <a:tailEnd len="med" w="med" type="none"/>
          </a:ln>
        </p:spPr>
      </p:cxnSp>
      <p:cxnSp>
        <p:nvCxnSpPr>
          <p:cNvPr id="1925" name="Google Shape;1925;g2770e931a04_0_8146"/>
          <p:cNvCxnSpPr/>
          <p:nvPr/>
        </p:nvCxnSpPr>
        <p:spPr>
          <a:xfrm>
            <a:off x="7089649" y="2196600"/>
            <a:ext cx="4432800" cy="0"/>
          </a:xfrm>
          <a:prstGeom prst="straightConnector1">
            <a:avLst/>
          </a:prstGeom>
          <a:noFill/>
          <a:ln cap="flat" cmpd="sng" w="12700">
            <a:solidFill>
              <a:schemeClr val="dk2"/>
            </a:solidFill>
            <a:prstDash val="solid"/>
            <a:round/>
            <a:headEnd len="sm" w="sm" type="none"/>
            <a:tailEnd len="sm" w="sm"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9" name="Shape 1929"/>
        <p:cNvGrpSpPr/>
        <p:nvPr/>
      </p:nvGrpSpPr>
      <p:grpSpPr>
        <a:xfrm>
          <a:off x="0" y="0"/>
          <a:ext cx="0" cy="0"/>
          <a:chOff x="0" y="0"/>
          <a:chExt cx="0" cy="0"/>
        </a:xfrm>
      </p:grpSpPr>
      <p:sp>
        <p:nvSpPr>
          <p:cNvPr id="1930" name="Google Shape;1930;g2770e931a04_0_6597"/>
          <p:cNvSpPr/>
          <p:nvPr/>
        </p:nvSpPr>
        <p:spPr>
          <a:xfrm>
            <a:off x="8224958" y="1714550"/>
            <a:ext cx="3708900" cy="4434900"/>
          </a:xfrm>
          <a:prstGeom prst="rect">
            <a:avLst/>
          </a:prstGeom>
          <a:solidFill>
            <a:srgbClr val="FEFEFE"/>
          </a:solidFill>
          <a:ln cap="flat" cmpd="sng" w="28575">
            <a:solidFill>
              <a:schemeClr val="accent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g2770e931a04_0_6597"/>
          <p:cNvSpPr/>
          <p:nvPr/>
        </p:nvSpPr>
        <p:spPr>
          <a:xfrm>
            <a:off x="4131469" y="1714550"/>
            <a:ext cx="3708900" cy="4434900"/>
          </a:xfrm>
          <a:prstGeom prst="rect">
            <a:avLst/>
          </a:prstGeom>
          <a:solidFill>
            <a:srgbClr val="FEFEFE"/>
          </a:solidFill>
          <a:ln cap="flat" cmpd="sng" w="2857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g2770e931a04_0_6597"/>
          <p:cNvSpPr/>
          <p:nvPr/>
        </p:nvSpPr>
        <p:spPr>
          <a:xfrm>
            <a:off x="247887" y="1721027"/>
            <a:ext cx="3708900" cy="4434900"/>
          </a:xfrm>
          <a:prstGeom prst="rect">
            <a:avLst/>
          </a:prstGeom>
          <a:solidFill>
            <a:srgbClr val="FEFEFE"/>
          </a:solidFill>
          <a:ln cap="flat" cmpd="sng" w="28575">
            <a:solidFill>
              <a:srgbClr val="99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g2770e931a04_0_6597"/>
          <p:cNvSpPr txBox="1"/>
          <p:nvPr>
            <p:ph type="title"/>
          </p:nvPr>
        </p:nvSpPr>
        <p:spPr>
          <a:xfrm>
            <a:off x="374859" y="4339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Jobs can be executed on different compute</a:t>
            </a:r>
            <a:endParaRPr/>
          </a:p>
        </p:txBody>
      </p:sp>
      <p:sp>
        <p:nvSpPr>
          <p:cNvPr id="1934" name="Google Shape;1934;g2770e931a04_0_6597"/>
          <p:cNvSpPr txBox="1"/>
          <p:nvPr/>
        </p:nvSpPr>
        <p:spPr>
          <a:xfrm>
            <a:off x="243461" y="1898825"/>
            <a:ext cx="37089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600">
                <a:latin typeface="DM Sans"/>
                <a:ea typeface="DM Sans"/>
                <a:cs typeface="DM Sans"/>
                <a:sym typeface="DM Sans"/>
              </a:rPr>
              <a:t>Interactive Clusters</a:t>
            </a:r>
            <a:endParaRPr b="1" sz="1600">
              <a:latin typeface="DM Sans"/>
              <a:ea typeface="DM Sans"/>
              <a:cs typeface="DM Sans"/>
              <a:sym typeface="DM Sans"/>
            </a:endParaRPr>
          </a:p>
        </p:txBody>
      </p:sp>
      <p:sp>
        <p:nvSpPr>
          <p:cNvPr id="1935" name="Google Shape;1935;g2770e931a04_0_6597"/>
          <p:cNvSpPr txBox="1"/>
          <p:nvPr/>
        </p:nvSpPr>
        <p:spPr>
          <a:xfrm>
            <a:off x="4182145" y="1898825"/>
            <a:ext cx="3621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600">
                <a:latin typeface="DM Sans"/>
                <a:ea typeface="DM Sans"/>
                <a:cs typeface="DM Sans"/>
                <a:sym typeface="DM Sans"/>
              </a:rPr>
              <a:t>Job Clusters</a:t>
            </a:r>
            <a:endParaRPr b="1" sz="1600">
              <a:latin typeface="DM Sans"/>
              <a:ea typeface="DM Sans"/>
              <a:cs typeface="DM Sans"/>
              <a:sym typeface="DM Sans"/>
            </a:endParaRPr>
          </a:p>
        </p:txBody>
      </p:sp>
      <p:sp>
        <p:nvSpPr>
          <p:cNvPr id="1936" name="Google Shape;1936;g2770e931a04_0_6597"/>
          <p:cNvSpPr txBox="1"/>
          <p:nvPr/>
        </p:nvSpPr>
        <p:spPr>
          <a:xfrm>
            <a:off x="8312477" y="1898825"/>
            <a:ext cx="3621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600">
                <a:latin typeface="DM Sans"/>
                <a:ea typeface="DM Sans"/>
                <a:cs typeface="DM Sans"/>
                <a:sym typeface="DM Sans"/>
              </a:rPr>
              <a:t>Serverless Workflows</a:t>
            </a:r>
            <a:endParaRPr b="1" sz="1600">
              <a:latin typeface="DM Sans"/>
              <a:ea typeface="DM Sans"/>
              <a:cs typeface="DM Sans"/>
              <a:sym typeface="DM Sans"/>
            </a:endParaRPr>
          </a:p>
        </p:txBody>
      </p:sp>
      <p:sp>
        <p:nvSpPr>
          <p:cNvPr id="1937" name="Google Shape;1937;g2770e931a04_0_6597"/>
          <p:cNvSpPr txBox="1"/>
          <p:nvPr/>
        </p:nvSpPr>
        <p:spPr>
          <a:xfrm>
            <a:off x="507701" y="3355400"/>
            <a:ext cx="3210300" cy="22473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lang="en-US" sz="1300">
                <a:solidFill>
                  <a:schemeClr val="accent3"/>
                </a:solidFill>
                <a:latin typeface="DM Sans"/>
                <a:ea typeface="DM Sans"/>
                <a:cs typeface="DM Sans"/>
                <a:sym typeface="DM Sans"/>
              </a:rPr>
              <a:t>Interactive or all-purpose clusters</a:t>
            </a:r>
            <a:r>
              <a:rPr lang="en-US" sz="1300">
                <a:latin typeface="DM Sans"/>
                <a:ea typeface="DM Sans"/>
                <a:cs typeface="DM Sans"/>
                <a:sym typeface="DM Sans"/>
              </a:rPr>
              <a:t> can be shared by multiple users. </a:t>
            </a:r>
            <a:endParaRPr sz="1300">
              <a:latin typeface="DM Sans"/>
              <a:ea typeface="DM Sans"/>
              <a:cs typeface="DM Sans"/>
              <a:sym typeface="DM Sans"/>
            </a:endParaRPr>
          </a:p>
          <a:p>
            <a:pPr indent="0" lvl="0" marL="0" marR="0" rtl="0" algn="l">
              <a:lnSpc>
                <a:spcPct val="100000"/>
              </a:lnSpc>
              <a:spcBef>
                <a:spcPts val="0"/>
              </a:spcBef>
              <a:spcAft>
                <a:spcPts val="0"/>
              </a:spcAft>
              <a:buNone/>
            </a:pPr>
            <a:r>
              <a:t/>
            </a:r>
            <a:endParaRPr sz="1300">
              <a:latin typeface="DM Sans"/>
              <a:ea typeface="DM Sans"/>
              <a:cs typeface="DM Sans"/>
              <a:sym typeface="DM Sans"/>
            </a:endParaRPr>
          </a:p>
          <a:p>
            <a:pPr indent="0" lvl="0" marL="0" marR="0" rtl="0" algn="l">
              <a:lnSpc>
                <a:spcPct val="100000"/>
              </a:lnSpc>
              <a:spcBef>
                <a:spcPts val="0"/>
              </a:spcBef>
              <a:spcAft>
                <a:spcPts val="0"/>
              </a:spcAft>
              <a:buNone/>
            </a:pPr>
            <a:r>
              <a:rPr lang="en-US" sz="1300">
                <a:latin typeface="DM Sans"/>
                <a:ea typeface="DM Sans"/>
                <a:cs typeface="DM Sans"/>
                <a:sym typeface="DM Sans"/>
              </a:rPr>
              <a:t>It is best for performing </a:t>
            </a:r>
            <a:r>
              <a:rPr b="1" lang="en-US" sz="1300">
                <a:solidFill>
                  <a:schemeClr val="accent3"/>
                </a:solidFill>
                <a:latin typeface="DM Sans"/>
                <a:ea typeface="DM Sans"/>
                <a:cs typeface="DM Sans"/>
                <a:sym typeface="DM Sans"/>
              </a:rPr>
              <a:t>ad-hoc analysis, data exploration, or development. </a:t>
            </a:r>
            <a:endParaRPr b="1" sz="1300">
              <a:solidFill>
                <a:schemeClr val="accent3"/>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n-US" sz="1300">
                <a:latin typeface="DM Sans"/>
                <a:ea typeface="DM Sans"/>
                <a:cs typeface="DM Sans"/>
                <a:sym typeface="DM Sans"/>
                <a:extLst>
                  <a:ext uri="http://customooxmlschemas.google.com/">
                    <go:slidesCustomData xmlns:go="http://customooxmlschemas.google.com/" textRoundtripDataId="19"/>
                  </a:ext>
                </a:extLst>
              </a:rPr>
              <a:t>Interactive </a:t>
            </a:r>
            <a:r>
              <a:rPr b="1" lang="en-US" sz="1300">
                <a:solidFill>
                  <a:schemeClr val="accent3"/>
                </a:solidFill>
                <a:latin typeface="DM Sans"/>
                <a:ea typeface="DM Sans"/>
                <a:cs typeface="DM Sans"/>
                <a:sym typeface="DM Sans"/>
                <a:extLst>
                  <a:ext uri="http://customooxmlschemas.google.com/">
                    <go:slidesCustomData xmlns:go="http://customooxmlschemas.google.com/" textRoundtripDataId="20"/>
                  </a:ext>
                </a:extLst>
              </a:rPr>
              <a:t>should not be used in Production</a:t>
            </a:r>
            <a:r>
              <a:rPr lang="en-US" sz="1300">
                <a:latin typeface="DM Sans"/>
                <a:ea typeface="DM Sans"/>
                <a:cs typeface="DM Sans"/>
                <a:sym typeface="DM Sans"/>
                <a:extLst>
                  <a:ext uri="http://customooxmlschemas.google.com/">
                    <go:slidesCustomData xmlns:go="http://customooxmlschemas.google.com/" textRoundtripDataId="21"/>
                  </a:ext>
                </a:extLst>
              </a:rPr>
              <a:t> as they are not cost-efficient.</a:t>
            </a:r>
            <a:endParaRPr sz="1300">
              <a:latin typeface="DM Sans"/>
              <a:ea typeface="DM Sans"/>
              <a:cs typeface="DM Sans"/>
              <a:sym typeface="DM Sans"/>
            </a:endParaRPr>
          </a:p>
        </p:txBody>
      </p:sp>
      <p:cxnSp>
        <p:nvCxnSpPr>
          <p:cNvPr id="1938" name="Google Shape;1938;g2770e931a04_0_6597"/>
          <p:cNvCxnSpPr/>
          <p:nvPr/>
        </p:nvCxnSpPr>
        <p:spPr>
          <a:xfrm>
            <a:off x="8029671" y="1187483"/>
            <a:ext cx="0" cy="5035500"/>
          </a:xfrm>
          <a:prstGeom prst="straightConnector1">
            <a:avLst/>
          </a:prstGeom>
          <a:noFill/>
          <a:ln cap="flat" cmpd="sng" w="19050">
            <a:solidFill>
              <a:srgbClr val="B7B7B7"/>
            </a:solidFill>
            <a:prstDash val="solid"/>
            <a:round/>
            <a:headEnd len="med" w="med" type="none"/>
            <a:tailEnd len="med" w="med" type="none"/>
          </a:ln>
        </p:spPr>
      </p:cxnSp>
      <p:sp>
        <p:nvSpPr>
          <p:cNvPr id="1939" name="Google Shape;1939;g2770e931a04_0_6597"/>
          <p:cNvSpPr txBox="1"/>
          <p:nvPr/>
        </p:nvSpPr>
        <p:spPr>
          <a:xfrm>
            <a:off x="4344212" y="3355400"/>
            <a:ext cx="3295500" cy="2447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None/>
            </a:pPr>
            <a:r>
              <a:rPr b="1" lang="en-US" sz="1300">
                <a:solidFill>
                  <a:schemeClr val="accent1"/>
                </a:solidFill>
                <a:latin typeface="DM Sans"/>
                <a:ea typeface="DM Sans"/>
                <a:cs typeface="DM Sans"/>
                <a:sym typeface="DM Sans"/>
                <a:extLst>
                  <a:ext uri="http://customooxmlschemas.google.com/">
                    <go:slidesCustomData xmlns:go="http://customooxmlschemas.google.com/" textRoundtripDataId="22"/>
                  </a:ext>
                </a:extLst>
              </a:rPr>
              <a:t>Job clusters</a:t>
            </a:r>
            <a:r>
              <a:rPr lang="en-US" sz="1300">
                <a:latin typeface="DM Sans"/>
                <a:ea typeface="DM Sans"/>
                <a:cs typeface="DM Sans"/>
                <a:sym typeface="DM Sans"/>
                <a:extLst>
                  <a:ext uri="http://customooxmlschemas.google.com/">
                    <go:slidesCustomData xmlns:go="http://customooxmlschemas.google.com/" textRoundtripDataId="23"/>
                  </a:ext>
                </a:extLst>
              </a:rPr>
              <a:t> are approximately </a:t>
            </a:r>
            <a:r>
              <a:rPr b="1" lang="en-US" sz="1300">
                <a:solidFill>
                  <a:schemeClr val="accent1"/>
                </a:solidFill>
                <a:latin typeface="DM Sans"/>
                <a:ea typeface="DM Sans"/>
                <a:cs typeface="DM Sans"/>
                <a:sym typeface="DM Sans"/>
                <a:extLst>
                  <a:ext uri="http://customooxmlschemas.google.com/">
                    <go:slidesCustomData xmlns:go="http://customooxmlschemas.google.com/" textRoundtripDataId="24"/>
                  </a:ext>
                </a:extLst>
              </a:rPr>
              <a:t>50% cheaper</a:t>
            </a:r>
            <a:r>
              <a:rPr b="1" lang="en-US" sz="1300">
                <a:latin typeface="DM Sans"/>
                <a:ea typeface="DM Sans"/>
                <a:cs typeface="DM Sans"/>
                <a:sym typeface="DM Sans"/>
                <a:extLst>
                  <a:ext uri="http://customooxmlschemas.google.com/">
                    <go:slidesCustomData xmlns:go="http://customooxmlschemas.google.com/" textRoundtripDataId="25"/>
                  </a:ext>
                </a:extLst>
              </a:rPr>
              <a:t> </a:t>
            </a:r>
            <a:r>
              <a:rPr lang="en-US" sz="1300">
                <a:latin typeface="DM Sans"/>
                <a:ea typeface="DM Sans"/>
                <a:cs typeface="DM Sans"/>
                <a:sym typeface="DM Sans"/>
                <a:extLst>
                  <a:ext uri="http://customooxmlschemas.google.com/">
                    <go:slidesCustomData xmlns:go="http://customooxmlschemas.google.com/" textRoundtripDataId="26"/>
                  </a:ext>
                </a:extLst>
              </a:rPr>
              <a:t>as they terminate when the job ends, reducing resource usage and costs.</a:t>
            </a:r>
            <a:endParaRPr sz="1300">
              <a:latin typeface="DM Sans"/>
              <a:ea typeface="DM Sans"/>
              <a:cs typeface="DM Sans"/>
              <a:sym typeface="DM Sans"/>
            </a:endParaRPr>
          </a:p>
          <a:p>
            <a:pPr indent="0" lvl="0" marL="0" marR="0" rtl="0" algn="l">
              <a:lnSpc>
                <a:spcPct val="100000"/>
              </a:lnSpc>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n-US" sz="1300">
                <a:latin typeface="DM Sans"/>
                <a:ea typeface="DM Sans"/>
                <a:cs typeface="DM Sans"/>
                <a:sym typeface="DM Sans"/>
              </a:rPr>
              <a:t>However, Job clusters are subject to </a:t>
            </a:r>
            <a:r>
              <a:rPr b="1" lang="en-US" sz="1300">
                <a:solidFill>
                  <a:schemeClr val="accent1"/>
                </a:solidFill>
                <a:latin typeface="DM Sans"/>
                <a:ea typeface="DM Sans"/>
                <a:cs typeface="DM Sans"/>
                <a:sym typeface="DM Sans"/>
              </a:rPr>
              <a:t>cloud providers start-up times.</a:t>
            </a:r>
            <a:endParaRPr b="1" sz="1300">
              <a:solidFill>
                <a:schemeClr val="accent1"/>
              </a:solidFill>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n-US" sz="1300">
                <a:latin typeface="DM Sans"/>
                <a:ea typeface="DM Sans"/>
                <a:cs typeface="DM Sans"/>
                <a:sym typeface="DM Sans"/>
              </a:rPr>
              <a:t>With Databricks Workflows, you can </a:t>
            </a:r>
            <a:r>
              <a:rPr b="1" lang="en-US" sz="1300">
                <a:solidFill>
                  <a:schemeClr val="accent1"/>
                </a:solidFill>
                <a:latin typeface="DM Sans"/>
                <a:ea typeface="DM Sans"/>
                <a:cs typeface="DM Sans"/>
                <a:sym typeface="DM Sans"/>
              </a:rPr>
              <a:t>re-use the same cluster across Tasks</a:t>
            </a:r>
            <a:r>
              <a:rPr lang="en-US" sz="1300">
                <a:latin typeface="DM Sans"/>
                <a:ea typeface="DM Sans"/>
                <a:cs typeface="DM Sans"/>
                <a:sym typeface="DM Sans"/>
              </a:rPr>
              <a:t> for </a:t>
            </a:r>
            <a:r>
              <a:rPr b="1" lang="en-US" sz="1300">
                <a:solidFill>
                  <a:schemeClr val="accent1"/>
                </a:solidFill>
                <a:latin typeface="DM Sans"/>
                <a:ea typeface="DM Sans"/>
                <a:cs typeface="DM Sans"/>
                <a:sym typeface="DM Sans"/>
              </a:rPr>
              <a:t>better price performance!</a:t>
            </a:r>
            <a:endParaRPr b="1" sz="1300">
              <a:solidFill>
                <a:schemeClr val="accent1"/>
              </a:solidFill>
              <a:latin typeface="DM Sans"/>
              <a:ea typeface="DM Sans"/>
              <a:cs typeface="DM Sans"/>
              <a:sym typeface="DM Sans"/>
            </a:endParaRPr>
          </a:p>
        </p:txBody>
      </p:sp>
      <p:pic>
        <p:nvPicPr>
          <p:cNvPr id="1940" name="Google Shape;1940;g2770e931a04_0_6597"/>
          <p:cNvPicPr preferRelativeResize="0"/>
          <p:nvPr/>
        </p:nvPicPr>
        <p:blipFill rotWithShape="1">
          <a:blip r:embed="rId3">
            <a:alphaModFix/>
          </a:blip>
          <a:srcRect b="0" l="0" r="0" t="0"/>
          <a:stretch/>
        </p:blipFill>
        <p:spPr>
          <a:xfrm>
            <a:off x="9680983" y="2416501"/>
            <a:ext cx="844259" cy="844247"/>
          </a:xfrm>
          <a:prstGeom prst="rect">
            <a:avLst/>
          </a:prstGeom>
          <a:noFill/>
          <a:ln>
            <a:noFill/>
          </a:ln>
        </p:spPr>
      </p:pic>
      <p:pic>
        <p:nvPicPr>
          <p:cNvPr id="1941" name="Google Shape;1941;g2770e931a04_0_6597"/>
          <p:cNvPicPr preferRelativeResize="0"/>
          <p:nvPr/>
        </p:nvPicPr>
        <p:blipFill rotWithShape="1">
          <a:blip r:embed="rId4">
            <a:alphaModFix/>
          </a:blip>
          <a:srcRect b="0" l="0" r="0" t="0"/>
          <a:stretch/>
        </p:blipFill>
        <p:spPr>
          <a:xfrm>
            <a:off x="1598153" y="2429038"/>
            <a:ext cx="860525" cy="860536"/>
          </a:xfrm>
          <a:prstGeom prst="rect">
            <a:avLst/>
          </a:prstGeom>
          <a:noFill/>
          <a:ln>
            <a:noFill/>
          </a:ln>
        </p:spPr>
      </p:pic>
      <p:pic>
        <p:nvPicPr>
          <p:cNvPr id="1942" name="Google Shape;1942;g2770e931a04_0_6597"/>
          <p:cNvPicPr preferRelativeResize="0"/>
          <p:nvPr/>
        </p:nvPicPr>
        <p:blipFill rotWithShape="1">
          <a:blip r:embed="rId5">
            <a:alphaModFix/>
          </a:blip>
          <a:srcRect b="0" l="0" r="0" t="0"/>
          <a:stretch/>
        </p:blipFill>
        <p:spPr>
          <a:xfrm>
            <a:off x="5539505" y="2416501"/>
            <a:ext cx="844259" cy="844247"/>
          </a:xfrm>
          <a:prstGeom prst="rect">
            <a:avLst/>
          </a:prstGeom>
          <a:noFill/>
          <a:ln>
            <a:noFill/>
          </a:ln>
        </p:spPr>
      </p:pic>
      <p:sp>
        <p:nvSpPr>
          <p:cNvPr id="1943" name="Google Shape;1943;g2770e931a04_0_6597"/>
          <p:cNvSpPr/>
          <p:nvPr/>
        </p:nvSpPr>
        <p:spPr>
          <a:xfrm>
            <a:off x="8434685" y="3355426"/>
            <a:ext cx="3295500" cy="25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00">
                <a:solidFill>
                  <a:schemeClr val="accent2"/>
                </a:solidFill>
                <a:latin typeface="DM Sans"/>
                <a:ea typeface="DM Sans"/>
                <a:cs typeface="DM Sans"/>
                <a:sym typeface="DM Sans"/>
              </a:rPr>
              <a:t>Serverless Workflows</a:t>
            </a:r>
            <a:r>
              <a:rPr lang="en-US" sz="1300">
                <a:latin typeface="DM Sans"/>
                <a:ea typeface="DM Sans"/>
                <a:cs typeface="DM Sans"/>
                <a:sym typeface="DM Sans"/>
              </a:rPr>
              <a:t> are a</a:t>
            </a:r>
            <a:r>
              <a:rPr b="1" lang="en-US" sz="1300">
                <a:solidFill>
                  <a:schemeClr val="accent2"/>
                </a:solidFill>
                <a:latin typeface="DM Sans"/>
                <a:ea typeface="DM Sans"/>
                <a:cs typeface="DM Sans"/>
                <a:sym typeface="DM Sans"/>
              </a:rPr>
              <a:t> fully managed service</a:t>
            </a:r>
            <a:r>
              <a:rPr lang="en-US" sz="1300">
                <a:latin typeface="DM Sans"/>
                <a:ea typeface="DM Sans"/>
                <a:cs typeface="DM Sans"/>
                <a:sym typeface="DM Sans"/>
              </a:rPr>
              <a:t> that are </a:t>
            </a:r>
            <a:br>
              <a:rPr lang="en-US" sz="1300">
                <a:latin typeface="DM Sans"/>
                <a:ea typeface="DM Sans"/>
                <a:cs typeface="DM Sans"/>
                <a:sym typeface="DM Sans"/>
              </a:rPr>
            </a:br>
            <a:r>
              <a:rPr lang="en-US" sz="1300">
                <a:latin typeface="DM Sans"/>
                <a:ea typeface="DM Sans"/>
                <a:cs typeface="DM Sans"/>
                <a:sym typeface="DM Sans"/>
              </a:rPr>
              <a:t>operationally simpler and more reliable</a:t>
            </a:r>
            <a:endParaRPr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n-US" sz="1300">
                <a:latin typeface="DM Sans"/>
                <a:ea typeface="DM Sans"/>
                <a:cs typeface="DM Sans"/>
                <a:sym typeface="DM Sans"/>
              </a:rPr>
              <a:t>They provide you with</a:t>
            </a:r>
            <a:r>
              <a:rPr b="1" lang="en-US" sz="1300">
                <a:solidFill>
                  <a:schemeClr val="accent2"/>
                </a:solidFill>
                <a:latin typeface="DM Sans"/>
                <a:ea typeface="DM Sans"/>
                <a:cs typeface="DM Sans"/>
                <a:sym typeface="DM Sans"/>
              </a:rPr>
              <a:t> faster clusters &amp; auto-scaling capabilities</a:t>
            </a:r>
            <a:r>
              <a:rPr lang="en-US" sz="1300">
                <a:latin typeface="DM Sans"/>
                <a:ea typeface="DM Sans"/>
                <a:cs typeface="DM Sans"/>
                <a:sym typeface="DM Sans"/>
              </a:rPr>
              <a:t> providing you with a </a:t>
            </a:r>
            <a:r>
              <a:rPr b="1" lang="en-US" sz="1300">
                <a:solidFill>
                  <a:schemeClr val="accent2"/>
                </a:solidFill>
                <a:latin typeface="DM Sans"/>
                <a:ea typeface="DM Sans"/>
                <a:cs typeface="DM Sans"/>
                <a:sym typeface="DM Sans"/>
              </a:rPr>
              <a:t>better user experience for a lower </a:t>
            </a:r>
            <a:r>
              <a:rPr b="1" lang="en-US" sz="1300">
                <a:solidFill>
                  <a:schemeClr val="accent2"/>
                </a:solidFill>
                <a:latin typeface="DM Sans"/>
                <a:ea typeface="DM Sans"/>
                <a:cs typeface="DM Sans"/>
                <a:sym typeface="DM Sans"/>
                <a:extLst>
                  <a:ext uri="http://customooxmlschemas.google.com/">
                    <go:slidesCustomData xmlns:go="http://customooxmlschemas.google.com/" textRoundtripDataId="27"/>
                  </a:ext>
                </a:extLst>
              </a:rPr>
              <a:t>cost.</a:t>
            </a:r>
            <a:endParaRPr b="1" sz="1300">
              <a:latin typeface="DM Sans"/>
              <a:ea typeface="DM Sans"/>
              <a:cs typeface="DM Sans"/>
              <a:sym typeface="DM Sans"/>
            </a:endParaRPr>
          </a:p>
          <a:p>
            <a:pPr indent="0" lvl="0" marL="0" rtl="0" algn="l">
              <a:spcBef>
                <a:spcPts val="0"/>
              </a:spcBef>
              <a:spcAft>
                <a:spcPts val="0"/>
              </a:spcAft>
              <a:buNone/>
            </a:pPr>
            <a:r>
              <a:t/>
            </a:r>
            <a:endParaRPr sz="1300">
              <a:latin typeface="DM Sans"/>
              <a:ea typeface="DM Sans"/>
              <a:cs typeface="DM Sans"/>
              <a:sym typeface="DM Sans"/>
            </a:endParaRPr>
          </a:p>
          <a:p>
            <a:pPr indent="0" lvl="0" marL="0" rtl="0" algn="l">
              <a:spcBef>
                <a:spcPts val="0"/>
              </a:spcBef>
              <a:spcAft>
                <a:spcPts val="0"/>
              </a:spcAft>
              <a:buNone/>
            </a:pPr>
            <a:r>
              <a:rPr lang="en-US" sz="1300">
                <a:latin typeface="DM Sans"/>
                <a:ea typeface="DM Sans"/>
                <a:cs typeface="DM Sans"/>
                <a:sym typeface="DM Sans"/>
              </a:rPr>
              <a:t>With</a:t>
            </a:r>
            <a:r>
              <a:rPr b="1" lang="en-US" sz="1300">
                <a:solidFill>
                  <a:schemeClr val="accent2"/>
                </a:solidFill>
                <a:latin typeface="DM Sans"/>
                <a:ea typeface="DM Sans"/>
                <a:cs typeface="DM Sans"/>
                <a:sym typeface="DM Sans"/>
              </a:rPr>
              <a:t> out of the box performance optimizations</a:t>
            </a:r>
            <a:r>
              <a:rPr lang="en-US" sz="1300">
                <a:latin typeface="DM Sans"/>
                <a:ea typeface="DM Sans"/>
                <a:cs typeface="DM Sans"/>
                <a:sym typeface="DM Sans"/>
              </a:rPr>
              <a:t>, Serverless provides you with a </a:t>
            </a:r>
            <a:r>
              <a:rPr b="1" lang="en-US" sz="1300">
                <a:solidFill>
                  <a:schemeClr val="accent2"/>
                </a:solidFill>
                <a:latin typeface="DM Sans"/>
                <a:ea typeface="DM Sans"/>
                <a:cs typeface="DM Sans"/>
                <a:sym typeface="DM Sans"/>
              </a:rPr>
              <a:t>lower overall TCO.</a:t>
            </a:r>
            <a:endParaRPr b="1" sz="1300">
              <a:latin typeface="DM Sans"/>
              <a:ea typeface="DM Sans"/>
              <a:cs typeface="DM Sans"/>
              <a:sym typeface="DM Sans"/>
            </a:endParaRPr>
          </a:p>
        </p:txBody>
      </p:sp>
      <p:sp>
        <p:nvSpPr>
          <p:cNvPr id="1944" name="Google Shape;1944;g2770e931a04_0_6597"/>
          <p:cNvSpPr/>
          <p:nvPr/>
        </p:nvSpPr>
        <p:spPr>
          <a:xfrm>
            <a:off x="218130" y="1235900"/>
            <a:ext cx="3832500" cy="338400"/>
          </a:xfrm>
          <a:prstGeom prst="chevron">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solidFill>
                  <a:srgbClr val="FFFFFF"/>
                </a:solidFill>
              </a:rPr>
              <a:t>Development, Ad-Hoc Analysis &amp; Exploration</a:t>
            </a:r>
            <a:endParaRPr b="1" sz="1200">
              <a:solidFill>
                <a:srgbClr val="FFFFFF"/>
              </a:solidFill>
            </a:endParaRPr>
          </a:p>
        </p:txBody>
      </p:sp>
      <p:sp>
        <p:nvSpPr>
          <p:cNvPr id="1945" name="Google Shape;1945;g2770e931a04_0_6597"/>
          <p:cNvSpPr/>
          <p:nvPr/>
        </p:nvSpPr>
        <p:spPr>
          <a:xfrm>
            <a:off x="4058103" y="1235900"/>
            <a:ext cx="3832500" cy="3384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FEFEFE"/>
                </a:solidFill>
              </a:rPr>
              <a:t>Production Grade &amp; Operational Use-Cases</a:t>
            </a:r>
            <a:endParaRPr b="1" sz="1200">
              <a:solidFill>
                <a:srgbClr val="FEFEFE"/>
              </a:solidFill>
            </a:endParaRPr>
          </a:p>
        </p:txBody>
      </p:sp>
      <p:sp>
        <p:nvSpPr>
          <p:cNvPr id="1946" name="Google Shape;1946;g2770e931a04_0_6597"/>
          <p:cNvSpPr/>
          <p:nvPr/>
        </p:nvSpPr>
        <p:spPr>
          <a:xfrm>
            <a:off x="8174432" y="1235900"/>
            <a:ext cx="3832500" cy="338400"/>
          </a:xfrm>
          <a:prstGeom prst="chevron">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FEFEFE"/>
                </a:solidFill>
              </a:rPr>
              <a:t>Simple, Fast, Reliable, Cost Efficient!</a:t>
            </a:r>
            <a:endParaRPr b="1" sz="1200">
              <a:solidFill>
                <a:srgbClr val="FEFEFE"/>
              </a:solidFill>
            </a:endParaRPr>
          </a:p>
        </p:txBody>
      </p:sp>
      <p:sp>
        <p:nvSpPr>
          <p:cNvPr id="1947" name="Google Shape;1947;g2770e931a04_0_6597"/>
          <p:cNvSpPr txBox="1"/>
          <p:nvPr>
            <p:ph idx="12" type="sldNum"/>
          </p:nvPr>
        </p:nvSpPr>
        <p:spPr>
          <a:xfrm>
            <a:off x="10869182" y="6351634"/>
            <a:ext cx="6669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1948" name="Google Shape;1948;g2770e931a04_0_6597"/>
          <p:cNvSpPr/>
          <p:nvPr/>
        </p:nvSpPr>
        <p:spPr>
          <a:xfrm>
            <a:off x="8219067" y="1714567"/>
            <a:ext cx="3708900" cy="4434900"/>
          </a:xfrm>
          <a:prstGeom prst="rect">
            <a:avLst/>
          </a:prstGeom>
          <a:solidFill>
            <a:srgbClr val="CCCCCC">
              <a:alpha val="57590"/>
            </a:srgbClr>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190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cxnSp>
        <p:nvCxnSpPr>
          <p:cNvPr id="563" name="Google Shape;563;g2770e931a04_0_1354"/>
          <p:cNvCxnSpPr/>
          <p:nvPr/>
        </p:nvCxnSpPr>
        <p:spPr>
          <a:xfrm>
            <a:off x="8344648" y="4689326"/>
            <a:ext cx="565500" cy="430800"/>
          </a:xfrm>
          <a:prstGeom prst="curvedConnector3">
            <a:avLst>
              <a:gd fmla="val 49987" name="adj1"/>
            </a:avLst>
          </a:prstGeom>
          <a:noFill/>
          <a:ln cap="flat" cmpd="sng" w="9525">
            <a:solidFill>
              <a:srgbClr val="192E36"/>
            </a:solidFill>
            <a:prstDash val="solid"/>
            <a:round/>
            <a:headEnd len="sm" w="sm" type="none"/>
            <a:tailEnd len="med" w="med" type="triangle"/>
          </a:ln>
        </p:spPr>
      </p:cxnSp>
      <p:cxnSp>
        <p:nvCxnSpPr>
          <p:cNvPr id="564" name="Google Shape;564;g2770e931a04_0_1354"/>
          <p:cNvCxnSpPr>
            <a:stCxn id="565" idx="3"/>
          </p:cNvCxnSpPr>
          <p:nvPr/>
        </p:nvCxnSpPr>
        <p:spPr>
          <a:xfrm>
            <a:off x="2123250" y="3673470"/>
            <a:ext cx="2010600" cy="3300"/>
          </a:xfrm>
          <a:prstGeom prst="straightConnector1">
            <a:avLst/>
          </a:prstGeom>
          <a:noFill/>
          <a:ln cap="flat" cmpd="sng" w="25400">
            <a:solidFill>
              <a:srgbClr val="0D2830"/>
            </a:solidFill>
            <a:prstDash val="dot"/>
            <a:round/>
            <a:headEnd len="sm" w="sm" type="none"/>
            <a:tailEnd len="med" w="med" type="stealth"/>
          </a:ln>
        </p:spPr>
      </p:cxnSp>
      <p:cxnSp>
        <p:nvCxnSpPr>
          <p:cNvPr id="566" name="Google Shape;566;g2770e931a04_0_1354"/>
          <p:cNvCxnSpPr>
            <a:endCxn id="567" idx="1"/>
          </p:cNvCxnSpPr>
          <p:nvPr/>
        </p:nvCxnSpPr>
        <p:spPr>
          <a:xfrm>
            <a:off x="2145716" y="3034607"/>
            <a:ext cx="1987800" cy="6300"/>
          </a:xfrm>
          <a:prstGeom prst="straightConnector1">
            <a:avLst/>
          </a:prstGeom>
          <a:noFill/>
          <a:ln cap="flat" cmpd="sng" w="25400">
            <a:solidFill>
              <a:srgbClr val="0D2830"/>
            </a:solidFill>
            <a:prstDash val="dot"/>
            <a:round/>
            <a:headEnd len="sm" w="sm" type="none"/>
            <a:tailEnd len="med" w="med" type="stealth"/>
          </a:ln>
        </p:spPr>
      </p:cxnSp>
      <p:sp>
        <p:nvSpPr>
          <p:cNvPr id="568" name="Google Shape;568;g2770e931a04_0_1354"/>
          <p:cNvSpPr/>
          <p:nvPr/>
        </p:nvSpPr>
        <p:spPr>
          <a:xfrm>
            <a:off x="2533575" y="3519836"/>
            <a:ext cx="1185000" cy="310800"/>
          </a:xfrm>
          <a:prstGeom prst="rect">
            <a:avLst/>
          </a:prstGeom>
          <a:solidFill>
            <a:schemeClr val="lt1"/>
          </a:solidFill>
          <a:ln>
            <a:noFill/>
          </a:ln>
        </p:spPr>
        <p:txBody>
          <a:bodyPr anchorCtr="0" anchor="ctr" bIns="91400" lIns="0" spcFirstLastPara="1" rIns="0" wrap="square" tIns="91400">
            <a:noAutofit/>
          </a:bodyPr>
          <a:lstStyle/>
          <a:p>
            <a:pPr indent="0" lvl="0" marL="0" marR="0" rtl="0" algn="ctr">
              <a:lnSpc>
                <a:spcPct val="100000"/>
              </a:lnSpc>
              <a:spcBef>
                <a:spcPts val="0"/>
              </a:spcBef>
              <a:spcAft>
                <a:spcPts val="0"/>
              </a:spcAft>
              <a:buNone/>
            </a:pPr>
            <a:r>
              <a:rPr b="0" i="0" lang="en-US" sz="1066" u="none" cap="none" strike="noStrike">
                <a:solidFill>
                  <a:srgbClr val="000000"/>
                </a:solidFill>
                <a:latin typeface="DM Sans"/>
                <a:ea typeface="DM Sans"/>
                <a:cs typeface="DM Sans"/>
                <a:sym typeface="DM Sans"/>
              </a:rPr>
              <a:t>Semi-structured</a:t>
            </a:r>
            <a:endParaRPr b="0" i="0" sz="1066" u="none" cap="none" strike="noStrike">
              <a:solidFill>
                <a:srgbClr val="000000"/>
              </a:solidFill>
              <a:latin typeface="DM Sans"/>
              <a:ea typeface="DM Sans"/>
              <a:cs typeface="DM Sans"/>
              <a:sym typeface="DM Sans"/>
            </a:endParaRPr>
          </a:p>
        </p:txBody>
      </p:sp>
      <p:sp>
        <p:nvSpPr>
          <p:cNvPr id="569" name="Google Shape;569;g2770e931a04_0_1354"/>
          <p:cNvSpPr/>
          <p:nvPr/>
        </p:nvSpPr>
        <p:spPr>
          <a:xfrm rot="2023">
            <a:off x="2618467" y="2882393"/>
            <a:ext cx="1019700" cy="310800"/>
          </a:xfrm>
          <a:prstGeom prst="rect">
            <a:avLst/>
          </a:prstGeom>
          <a:solidFill>
            <a:schemeClr val="lt1"/>
          </a:solidFill>
          <a:ln>
            <a:noFill/>
          </a:ln>
        </p:spPr>
        <p:txBody>
          <a:bodyPr anchorCtr="0" anchor="ctr" bIns="91400" lIns="0" spcFirstLastPara="1" rIns="0" wrap="square" tIns="91400">
            <a:noAutofit/>
          </a:bodyPr>
          <a:lstStyle/>
          <a:p>
            <a:pPr indent="0" lvl="0" marL="0" marR="0" rtl="0" algn="ctr">
              <a:lnSpc>
                <a:spcPct val="100000"/>
              </a:lnSpc>
              <a:spcBef>
                <a:spcPts val="0"/>
              </a:spcBef>
              <a:spcAft>
                <a:spcPts val="0"/>
              </a:spcAft>
              <a:buNone/>
            </a:pPr>
            <a:r>
              <a:rPr b="0" i="0" lang="en-US" sz="1066" u="none" cap="none" strike="noStrike">
                <a:solidFill>
                  <a:srgbClr val="000000"/>
                </a:solidFill>
                <a:latin typeface="DM Sans"/>
                <a:ea typeface="DM Sans"/>
                <a:cs typeface="DM Sans"/>
                <a:sym typeface="DM Sans"/>
              </a:rPr>
              <a:t>Unstructured</a:t>
            </a:r>
            <a:endParaRPr b="0" i="0" sz="1066" u="none" cap="none" strike="noStrike">
              <a:solidFill>
                <a:srgbClr val="000000"/>
              </a:solidFill>
              <a:latin typeface="DM Sans"/>
              <a:ea typeface="DM Sans"/>
              <a:cs typeface="DM Sans"/>
              <a:sym typeface="DM Sans"/>
            </a:endParaRPr>
          </a:p>
        </p:txBody>
      </p:sp>
      <p:grpSp>
        <p:nvGrpSpPr>
          <p:cNvPr id="570" name="Google Shape;570;g2770e931a04_0_1354"/>
          <p:cNvGrpSpPr/>
          <p:nvPr/>
        </p:nvGrpSpPr>
        <p:grpSpPr>
          <a:xfrm>
            <a:off x="2125926" y="4120946"/>
            <a:ext cx="2004900" cy="311307"/>
            <a:chOff x="1052764" y="3776177"/>
            <a:chExt cx="2004900" cy="311400"/>
          </a:xfrm>
        </p:grpSpPr>
        <p:cxnSp>
          <p:nvCxnSpPr>
            <p:cNvPr id="571" name="Google Shape;571;g2770e931a04_0_1354"/>
            <p:cNvCxnSpPr/>
            <p:nvPr/>
          </p:nvCxnSpPr>
          <p:spPr>
            <a:xfrm flipH="1" rot="10800000">
              <a:off x="1052764" y="3928132"/>
              <a:ext cx="2004900" cy="7500"/>
            </a:xfrm>
            <a:prstGeom prst="straightConnector1">
              <a:avLst/>
            </a:prstGeom>
            <a:noFill/>
            <a:ln cap="flat" cmpd="sng" w="25400">
              <a:solidFill>
                <a:srgbClr val="0D2830"/>
              </a:solidFill>
              <a:prstDash val="dot"/>
              <a:round/>
              <a:headEnd len="sm" w="sm" type="none"/>
              <a:tailEnd len="med" w="med" type="stealth"/>
            </a:ln>
          </p:spPr>
        </p:cxnSp>
        <p:sp>
          <p:nvSpPr>
            <p:cNvPr id="572" name="Google Shape;572;g2770e931a04_0_1354"/>
            <p:cNvSpPr/>
            <p:nvPr/>
          </p:nvSpPr>
          <p:spPr>
            <a:xfrm rot="2304">
              <a:off x="1568065" y="3776477"/>
              <a:ext cx="895200" cy="310800"/>
            </a:xfrm>
            <a:prstGeom prst="rect">
              <a:avLst/>
            </a:prstGeom>
            <a:solidFill>
              <a:schemeClr val="lt1"/>
            </a:solidFill>
            <a:ln>
              <a:noFill/>
            </a:ln>
          </p:spPr>
          <p:txBody>
            <a:bodyPr anchorCtr="0" anchor="ctr" bIns="91400" lIns="0" spcFirstLastPara="1" rIns="0" wrap="square" tIns="91400">
              <a:noAutofit/>
            </a:bodyPr>
            <a:lstStyle/>
            <a:p>
              <a:pPr indent="0" lvl="0" marL="0" marR="0" rtl="0" algn="ctr">
                <a:lnSpc>
                  <a:spcPct val="100000"/>
                </a:lnSpc>
                <a:spcBef>
                  <a:spcPts val="0"/>
                </a:spcBef>
                <a:spcAft>
                  <a:spcPts val="0"/>
                </a:spcAft>
                <a:buNone/>
              </a:pPr>
              <a:r>
                <a:rPr b="0" i="0" lang="en-US" sz="1200" u="none" cap="none" strike="noStrike">
                  <a:solidFill>
                    <a:srgbClr val="000000"/>
                  </a:solidFill>
                  <a:latin typeface="DM Sans"/>
                  <a:ea typeface="DM Sans"/>
                  <a:cs typeface="DM Sans"/>
                  <a:sym typeface="DM Sans"/>
                </a:rPr>
                <a:t>Structured</a:t>
              </a:r>
              <a:endParaRPr b="0" i="0" sz="1200" u="none" cap="none" strike="noStrike">
                <a:solidFill>
                  <a:srgbClr val="000000"/>
                </a:solidFill>
                <a:latin typeface="DM Sans"/>
                <a:ea typeface="DM Sans"/>
                <a:cs typeface="DM Sans"/>
                <a:sym typeface="DM Sans"/>
              </a:endParaRPr>
            </a:p>
          </p:txBody>
        </p:sp>
      </p:grpSp>
      <p:sp>
        <p:nvSpPr>
          <p:cNvPr id="567" name="Google Shape;567;g2770e931a04_0_1354"/>
          <p:cNvSpPr/>
          <p:nvPr/>
        </p:nvSpPr>
        <p:spPr>
          <a:xfrm>
            <a:off x="4133516" y="2798807"/>
            <a:ext cx="849600" cy="484200"/>
          </a:xfrm>
          <a:prstGeom prst="rect">
            <a:avLst/>
          </a:prstGeom>
          <a:solidFill>
            <a:schemeClr val="lt2"/>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rgbClr val="000000"/>
              </a:solidFill>
              <a:latin typeface="DM Sans"/>
              <a:ea typeface="DM Sans"/>
              <a:cs typeface="DM Sans"/>
              <a:sym typeface="DM Sans"/>
            </a:endParaRPr>
          </a:p>
        </p:txBody>
      </p:sp>
      <p:sp>
        <p:nvSpPr>
          <p:cNvPr id="573" name="Google Shape;573;g2770e931a04_0_1354"/>
          <p:cNvSpPr/>
          <p:nvPr/>
        </p:nvSpPr>
        <p:spPr>
          <a:xfrm>
            <a:off x="4133516" y="3438444"/>
            <a:ext cx="849600" cy="484200"/>
          </a:xfrm>
          <a:prstGeom prst="rect">
            <a:avLst/>
          </a:prstGeom>
          <a:solidFill>
            <a:schemeClr val="lt2"/>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rgbClr val="000000"/>
              </a:solidFill>
              <a:latin typeface="DM Sans"/>
              <a:ea typeface="DM Sans"/>
              <a:cs typeface="DM Sans"/>
              <a:sym typeface="DM Sans"/>
            </a:endParaRPr>
          </a:p>
        </p:txBody>
      </p:sp>
      <p:sp>
        <p:nvSpPr>
          <p:cNvPr id="574" name="Google Shape;574;g2770e931a04_0_1354"/>
          <p:cNvSpPr/>
          <p:nvPr/>
        </p:nvSpPr>
        <p:spPr>
          <a:xfrm>
            <a:off x="4133516" y="4037852"/>
            <a:ext cx="849600" cy="484200"/>
          </a:xfrm>
          <a:prstGeom prst="rect">
            <a:avLst/>
          </a:prstGeom>
          <a:solidFill>
            <a:schemeClr val="lt2"/>
          </a:solidFill>
          <a:ln cap="flat" cmpd="sng" w="25400">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rgbClr val="000000"/>
              </a:solidFill>
              <a:latin typeface="DM Sans"/>
              <a:ea typeface="DM Sans"/>
              <a:cs typeface="DM Sans"/>
              <a:sym typeface="DM Sans"/>
            </a:endParaRPr>
          </a:p>
        </p:txBody>
      </p:sp>
      <p:sp>
        <p:nvSpPr>
          <p:cNvPr id="575" name="Google Shape;575;g2770e931a04_0_1354"/>
          <p:cNvSpPr/>
          <p:nvPr/>
        </p:nvSpPr>
        <p:spPr>
          <a:xfrm>
            <a:off x="5393626" y="2761856"/>
            <a:ext cx="2731500" cy="1823100"/>
          </a:xfrm>
          <a:prstGeom prst="roundRect">
            <a:avLst>
              <a:gd fmla="val 16667" name="adj"/>
            </a:avLst>
          </a:prstGeom>
          <a:solidFill>
            <a:schemeClr val="lt2"/>
          </a:solidFill>
          <a:ln cap="flat" cmpd="sng" w="25400">
            <a:solidFill>
              <a:srgbClr val="132328"/>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466" u="none" cap="none" strike="noStrike">
              <a:solidFill>
                <a:srgbClr val="FFFFFF"/>
              </a:solidFill>
              <a:latin typeface="Arial"/>
              <a:ea typeface="Arial"/>
              <a:cs typeface="Arial"/>
              <a:sym typeface="Arial"/>
            </a:endParaRPr>
          </a:p>
        </p:txBody>
      </p:sp>
      <p:sp>
        <p:nvSpPr>
          <p:cNvPr id="576" name="Google Shape;576;g2770e931a04_0_1354"/>
          <p:cNvSpPr/>
          <p:nvPr/>
        </p:nvSpPr>
        <p:spPr>
          <a:xfrm>
            <a:off x="5479898" y="4199740"/>
            <a:ext cx="845400" cy="257100"/>
          </a:xfrm>
          <a:prstGeom prst="rect">
            <a:avLst/>
          </a:prstGeom>
          <a:solidFill>
            <a:schemeClr val="lt2"/>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1" i="0" lang="en-US" sz="1066" u="none" cap="none" strike="noStrike">
                <a:solidFill>
                  <a:srgbClr val="1B3038"/>
                </a:solidFill>
                <a:latin typeface="Arial"/>
                <a:ea typeface="Arial"/>
                <a:cs typeface="Arial"/>
                <a:sym typeface="Arial"/>
              </a:rPr>
              <a:t>Cloud Data Lake</a:t>
            </a:r>
            <a:endParaRPr b="0" i="0" sz="1466" u="none" cap="none" strike="noStrike">
              <a:solidFill>
                <a:srgbClr val="000000"/>
              </a:solidFill>
              <a:latin typeface="Arial"/>
              <a:ea typeface="Arial"/>
              <a:cs typeface="Arial"/>
              <a:sym typeface="Arial"/>
            </a:endParaRPr>
          </a:p>
        </p:txBody>
      </p:sp>
      <p:cxnSp>
        <p:nvCxnSpPr>
          <p:cNvPr id="577" name="Google Shape;577;g2770e931a04_0_1354"/>
          <p:cNvCxnSpPr/>
          <p:nvPr/>
        </p:nvCxnSpPr>
        <p:spPr>
          <a:xfrm>
            <a:off x="6349258" y="3283120"/>
            <a:ext cx="1061700" cy="215100"/>
          </a:xfrm>
          <a:prstGeom prst="straightConnector1">
            <a:avLst/>
          </a:prstGeom>
          <a:noFill/>
          <a:ln cap="flat" cmpd="sng" w="9525">
            <a:solidFill>
              <a:srgbClr val="192E36"/>
            </a:solidFill>
            <a:prstDash val="dash"/>
            <a:round/>
            <a:headEnd len="sm" w="sm" type="none"/>
            <a:tailEnd len="med" w="med" type="triangle"/>
          </a:ln>
        </p:spPr>
      </p:cxnSp>
      <p:cxnSp>
        <p:nvCxnSpPr>
          <p:cNvPr id="578" name="Google Shape;578;g2770e931a04_0_1354"/>
          <p:cNvCxnSpPr/>
          <p:nvPr/>
        </p:nvCxnSpPr>
        <p:spPr>
          <a:xfrm>
            <a:off x="6349272" y="3302052"/>
            <a:ext cx="561900" cy="983700"/>
          </a:xfrm>
          <a:prstGeom prst="straightConnector1">
            <a:avLst/>
          </a:prstGeom>
          <a:noFill/>
          <a:ln cap="flat" cmpd="sng" w="9525">
            <a:solidFill>
              <a:srgbClr val="192E36"/>
            </a:solidFill>
            <a:prstDash val="dash"/>
            <a:round/>
            <a:headEnd len="sm" w="sm" type="none"/>
            <a:tailEnd len="med" w="med" type="triangle"/>
          </a:ln>
        </p:spPr>
      </p:cxnSp>
      <p:cxnSp>
        <p:nvCxnSpPr>
          <p:cNvPr id="579" name="Google Shape;579;g2770e931a04_0_1354"/>
          <p:cNvCxnSpPr/>
          <p:nvPr/>
        </p:nvCxnSpPr>
        <p:spPr>
          <a:xfrm flipH="1" rot="10800000">
            <a:off x="6349353" y="3587785"/>
            <a:ext cx="1019700" cy="305100"/>
          </a:xfrm>
          <a:prstGeom prst="straightConnector1">
            <a:avLst/>
          </a:prstGeom>
          <a:noFill/>
          <a:ln cap="flat" cmpd="sng" w="9525">
            <a:solidFill>
              <a:srgbClr val="192E36"/>
            </a:solidFill>
            <a:prstDash val="dash"/>
            <a:round/>
            <a:headEnd len="sm" w="sm" type="none"/>
            <a:tailEnd len="med" w="med" type="triangle"/>
          </a:ln>
        </p:spPr>
      </p:cxnSp>
      <p:cxnSp>
        <p:nvCxnSpPr>
          <p:cNvPr id="580" name="Google Shape;580;g2770e931a04_0_1354"/>
          <p:cNvCxnSpPr/>
          <p:nvPr/>
        </p:nvCxnSpPr>
        <p:spPr>
          <a:xfrm flipH="1" rot="10800000">
            <a:off x="4558262" y="1843644"/>
            <a:ext cx="4030200" cy="875100"/>
          </a:xfrm>
          <a:prstGeom prst="bentConnector3">
            <a:avLst>
              <a:gd fmla="val 452" name="adj1"/>
            </a:avLst>
          </a:prstGeom>
          <a:noFill/>
          <a:ln cap="flat" cmpd="sng" w="9525">
            <a:solidFill>
              <a:srgbClr val="192E36"/>
            </a:solidFill>
            <a:prstDash val="dash"/>
            <a:round/>
            <a:headEnd len="sm" w="sm" type="none"/>
            <a:tailEnd len="med" w="med" type="triangle"/>
          </a:ln>
        </p:spPr>
      </p:cxnSp>
      <p:cxnSp>
        <p:nvCxnSpPr>
          <p:cNvPr id="581" name="Google Shape;581;g2770e931a04_0_1354"/>
          <p:cNvCxnSpPr/>
          <p:nvPr/>
        </p:nvCxnSpPr>
        <p:spPr>
          <a:xfrm rot="10800000">
            <a:off x="6013022" y="2105161"/>
            <a:ext cx="0" cy="924300"/>
          </a:xfrm>
          <a:prstGeom prst="straightConnector1">
            <a:avLst/>
          </a:prstGeom>
          <a:noFill/>
          <a:ln cap="flat" cmpd="sng" w="9525">
            <a:solidFill>
              <a:srgbClr val="192E36"/>
            </a:solidFill>
            <a:prstDash val="dash"/>
            <a:round/>
            <a:headEnd len="sm" w="sm" type="none"/>
            <a:tailEnd len="med" w="med" type="triangle"/>
          </a:ln>
        </p:spPr>
      </p:cxnSp>
      <p:sp>
        <p:nvSpPr>
          <p:cNvPr id="582" name="Google Shape;582;g2770e931a04_0_1354"/>
          <p:cNvSpPr/>
          <p:nvPr/>
        </p:nvSpPr>
        <p:spPr>
          <a:xfrm rot="5400000">
            <a:off x="5813447" y="1621872"/>
            <a:ext cx="430800" cy="430800"/>
          </a:xfrm>
          <a:prstGeom prst="ellipse">
            <a:avLst/>
          </a:prstGeom>
          <a:solidFill>
            <a:schemeClr val="lt1"/>
          </a:solidFill>
          <a:ln cap="flat" cmpd="sng" w="25400">
            <a:solidFill>
              <a:srgbClr val="FF351F"/>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sp>
        <p:nvSpPr>
          <p:cNvPr id="583" name="Google Shape;583;g2770e931a04_0_1354"/>
          <p:cNvSpPr/>
          <p:nvPr/>
        </p:nvSpPr>
        <p:spPr>
          <a:xfrm>
            <a:off x="10364214" y="2612265"/>
            <a:ext cx="716400" cy="70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4" name="Google Shape;584;g2770e931a04_0_1354"/>
          <p:cNvPicPr preferRelativeResize="0"/>
          <p:nvPr/>
        </p:nvPicPr>
        <p:blipFill rotWithShape="1">
          <a:blip r:embed="rId3">
            <a:alphaModFix/>
          </a:blip>
          <a:srcRect b="0" l="0" r="0" t="0"/>
          <a:stretch/>
        </p:blipFill>
        <p:spPr>
          <a:xfrm>
            <a:off x="8060089" y="5123309"/>
            <a:ext cx="586710" cy="572254"/>
          </a:xfrm>
          <a:prstGeom prst="rect">
            <a:avLst/>
          </a:prstGeom>
          <a:noFill/>
          <a:ln>
            <a:noFill/>
          </a:ln>
        </p:spPr>
      </p:pic>
      <p:cxnSp>
        <p:nvCxnSpPr>
          <p:cNvPr id="585" name="Google Shape;585;g2770e931a04_0_1354"/>
          <p:cNvCxnSpPr>
            <a:endCxn id="583" idx="1"/>
          </p:cNvCxnSpPr>
          <p:nvPr/>
        </p:nvCxnSpPr>
        <p:spPr>
          <a:xfrm>
            <a:off x="9530814" y="2940315"/>
            <a:ext cx="833400" cy="24300"/>
          </a:xfrm>
          <a:prstGeom prst="straightConnector1">
            <a:avLst/>
          </a:prstGeom>
          <a:noFill/>
          <a:ln cap="flat" cmpd="sng" w="12700">
            <a:solidFill>
              <a:schemeClr val="dk1"/>
            </a:solidFill>
            <a:prstDash val="dash"/>
            <a:round/>
            <a:headEnd len="sm" w="sm" type="none"/>
            <a:tailEnd len="med" w="med" type="stealth"/>
          </a:ln>
        </p:spPr>
      </p:cxnSp>
      <p:cxnSp>
        <p:nvCxnSpPr>
          <p:cNvPr id="586" name="Google Shape;586;g2770e931a04_0_1354"/>
          <p:cNvCxnSpPr/>
          <p:nvPr/>
        </p:nvCxnSpPr>
        <p:spPr>
          <a:xfrm flipH="1" rot="10800000">
            <a:off x="8064469" y="3005959"/>
            <a:ext cx="972600" cy="448500"/>
          </a:xfrm>
          <a:prstGeom prst="straightConnector1">
            <a:avLst/>
          </a:prstGeom>
          <a:noFill/>
          <a:ln cap="flat" cmpd="sng" w="9525">
            <a:solidFill>
              <a:srgbClr val="192E36"/>
            </a:solidFill>
            <a:prstDash val="dash"/>
            <a:round/>
            <a:headEnd len="sm" w="sm" type="none"/>
            <a:tailEnd len="med" w="med" type="triangle"/>
          </a:ln>
        </p:spPr>
      </p:cxnSp>
      <p:sp>
        <p:nvSpPr>
          <p:cNvPr id="587" name="Google Shape;587;g2770e931a04_0_1354"/>
          <p:cNvSpPr/>
          <p:nvPr/>
        </p:nvSpPr>
        <p:spPr>
          <a:xfrm rot="5554828">
            <a:off x="8341946" y="3086125"/>
            <a:ext cx="353158" cy="360964"/>
          </a:xfrm>
          <a:prstGeom prst="ellipse">
            <a:avLst/>
          </a:prstGeom>
          <a:solidFill>
            <a:schemeClr val="dk2"/>
          </a:solidFill>
          <a:ln cap="flat" cmpd="sng" w="25400">
            <a:solidFill>
              <a:srgbClr val="132328"/>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sp>
        <p:nvSpPr>
          <p:cNvPr id="588" name="Google Shape;588;g2770e931a04_0_1354"/>
          <p:cNvSpPr txBox="1"/>
          <p:nvPr/>
        </p:nvSpPr>
        <p:spPr>
          <a:xfrm rot="151488">
            <a:off x="8361343" y="3143102"/>
            <a:ext cx="381370" cy="249847"/>
          </a:xfrm>
          <a:prstGeom prst="rect">
            <a:avLst/>
          </a:prstGeom>
          <a:no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667" u="none" cap="none" strike="noStrike">
                <a:solidFill>
                  <a:srgbClr val="FFFFFF"/>
                </a:solidFill>
                <a:latin typeface="Arial"/>
                <a:ea typeface="Arial"/>
                <a:cs typeface="Arial"/>
                <a:sym typeface="Arial"/>
              </a:rPr>
              <a:t>ETL</a:t>
            </a:r>
            <a:endParaRPr b="0" i="0" sz="1466" u="none" cap="none" strike="noStrike">
              <a:solidFill>
                <a:srgbClr val="000000"/>
              </a:solidFill>
              <a:latin typeface="Arial"/>
              <a:ea typeface="Arial"/>
              <a:cs typeface="Arial"/>
              <a:sym typeface="Arial"/>
            </a:endParaRPr>
          </a:p>
        </p:txBody>
      </p:sp>
      <p:sp>
        <p:nvSpPr>
          <p:cNvPr id="589" name="Google Shape;589;g2770e931a04_0_1354"/>
          <p:cNvSpPr/>
          <p:nvPr/>
        </p:nvSpPr>
        <p:spPr>
          <a:xfrm rot="5554828">
            <a:off x="8357565" y="3711753"/>
            <a:ext cx="353158" cy="360964"/>
          </a:xfrm>
          <a:prstGeom prst="ellipse">
            <a:avLst/>
          </a:prstGeom>
          <a:solidFill>
            <a:schemeClr val="dk2"/>
          </a:solidFill>
          <a:ln cap="flat" cmpd="sng" w="25400">
            <a:solidFill>
              <a:srgbClr val="132328"/>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sp>
        <p:nvSpPr>
          <p:cNvPr id="590" name="Google Shape;590;g2770e931a04_0_1354"/>
          <p:cNvSpPr txBox="1"/>
          <p:nvPr/>
        </p:nvSpPr>
        <p:spPr>
          <a:xfrm rot="153215">
            <a:off x="8330002" y="3765493"/>
            <a:ext cx="478075" cy="249847"/>
          </a:xfrm>
          <a:prstGeom prst="rect">
            <a:avLst/>
          </a:prstGeom>
          <a:no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667" u="none" cap="none" strike="noStrike">
                <a:solidFill>
                  <a:srgbClr val="FFFFFF"/>
                </a:solidFill>
                <a:latin typeface="Arial"/>
                <a:ea typeface="Arial"/>
                <a:cs typeface="Arial"/>
                <a:sym typeface="Arial"/>
              </a:rPr>
              <a:t>ETL</a:t>
            </a:r>
            <a:endParaRPr b="0" i="0" sz="1466" u="none" cap="none" strike="noStrike">
              <a:solidFill>
                <a:srgbClr val="000000"/>
              </a:solidFill>
              <a:latin typeface="Arial"/>
              <a:ea typeface="Arial"/>
              <a:cs typeface="Arial"/>
              <a:sym typeface="Arial"/>
            </a:endParaRPr>
          </a:p>
        </p:txBody>
      </p:sp>
      <p:cxnSp>
        <p:nvCxnSpPr>
          <p:cNvPr id="591" name="Google Shape;591;g2770e931a04_0_1354"/>
          <p:cNvCxnSpPr>
            <a:endCxn id="584" idx="1"/>
          </p:cNvCxnSpPr>
          <p:nvPr/>
        </p:nvCxnSpPr>
        <p:spPr>
          <a:xfrm>
            <a:off x="7301689" y="4501336"/>
            <a:ext cx="758400" cy="908100"/>
          </a:xfrm>
          <a:prstGeom prst="straightConnector1">
            <a:avLst/>
          </a:prstGeom>
          <a:noFill/>
          <a:ln cap="flat" cmpd="sng" w="12700">
            <a:solidFill>
              <a:schemeClr val="dk1"/>
            </a:solidFill>
            <a:prstDash val="dash"/>
            <a:round/>
            <a:headEnd len="sm" w="sm" type="none"/>
            <a:tailEnd len="med" w="med" type="stealth"/>
          </a:ln>
        </p:spPr>
      </p:cxnSp>
      <p:sp>
        <p:nvSpPr>
          <p:cNvPr id="592" name="Google Shape;592;g2770e931a04_0_1354"/>
          <p:cNvSpPr/>
          <p:nvPr/>
        </p:nvSpPr>
        <p:spPr>
          <a:xfrm rot="5554828">
            <a:off x="8742994" y="4891443"/>
            <a:ext cx="353158" cy="360964"/>
          </a:xfrm>
          <a:prstGeom prst="ellipse">
            <a:avLst/>
          </a:prstGeom>
          <a:solidFill>
            <a:schemeClr val="dk2"/>
          </a:solidFill>
          <a:ln cap="flat" cmpd="sng" w="25400">
            <a:solidFill>
              <a:srgbClr val="132328"/>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sp>
        <p:nvSpPr>
          <p:cNvPr id="593" name="Google Shape;593;g2770e931a04_0_1354"/>
          <p:cNvSpPr txBox="1"/>
          <p:nvPr/>
        </p:nvSpPr>
        <p:spPr>
          <a:xfrm rot="154310">
            <a:off x="8693573" y="4948336"/>
            <a:ext cx="508112" cy="249847"/>
          </a:xfrm>
          <a:prstGeom prst="rect">
            <a:avLst/>
          </a:prstGeom>
          <a:no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667" u="none" cap="none" strike="noStrike">
                <a:solidFill>
                  <a:srgbClr val="FFFFFF"/>
                </a:solidFill>
                <a:latin typeface="Arial"/>
                <a:ea typeface="Arial"/>
                <a:cs typeface="Arial"/>
                <a:sym typeface="Arial"/>
              </a:rPr>
              <a:t>ETL</a:t>
            </a:r>
            <a:endParaRPr b="0" i="0" sz="1466" u="none" cap="none" strike="noStrike">
              <a:solidFill>
                <a:srgbClr val="000000"/>
              </a:solidFill>
              <a:latin typeface="Arial"/>
              <a:ea typeface="Arial"/>
              <a:cs typeface="Arial"/>
              <a:sym typeface="Arial"/>
            </a:endParaRPr>
          </a:p>
        </p:txBody>
      </p:sp>
      <p:sp>
        <p:nvSpPr>
          <p:cNvPr id="594" name="Google Shape;594;g2770e931a04_0_1354"/>
          <p:cNvSpPr/>
          <p:nvPr/>
        </p:nvSpPr>
        <p:spPr>
          <a:xfrm rot="5554828">
            <a:off x="7417121" y="4730437"/>
            <a:ext cx="353158" cy="360964"/>
          </a:xfrm>
          <a:prstGeom prst="ellipse">
            <a:avLst/>
          </a:prstGeom>
          <a:solidFill>
            <a:schemeClr val="dk2"/>
          </a:solidFill>
          <a:ln cap="flat" cmpd="sng" w="25400">
            <a:solidFill>
              <a:srgbClr val="132328"/>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sp>
        <p:nvSpPr>
          <p:cNvPr id="595" name="Google Shape;595;g2770e931a04_0_1354"/>
          <p:cNvSpPr txBox="1"/>
          <p:nvPr/>
        </p:nvSpPr>
        <p:spPr>
          <a:xfrm rot="154815">
            <a:off x="7395036" y="4786605"/>
            <a:ext cx="419826" cy="249847"/>
          </a:xfrm>
          <a:prstGeom prst="rect">
            <a:avLst/>
          </a:prstGeom>
          <a:no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667" u="none" cap="none" strike="noStrike">
                <a:solidFill>
                  <a:srgbClr val="FFFFFF"/>
                </a:solidFill>
                <a:latin typeface="Arial"/>
                <a:ea typeface="Arial"/>
                <a:cs typeface="Arial"/>
                <a:sym typeface="Arial"/>
              </a:rPr>
              <a:t>ETL</a:t>
            </a:r>
            <a:endParaRPr b="0" i="0" sz="1466" u="none" cap="none" strike="noStrike">
              <a:solidFill>
                <a:srgbClr val="000000"/>
              </a:solidFill>
              <a:latin typeface="Arial"/>
              <a:ea typeface="Arial"/>
              <a:cs typeface="Arial"/>
              <a:sym typeface="Arial"/>
            </a:endParaRPr>
          </a:p>
        </p:txBody>
      </p:sp>
      <p:sp>
        <p:nvSpPr>
          <p:cNvPr id="596" name="Google Shape;596;g2770e931a04_0_1354"/>
          <p:cNvSpPr/>
          <p:nvPr/>
        </p:nvSpPr>
        <p:spPr>
          <a:xfrm rot="5554828">
            <a:off x="9770938" y="2766333"/>
            <a:ext cx="353158" cy="360964"/>
          </a:xfrm>
          <a:prstGeom prst="ellipse">
            <a:avLst/>
          </a:prstGeom>
          <a:solidFill>
            <a:schemeClr val="dk2"/>
          </a:solidFill>
          <a:ln cap="flat" cmpd="sng" w="25400">
            <a:solidFill>
              <a:srgbClr val="132328"/>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sp>
        <p:nvSpPr>
          <p:cNvPr id="597" name="Google Shape;597;g2770e931a04_0_1354"/>
          <p:cNvSpPr txBox="1"/>
          <p:nvPr/>
        </p:nvSpPr>
        <p:spPr>
          <a:xfrm rot="152627">
            <a:off x="9764812" y="2822038"/>
            <a:ext cx="371766" cy="249847"/>
          </a:xfrm>
          <a:prstGeom prst="rect">
            <a:avLst/>
          </a:prstGeom>
          <a:no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667" u="none" cap="none" strike="noStrike">
                <a:solidFill>
                  <a:srgbClr val="FFFFFF"/>
                </a:solidFill>
                <a:latin typeface="Arial"/>
                <a:ea typeface="Arial"/>
                <a:cs typeface="Arial"/>
                <a:sym typeface="Arial"/>
              </a:rPr>
              <a:t>ETL</a:t>
            </a:r>
            <a:endParaRPr b="0" i="0" sz="1466" u="none" cap="none" strike="noStrike">
              <a:solidFill>
                <a:srgbClr val="000000"/>
              </a:solidFill>
              <a:latin typeface="Arial"/>
              <a:ea typeface="Arial"/>
              <a:cs typeface="Arial"/>
              <a:sym typeface="Arial"/>
            </a:endParaRPr>
          </a:p>
        </p:txBody>
      </p:sp>
      <p:cxnSp>
        <p:nvCxnSpPr>
          <p:cNvPr id="598" name="Google Shape;598;g2770e931a04_0_1354"/>
          <p:cNvCxnSpPr>
            <a:endCxn id="587" idx="2"/>
          </p:cNvCxnSpPr>
          <p:nvPr/>
        </p:nvCxnSpPr>
        <p:spPr>
          <a:xfrm flipH="1" rot="10800000">
            <a:off x="6860875" y="3090207"/>
            <a:ext cx="1665600" cy="99600"/>
          </a:xfrm>
          <a:prstGeom prst="curvedConnector4">
            <a:avLst>
              <a:gd fmla="val 44348" name="adj1"/>
              <a:gd fmla="val 692762" name="adj2"/>
            </a:avLst>
          </a:prstGeom>
          <a:noFill/>
          <a:ln cap="flat" cmpd="sng" w="9525">
            <a:solidFill>
              <a:schemeClr val="accent2"/>
            </a:solidFill>
            <a:prstDash val="solid"/>
            <a:round/>
            <a:headEnd len="sm" w="sm" type="none"/>
            <a:tailEnd len="med" w="med" type="triangle"/>
          </a:ln>
        </p:spPr>
      </p:cxnSp>
      <p:cxnSp>
        <p:nvCxnSpPr>
          <p:cNvPr id="599" name="Google Shape;599;g2770e931a04_0_1354"/>
          <p:cNvCxnSpPr>
            <a:endCxn id="594" idx="4"/>
          </p:cNvCxnSpPr>
          <p:nvPr/>
        </p:nvCxnSpPr>
        <p:spPr>
          <a:xfrm flipH="1" rot="-5400000">
            <a:off x="6526150" y="4015569"/>
            <a:ext cx="925500" cy="849000"/>
          </a:xfrm>
          <a:prstGeom prst="curvedConnector2">
            <a:avLst/>
          </a:prstGeom>
          <a:noFill/>
          <a:ln cap="flat" cmpd="sng" w="9525">
            <a:solidFill>
              <a:srgbClr val="FE2F19"/>
            </a:solidFill>
            <a:prstDash val="solid"/>
            <a:round/>
            <a:headEnd len="sm" w="sm" type="none"/>
            <a:tailEnd len="med" w="med" type="triangle"/>
          </a:ln>
        </p:spPr>
      </p:cxnSp>
      <p:cxnSp>
        <p:nvCxnSpPr>
          <p:cNvPr id="600" name="Google Shape;600;g2770e931a04_0_1354"/>
          <p:cNvCxnSpPr>
            <a:stCxn id="594" idx="0"/>
            <a:endCxn id="589" idx="5"/>
          </p:cNvCxnSpPr>
          <p:nvPr/>
        </p:nvCxnSpPr>
        <p:spPr>
          <a:xfrm flipH="1" rot="10800000">
            <a:off x="7774000" y="4011219"/>
            <a:ext cx="627000" cy="907800"/>
          </a:xfrm>
          <a:prstGeom prst="curvedConnector3">
            <a:avLst>
              <a:gd fmla="val 86026" name="adj1"/>
            </a:avLst>
          </a:prstGeom>
          <a:noFill/>
          <a:ln cap="flat" cmpd="sng" w="9525">
            <a:solidFill>
              <a:srgbClr val="192E36"/>
            </a:solidFill>
            <a:prstDash val="solid"/>
            <a:round/>
            <a:headEnd len="sm" w="sm" type="none"/>
            <a:tailEnd len="med" w="med" type="triangle"/>
          </a:ln>
        </p:spPr>
      </p:cxnSp>
      <p:pic>
        <p:nvPicPr>
          <p:cNvPr id="601" name="Google Shape;601;g2770e931a04_0_1354"/>
          <p:cNvPicPr preferRelativeResize="0"/>
          <p:nvPr/>
        </p:nvPicPr>
        <p:blipFill rotWithShape="1">
          <a:blip r:embed="rId4">
            <a:alphaModFix/>
          </a:blip>
          <a:srcRect b="0" l="0" r="0" t="0"/>
          <a:stretch/>
        </p:blipFill>
        <p:spPr>
          <a:xfrm>
            <a:off x="8894172" y="1151477"/>
            <a:ext cx="609463" cy="606669"/>
          </a:xfrm>
          <a:prstGeom prst="rect">
            <a:avLst/>
          </a:prstGeom>
          <a:noFill/>
          <a:ln>
            <a:noFill/>
          </a:ln>
        </p:spPr>
      </p:pic>
      <p:cxnSp>
        <p:nvCxnSpPr>
          <p:cNvPr id="602" name="Google Shape;602;g2770e931a04_0_1354"/>
          <p:cNvCxnSpPr>
            <a:stCxn id="582" idx="7"/>
          </p:cNvCxnSpPr>
          <p:nvPr/>
        </p:nvCxnSpPr>
        <p:spPr>
          <a:xfrm>
            <a:off x="6181158" y="1989583"/>
            <a:ext cx="1277700" cy="448200"/>
          </a:xfrm>
          <a:prstGeom prst="curvedConnector3">
            <a:avLst>
              <a:gd fmla="val 52464" name="adj1"/>
            </a:avLst>
          </a:prstGeom>
          <a:noFill/>
          <a:ln cap="flat" cmpd="sng" w="9525">
            <a:solidFill>
              <a:srgbClr val="FE2F19"/>
            </a:solidFill>
            <a:prstDash val="solid"/>
            <a:round/>
            <a:headEnd len="sm" w="sm" type="none"/>
            <a:tailEnd len="med" w="med" type="triangle"/>
          </a:ln>
        </p:spPr>
      </p:cxnSp>
      <p:sp>
        <p:nvSpPr>
          <p:cNvPr id="603" name="Google Shape;603;g2770e931a04_0_1354"/>
          <p:cNvSpPr/>
          <p:nvPr/>
        </p:nvSpPr>
        <p:spPr>
          <a:xfrm>
            <a:off x="8848480" y="3334515"/>
            <a:ext cx="904500" cy="3141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1066" u="none" cap="none" strike="noStrike">
                <a:solidFill>
                  <a:srgbClr val="3A3838"/>
                </a:solidFill>
                <a:latin typeface="DM Sans"/>
                <a:ea typeface="DM Sans"/>
                <a:cs typeface="DM Sans"/>
                <a:sym typeface="DM Sans"/>
              </a:rPr>
              <a:t>Azure Synapse</a:t>
            </a:r>
            <a:endParaRPr b="0" i="0" sz="800" u="none" cap="none" strike="noStrike">
              <a:solidFill>
                <a:srgbClr val="3A3838"/>
              </a:solidFill>
              <a:latin typeface="DM Sans"/>
              <a:ea typeface="DM Sans"/>
              <a:cs typeface="DM Sans"/>
              <a:sym typeface="DM Sans"/>
            </a:endParaRPr>
          </a:p>
        </p:txBody>
      </p:sp>
      <p:cxnSp>
        <p:nvCxnSpPr>
          <p:cNvPr id="604" name="Google Shape;604;g2770e931a04_0_1354"/>
          <p:cNvCxnSpPr/>
          <p:nvPr/>
        </p:nvCxnSpPr>
        <p:spPr>
          <a:xfrm>
            <a:off x="4983010" y="3029462"/>
            <a:ext cx="732300" cy="252300"/>
          </a:xfrm>
          <a:prstGeom prst="straightConnector1">
            <a:avLst/>
          </a:prstGeom>
          <a:noFill/>
          <a:ln cap="flat" cmpd="sng" w="9525">
            <a:solidFill>
              <a:srgbClr val="192E36"/>
            </a:solidFill>
            <a:prstDash val="dash"/>
            <a:round/>
            <a:headEnd len="sm" w="sm" type="none"/>
            <a:tailEnd len="med" w="med" type="triangle"/>
          </a:ln>
        </p:spPr>
      </p:cxnSp>
      <p:cxnSp>
        <p:nvCxnSpPr>
          <p:cNvPr id="605" name="Google Shape;605;g2770e931a04_0_1354"/>
          <p:cNvCxnSpPr/>
          <p:nvPr/>
        </p:nvCxnSpPr>
        <p:spPr>
          <a:xfrm>
            <a:off x="4983010" y="3695361"/>
            <a:ext cx="732300" cy="144900"/>
          </a:xfrm>
          <a:prstGeom prst="straightConnector1">
            <a:avLst/>
          </a:prstGeom>
          <a:noFill/>
          <a:ln cap="flat" cmpd="sng" w="9525">
            <a:solidFill>
              <a:srgbClr val="192E36"/>
            </a:solidFill>
            <a:prstDash val="dash"/>
            <a:round/>
            <a:headEnd len="sm" w="sm" type="none"/>
            <a:tailEnd len="med" w="med" type="triangle"/>
          </a:ln>
        </p:spPr>
      </p:cxnSp>
      <p:cxnSp>
        <p:nvCxnSpPr>
          <p:cNvPr id="606" name="Google Shape;606;g2770e931a04_0_1354"/>
          <p:cNvCxnSpPr/>
          <p:nvPr/>
        </p:nvCxnSpPr>
        <p:spPr>
          <a:xfrm flipH="1" rot="10800000">
            <a:off x="4983009" y="3892814"/>
            <a:ext cx="675000" cy="374400"/>
          </a:xfrm>
          <a:prstGeom prst="straightConnector1">
            <a:avLst/>
          </a:prstGeom>
          <a:noFill/>
          <a:ln cap="flat" cmpd="sng" w="9525">
            <a:solidFill>
              <a:srgbClr val="192E36"/>
            </a:solidFill>
            <a:prstDash val="dash"/>
            <a:round/>
            <a:headEnd len="sm" w="sm" type="none"/>
            <a:tailEnd len="med" w="med" type="triangle"/>
          </a:ln>
        </p:spPr>
      </p:cxnSp>
      <p:cxnSp>
        <p:nvCxnSpPr>
          <p:cNvPr id="607" name="Google Shape;607;g2770e931a04_0_1354"/>
          <p:cNvCxnSpPr/>
          <p:nvPr/>
        </p:nvCxnSpPr>
        <p:spPr>
          <a:xfrm flipH="1" rot="10800000">
            <a:off x="4978997" y="3363090"/>
            <a:ext cx="703200" cy="929100"/>
          </a:xfrm>
          <a:prstGeom prst="straightConnector1">
            <a:avLst/>
          </a:prstGeom>
          <a:noFill/>
          <a:ln cap="flat" cmpd="sng" w="9525">
            <a:solidFill>
              <a:srgbClr val="192E36"/>
            </a:solidFill>
            <a:prstDash val="dash"/>
            <a:round/>
            <a:headEnd len="sm" w="sm" type="none"/>
            <a:tailEnd len="med" w="med" type="triangle"/>
          </a:ln>
        </p:spPr>
      </p:cxnSp>
      <p:sp>
        <p:nvSpPr>
          <p:cNvPr id="608" name="Google Shape;608;g2770e931a04_0_1354"/>
          <p:cNvSpPr/>
          <p:nvPr/>
        </p:nvSpPr>
        <p:spPr>
          <a:xfrm rot="5400000">
            <a:off x="6490975" y="4411329"/>
            <a:ext cx="524700" cy="6096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pic>
        <p:nvPicPr>
          <p:cNvPr id="609" name="Google Shape;609;g2770e931a04_0_1354"/>
          <p:cNvPicPr preferRelativeResize="0"/>
          <p:nvPr/>
        </p:nvPicPr>
        <p:blipFill rotWithShape="1">
          <a:blip r:embed="rId5">
            <a:alphaModFix/>
          </a:blip>
          <a:srcRect b="0" l="0" r="0" t="0"/>
          <a:stretch/>
        </p:blipFill>
        <p:spPr>
          <a:xfrm>
            <a:off x="6575049" y="4543496"/>
            <a:ext cx="369804" cy="369804"/>
          </a:xfrm>
          <a:prstGeom prst="rect">
            <a:avLst/>
          </a:prstGeom>
          <a:noFill/>
          <a:ln>
            <a:noFill/>
          </a:ln>
        </p:spPr>
      </p:pic>
      <p:sp>
        <p:nvSpPr>
          <p:cNvPr id="610" name="Google Shape;610;g2770e931a04_0_1354"/>
          <p:cNvSpPr/>
          <p:nvPr/>
        </p:nvSpPr>
        <p:spPr>
          <a:xfrm>
            <a:off x="6180050" y="4950754"/>
            <a:ext cx="818100" cy="2538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1066" u="none" cap="none" strike="noStrike">
                <a:solidFill>
                  <a:srgbClr val="3A3838"/>
                </a:solidFill>
                <a:latin typeface="DM Sans"/>
                <a:ea typeface="DM Sans"/>
                <a:cs typeface="DM Sans"/>
                <a:sym typeface="DM Sans"/>
              </a:rPr>
              <a:t>AWS Glue</a:t>
            </a:r>
            <a:endParaRPr b="0" i="0" sz="800" u="none" cap="none" strike="noStrike">
              <a:solidFill>
                <a:srgbClr val="3A3838"/>
              </a:solidFill>
              <a:latin typeface="DM Sans"/>
              <a:ea typeface="DM Sans"/>
              <a:cs typeface="DM Sans"/>
              <a:sym typeface="DM Sans"/>
            </a:endParaRPr>
          </a:p>
        </p:txBody>
      </p:sp>
      <p:sp>
        <p:nvSpPr>
          <p:cNvPr id="611" name="Google Shape;611;g2770e931a04_0_1354"/>
          <p:cNvSpPr/>
          <p:nvPr/>
        </p:nvSpPr>
        <p:spPr>
          <a:xfrm rot="5400000">
            <a:off x="7386261" y="2259740"/>
            <a:ext cx="524700" cy="6096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pic>
        <p:nvPicPr>
          <p:cNvPr id="612" name="Google Shape;612;g2770e931a04_0_1354"/>
          <p:cNvPicPr preferRelativeResize="0"/>
          <p:nvPr/>
        </p:nvPicPr>
        <p:blipFill rotWithShape="1">
          <a:blip r:embed="rId6">
            <a:alphaModFix/>
          </a:blip>
          <a:srcRect b="0" l="0" r="0" t="0"/>
          <a:stretch/>
        </p:blipFill>
        <p:spPr>
          <a:xfrm>
            <a:off x="7408911" y="2342558"/>
            <a:ext cx="479400" cy="443835"/>
          </a:xfrm>
          <a:prstGeom prst="rect">
            <a:avLst/>
          </a:prstGeom>
          <a:noFill/>
          <a:ln>
            <a:noFill/>
          </a:ln>
        </p:spPr>
      </p:pic>
      <p:sp>
        <p:nvSpPr>
          <p:cNvPr id="613" name="Google Shape;613;g2770e931a04_0_1354"/>
          <p:cNvSpPr/>
          <p:nvPr/>
        </p:nvSpPr>
        <p:spPr>
          <a:xfrm>
            <a:off x="7375677" y="1943848"/>
            <a:ext cx="1132200" cy="2538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1066" u="none" cap="none" strike="noStrike">
                <a:solidFill>
                  <a:srgbClr val="3A3838"/>
                </a:solidFill>
                <a:latin typeface="DM Sans"/>
                <a:ea typeface="DM Sans"/>
                <a:cs typeface="DM Sans"/>
                <a:sym typeface="DM Sans"/>
              </a:rPr>
              <a:t>Azure Data Factory</a:t>
            </a:r>
            <a:endParaRPr b="0" i="0" sz="800" u="none" cap="none" strike="noStrike">
              <a:solidFill>
                <a:srgbClr val="3A3838"/>
              </a:solidFill>
              <a:latin typeface="DM Sans"/>
              <a:ea typeface="DM Sans"/>
              <a:cs typeface="DM Sans"/>
              <a:sym typeface="DM Sans"/>
            </a:endParaRPr>
          </a:p>
        </p:txBody>
      </p:sp>
      <p:pic>
        <p:nvPicPr>
          <p:cNvPr id="614" name="Google Shape;614;g2770e931a04_0_1354"/>
          <p:cNvPicPr preferRelativeResize="0"/>
          <p:nvPr/>
        </p:nvPicPr>
        <p:blipFill rotWithShape="1">
          <a:blip r:embed="rId7">
            <a:alphaModFix/>
          </a:blip>
          <a:srcRect b="0" l="0" r="0" t="0"/>
          <a:stretch/>
        </p:blipFill>
        <p:spPr>
          <a:xfrm>
            <a:off x="8722813" y="2683932"/>
            <a:ext cx="1155545" cy="606667"/>
          </a:xfrm>
          <a:prstGeom prst="rect">
            <a:avLst/>
          </a:prstGeom>
          <a:noFill/>
          <a:ln>
            <a:noFill/>
          </a:ln>
        </p:spPr>
      </p:pic>
      <p:sp>
        <p:nvSpPr>
          <p:cNvPr id="615" name="Google Shape;615;g2770e931a04_0_1354"/>
          <p:cNvSpPr/>
          <p:nvPr/>
        </p:nvSpPr>
        <p:spPr>
          <a:xfrm>
            <a:off x="5832300" y="1639166"/>
            <a:ext cx="403500" cy="3744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800" u="none" cap="none" strike="noStrike">
                <a:solidFill>
                  <a:srgbClr val="3A3838"/>
                </a:solidFill>
                <a:latin typeface="Barlow"/>
                <a:ea typeface="Barlow"/>
                <a:cs typeface="Barlow"/>
                <a:sym typeface="Barlow"/>
              </a:rPr>
              <a:t>Home-</a:t>
            </a:r>
            <a:endParaRPr b="0" i="0" sz="800" u="none" cap="none" strike="noStrike">
              <a:solidFill>
                <a:srgbClr val="3A3838"/>
              </a:solidFill>
              <a:latin typeface="Barlow"/>
              <a:ea typeface="Barlow"/>
              <a:cs typeface="Barlow"/>
              <a:sym typeface="Barlow"/>
            </a:endParaRPr>
          </a:p>
          <a:p>
            <a:pPr indent="0" lvl="0" marL="0" marR="0" rtl="0" algn="ctr">
              <a:lnSpc>
                <a:spcPct val="100000"/>
              </a:lnSpc>
              <a:spcBef>
                <a:spcPts val="0"/>
              </a:spcBef>
              <a:spcAft>
                <a:spcPts val="0"/>
              </a:spcAft>
              <a:buNone/>
            </a:pPr>
            <a:r>
              <a:rPr b="0" i="0" lang="en-US" sz="800" u="none" cap="none" strike="noStrike">
                <a:solidFill>
                  <a:srgbClr val="3A3838"/>
                </a:solidFill>
                <a:latin typeface="Barlow"/>
                <a:ea typeface="Barlow"/>
                <a:cs typeface="Barlow"/>
                <a:sym typeface="Barlow"/>
              </a:rPr>
              <a:t>Grown ETL</a:t>
            </a:r>
            <a:endParaRPr b="0" i="0" sz="533" u="none" cap="none" strike="noStrike">
              <a:solidFill>
                <a:srgbClr val="3A3838"/>
              </a:solidFill>
              <a:latin typeface="Calibri"/>
              <a:ea typeface="Calibri"/>
              <a:cs typeface="Calibri"/>
              <a:sym typeface="Calibri"/>
            </a:endParaRPr>
          </a:p>
        </p:txBody>
      </p:sp>
      <p:grpSp>
        <p:nvGrpSpPr>
          <p:cNvPr id="616" name="Google Shape;616;g2770e931a04_0_1354"/>
          <p:cNvGrpSpPr/>
          <p:nvPr/>
        </p:nvGrpSpPr>
        <p:grpSpPr>
          <a:xfrm>
            <a:off x="6588482" y="3044093"/>
            <a:ext cx="430800" cy="430671"/>
            <a:chOff x="6588485" y="3044114"/>
            <a:chExt cx="430800" cy="430800"/>
          </a:xfrm>
        </p:grpSpPr>
        <p:sp>
          <p:nvSpPr>
            <p:cNvPr id="617" name="Google Shape;617;g2770e931a04_0_1354"/>
            <p:cNvSpPr/>
            <p:nvPr/>
          </p:nvSpPr>
          <p:spPr>
            <a:xfrm rot="5400000">
              <a:off x="6588485" y="3044114"/>
              <a:ext cx="430800" cy="430800"/>
            </a:xfrm>
            <a:prstGeom prst="ellipse">
              <a:avLst/>
            </a:prstGeom>
            <a:solidFill>
              <a:schemeClr val="lt1"/>
            </a:solidFill>
            <a:ln cap="flat" cmpd="sng" w="25400">
              <a:solidFill>
                <a:srgbClr val="FF351F"/>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sp>
          <p:nvSpPr>
            <p:cNvPr id="618" name="Google Shape;618;g2770e931a04_0_1354"/>
            <p:cNvSpPr/>
            <p:nvPr/>
          </p:nvSpPr>
          <p:spPr>
            <a:xfrm>
              <a:off x="6607338" y="3061413"/>
              <a:ext cx="403500" cy="3744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800" u="none" cap="none" strike="noStrike">
                  <a:solidFill>
                    <a:srgbClr val="3A3838"/>
                  </a:solidFill>
                  <a:latin typeface="Barlow"/>
                  <a:ea typeface="Barlow"/>
                  <a:cs typeface="Barlow"/>
                  <a:sym typeface="Barlow"/>
                </a:rPr>
                <a:t>Home-</a:t>
              </a:r>
              <a:endParaRPr b="0" i="0" sz="800" u="none" cap="none" strike="noStrike">
                <a:solidFill>
                  <a:srgbClr val="3A3838"/>
                </a:solidFill>
                <a:latin typeface="Barlow"/>
                <a:ea typeface="Barlow"/>
                <a:cs typeface="Barlow"/>
                <a:sym typeface="Barlow"/>
              </a:endParaRPr>
            </a:p>
            <a:p>
              <a:pPr indent="0" lvl="0" marL="0" marR="0" rtl="0" algn="ctr">
                <a:lnSpc>
                  <a:spcPct val="100000"/>
                </a:lnSpc>
                <a:spcBef>
                  <a:spcPts val="0"/>
                </a:spcBef>
                <a:spcAft>
                  <a:spcPts val="0"/>
                </a:spcAft>
                <a:buNone/>
              </a:pPr>
              <a:r>
                <a:rPr b="0" i="0" lang="en-US" sz="800" u="none" cap="none" strike="noStrike">
                  <a:solidFill>
                    <a:srgbClr val="3A3838"/>
                  </a:solidFill>
                  <a:latin typeface="Barlow"/>
                  <a:ea typeface="Barlow"/>
                  <a:cs typeface="Barlow"/>
                  <a:sym typeface="Barlow"/>
                </a:rPr>
                <a:t>Grown ETL</a:t>
              </a:r>
              <a:endParaRPr b="0" i="0" sz="533" u="none" cap="none" strike="noStrike">
                <a:solidFill>
                  <a:srgbClr val="3A3838"/>
                </a:solidFill>
                <a:latin typeface="Calibri"/>
                <a:ea typeface="Calibri"/>
                <a:cs typeface="Calibri"/>
                <a:sym typeface="Calibri"/>
              </a:endParaRPr>
            </a:p>
          </p:txBody>
        </p:sp>
      </p:grpSp>
      <p:grpSp>
        <p:nvGrpSpPr>
          <p:cNvPr id="619" name="Google Shape;619;g2770e931a04_0_1354"/>
          <p:cNvGrpSpPr/>
          <p:nvPr/>
        </p:nvGrpSpPr>
        <p:grpSpPr>
          <a:xfrm>
            <a:off x="8314144" y="3644586"/>
            <a:ext cx="430800" cy="430671"/>
            <a:chOff x="6588485" y="3044114"/>
            <a:chExt cx="430800" cy="430800"/>
          </a:xfrm>
        </p:grpSpPr>
        <p:sp>
          <p:nvSpPr>
            <p:cNvPr id="620" name="Google Shape;620;g2770e931a04_0_1354"/>
            <p:cNvSpPr/>
            <p:nvPr/>
          </p:nvSpPr>
          <p:spPr>
            <a:xfrm rot="5400000">
              <a:off x="6588485" y="3044114"/>
              <a:ext cx="430800" cy="430800"/>
            </a:xfrm>
            <a:prstGeom prst="ellipse">
              <a:avLst/>
            </a:prstGeom>
            <a:solidFill>
              <a:schemeClr val="lt1"/>
            </a:solidFill>
            <a:ln cap="flat" cmpd="sng" w="25400">
              <a:solidFill>
                <a:srgbClr val="FF351F"/>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333" u="none" cap="none" strike="noStrike">
                <a:solidFill>
                  <a:srgbClr val="000000"/>
                </a:solidFill>
                <a:latin typeface="Arial"/>
                <a:ea typeface="Arial"/>
                <a:cs typeface="Arial"/>
                <a:sym typeface="Arial"/>
              </a:endParaRPr>
            </a:p>
          </p:txBody>
        </p:sp>
        <p:sp>
          <p:nvSpPr>
            <p:cNvPr id="621" name="Google Shape;621;g2770e931a04_0_1354"/>
            <p:cNvSpPr/>
            <p:nvPr/>
          </p:nvSpPr>
          <p:spPr>
            <a:xfrm>
              <a:off x="6607338" y="3061413"/>
              <a:ext cx="403500" cy="3744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667" u="none" cap="none" strike="noStrike">
                  <a:solidFill>
                    <a:srgbClr val="3A3838"/>
                  </a:solidFill>
                  <a:latin typeface="Barlow"/>
                  <a:ea typeface="Barlow"/>
                  <a:cs typeface="Barlow"/>
                  <a:sym typeface="Barlow"/>
                </a:rPr>
                <a:t>Code Generated</a:t>
              </a:r>
              <a:endParaRPr b="0" i="0" sz="400" u="none" cap="none" strike="noStrike">
                <a:solidFill>
                  <a:srgbClr val="3A3838"/>
                </a:solidFill>
                <a:latin typeface="Calibri"/>
                <a:ea typeface="Calibri"/>
                <a:cs typeface="Calibri"/>
                <a:sym typeface="Calibri"/>
              </a:endParaRPr>
            </a:p>
          </p:txBody>
        </p:sp>
      </p:grpSp>
      <p:pic>
        <p:nvPicPr>
          <p:cNvPr id="622" name="Google Shape;622;g2770e931a04_0_1354"/>
          <p:cNvPicPr preferRelativeResize="0"/>
          <p:nvPr/>
        </p:nvPicPr>
        <p:blipFill rotWithShape="1">
          <a:blip r:embed="rId8">
            <a:alphaModFix/>
          </a:blip>
          <a:srcRect b="0" l="0" r="0" t="0"/>
          <a:stretch/>
        </p:blipFill>
        <p:spPr>
          <a:xfrm>
            <a:off x="6435903" y="3597926"/>
            <a:ext cx="391998" cy="391998"/>
          </a:xfrm>
          <a:prstGeom prst="rect">
            <a:avLst/>
          </a:prstGeom>
          <a:noFill/>
          <a:ln>
            <a:noFill/>
          </a:ln>
        </p:spPr>
      </p:pic>
      <p:sp>
        <p:nvSpPr>
          <p:cNvPr id="623" name="Google Shape;623;g2770e931a04_0_1354"/>
          <p:cNvSpPr/>
          <p:nvPr/>
        </p:nvSpPr>
        <p:spPr>
          <a:xfrm>
            <a:off x="6766400" y="3849104"/>
            <a:ext cx="818100" cy="2538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800" u="none" cap="none" strike="noStrike">
                <a:solidFill>
                  <a:srgbClr val="3A3838"/>
                </a:solidFill>
                <a:latin typeface="Barlow"/>
                <a:ea typeface="Barlow"/>
                <a:cs typeface="Barlow"/>
                <a:sym typeface="Barlow"/>
              </a:rPr>
              <a:t>AWS EMR</a:t>
            </a:r>
            <a:endParaRPr b="0" i="0" sz="667" u="none" cap="none" strike="noStrike">
              <a:solidFill>
                <a:srgbClr val="3A3838"/>
              </a:solidFill>
              <a:latin typeface="Calibri"/>
              <a:ea typeface="Calibri"/>
              <a:cs typeface="Calibri"/>
              <a:sym typeface="Calibri"/>
            </a:endParaRPr>
          </a:p>
        </p:txBody>
      </p:sp>
      <p:pic>
        <p:nvPicPr>
          <p:cNvPr id="624" name="Google Shape;624;g2770e931a04_0_1354"/>
          <p:cNvPicPr preferRelativeResize="0"/>
          <p:nvPr/>
        </p:nvPicPr>
        <p:blipFill rotWithShape="1">
          <a:blip r:embed="rId9">
            <a:alphaModFix/>
          </a:blip>
          <a:srcRect b="0" l="0" r="0" t="0"/>
          <a:stretch/>
        </p:blipFill>
        <p:spPr>
          <a:xfrm>
            <a:off x="4198535" y="4183903"/>
            <a:ext cx="653430" cy="178219"/>
          </a:xfrm>
          <a:prstGeom prst="rect">
            <a:avLst/>
          </a:prstGeom>
          <a:noFill/>
          <a:ln>
            <a:noFill/>
          </a:ln>
          <a:effectLst>
            <a:outerShdw blurRad="57150" rotWithShape="0" algn="bl" dir="5400000" dist="19050">
              <a:srgbClr val="000000">
                <a:alpha val="49020"/>
              </a:srgbClr>
            </a:outerShdw>
          </a:effectLst>
        </p:spPr>
      </p:pic>
      <p:pic>
        <p:nvPicPr>
          <p:cNvPr descr="Qlik Vector Logo | Free Download - (.SVG + .PNG) format - SeekVectorLogo.Com" id="625" name="Google Shape;625;g2770e931a04_0_1354"/>
          <p:cNvPicPr preferRelativeResize="0"/>
          <p:nvPr/>
        </p:nvPicPr>
        <p:blipFill rotWithShape="1">
          <a:blip r:embed="rId10">
            <a:alphaModFix/>
          </a:blip>
          <a:srcRect b="0" l="0" r="0" t="0"/>
          <a:stretch/>
        </p:blipFill>
        <p:spPr>
          <a:xfrm>
            <a:off x="4312417" y="2908298"/>
            <a:ext cx="518564" cy="288090"/>
          </a:xfrm>
          <a:prstGeom prst="rect">
            <a:avLst/>
          </a:prstGeom>
          <a:noFill/>
          <a:ln>
            <a:noFill/>
          </a:ln>
          <a:effectLst>
            <a:outerShdw blurRad="57150" rotWithShape="0" algn="bl" dir="5400000" dist="19050">
              <a:srgbClr val="000000">
                <a:alpha val="49020"/>
              </a:srgbClr>
            </a:outerShdw>
          </a:effectLst>
        </p:spPr>
      </p:pic>
      <p:pic>
        <p:nvPicPr>
          <p:cNvPr descr="Rivery Logo - DATAVERSITY" id="626" name="Google Shape;626;g2770e931a04_0_1354"/>
          <p:cNvPicPr preferRelativeResize="0"/>
          <p:nvPr/>
        </p:nvPicPr>
        <p:blipFill rotWithShape="1">
          <a:blip r:embed="rId11">
            <a:alphaModFix/>
          </a:blip>
          <a:srcRect b="0" l="0" r="0" t="0"/>
          <a:stretch/>
        </p:blipFill>
        <p:spPr>
          <a:xfrm>
            <a:off x="4214867" y="3606092"/>
            <a:ext cx="642038" cy="187832"/>
          </a:xfrm>
          <a:prstGeom prst="rect">
            <a:avLst/>
          </a:prstGeom>
          <a:noFill/>
          <a:ln>
            <a:noFill/>
          </a:ln>
          <a:effectLst>
            <a:outerShdw blurRad="57150" rotWithShape="0" algn="bl" dir="5400000" dist="19050">
              <a:srgbClr val="000000">
                <a:alpha val="49020"/>
              </a:srgbClr>
            </a:outerShdw>
          </a:effectLst>
        </p:spPr>
      </p:pic>
      <p:cxnSp>
        <p:nvCxnSpPr>
          <p:cNvPr id="627" name="Google Shape;627;g2770e931a04_0_1354"/>
          <p:cNvCxnSpPr/>
          <p:nvPr/>
        </p:nvCxnSpPr>
        <p:spPr>
          <a:xfrm rot="-5400000">
            <a:off x="4526966" y="2397558"/>
            <a:ext cx="432600" cy="369900"/>
          </a:xfrm>
          <a:prstGeom prst="curvedConnector3">
            <a:avLst>
              <a:gd fmla="val 49987" name="adj1"/>
            </a:avLst>
          </a:prstGeom>
          <a:noFill/>
          <a:ln cap="flat" cmpd="sng" w="9525">
            <a:solidFill>
              <a:srgbClr val="FE2F19"/>
            </a:solidFill>
            <a:prstDash val="solid"/>
            <a:round/>
            <a:headEnd len="sm" w="sm" type="none"/>
            <a:tailEnd len="med" w="med" type="triangle"/>
          </a:ln>
        </p:spPr>
      </p:cxnSp>
      <p:cxnSp>
        <p:nvCxnSpPr>
          <p:cNvPr id="628" name="Google Shape;628;g2770e931a04_0_1354"/>
          <p:cNvCxnSpPr/>
          <p:nvPr/>
        </p:nvCxnSpPr>
        <p:spPr>
          <a:xfrm flipH="1" rot="10800000">
            <a:off x="5448737" y="1989437"/>
            <a:ext cx="427800" cy="191400"/>
          </a:xfrm>
          <a:prstGeom prst="curvedConnector3">
            <a:avLst>
              <a:gd fmla="val 42615" name="adj1"/>
            </a:avLst>
          </a:prstGeom>
          <a:noFill/>
          <a:ln cap="flat" cmpd="sng" w="9525">
            <a:solidFill>
              <a:srgbClr val="FE2F19"/>
            </a:solidFill>
            <a:prstDash val="solid"/>
            <a:round/>
            <a:headEnd len="sm" w="sm" type="none"/>
            <a:tailEnd len="med" w="med" type="triangle"/>
          </a:ln>
        </p:spPr>
      </p:cxnSp>
      <p:cxnSp>
        <p:nvCxnSpPr>
          <p:cNvPr id="629" name="Google Shape;629;g2770e931a04_0_1354"/>
          <p:cNvCxnSpPr>
            <a:endCxn id="622" idx="2"/>
          </p:cNvCxnSpPr>
          <p:nvPr/>
        </p:nvCxnSpPr>
        <p:spPr>
          <a:xfrm flipH="1" rot="10800000">
            <a:off x="5667402" y="3989924"/>
            <a:ext cx="964500" cy="945300"/>
          </a:xfrm>
          <a:prstGeom prst="curvedConnector2">
            <a:avLst/>
          </a:prstGeom>
          <a:noFill/>
          <a:ln cap="flat" cmpd="sng" w="9525">
            <a:solidFill>
              <a:srgbClr val="FE2F19"/>
            </a:solidFill>
            <a:prstDash val="solid"/>
            <a:round/>
            <a:headEnd len="sm" w="sm" type="none"/>
            <a:tailEnd len="med" w="med" type="triangle"/>
          </a:ln>
        </p:spPr>
      </p:cxnSp>
      <p:grpSp>
        <p:nvGrpSpPr>
          <p:cNvPr id="630" name="Google Shape;630;g2770e931a04_0_1354"/>
          <p:cNvGrpSpPr/>
          <p:nvPr/>
        </p:nvGrpSpPr>
        <p:grpSpPr>
          <a:xfrm>
            <a:off x="4997572" y="4669568"/>
            <a:ext cx="703200" cy="524543"/>
            <a:chOff x="4997573" y="4670072"/>
            <a:chExt cx="703200" cy="524700"/>
          </a:xfrm>
        </p:grpSpPr>
        <p:sp>
          <p:nvSpPr>
            <p:cNvPr id="631" name="Google Shape;631;g2770e931a04_0_1354"/>
            <p:cNvSpPr/>
            <p:nvPr/>
          </p:nvSpPr>
          <p:spPr>
            <a:xfrm rot="5400000">
              <a:off x="5097282" y="4627622"/>
              <a:ext cx="524700" cy="609600"/>
            </a:xfrm>
            <a:prstGeom prst="ellipse">
              <a:avLst/>
            </a:prstGeom>
            <a:solidFill>
              <a:srgbClr val="FF7D00"/>
            </a:solid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sp>
          <p:nvSpPr>
            <p:cNvPr id="632" name="Google Shape;632;g2770e931a04_0_1354"/>
            <p:cNvSpPr txBox="1"/>
            <p:nvPr/>
          </p:nvSpPr>
          <p:spPr>
            <a:xfrm>
              <a:off x="4997573" y="4755892"/>
              <a:ext cx="703200" cy="371100"/>
            </a:xfrm>
            <a:prstGeom prst="rect">
              <a:avLst/>
            </a:prstGeom>
            <a:no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933" u="none" cap="none" strike="noStrike">
                  <a:solidFill>
                    <a:srgbClr val="FFFFFF"/>
                  </a:solidFill>
                  <a:latin typeface="Arial"/>
                  <a:ea typeface="Arial"/>
                  <a:cs typeface="Arial"/>
                  <a:sym typeface="Arial"/>
                </a:rPr>
                <a:t>TASK</a:t>
              </a:r>
              <a:endParaRPr b="0" i="0" sz="933"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rPr b="0" i="0" lang="en-US" sz="933" u="none" cap="none" strike="noStrike">
                  <a:solidFill>
                    <a:srgbClr val="FFFFFF"/>
                  </a:solidFill>
                  <a:latin typeface="Arial"/>
                  <a:ea typeface="Arial"/>
                  <a:cs typeface="Arial"/>
                  <a:sym typeface="Arial"/>
                </a:rPr>
                <a:t>FLOW</a:t>
              </a:r>
              <a:endParaRPr b="0" i="0" sz="1466" u="none" cap="none" strike="noStrike">
                <a:solidFill>
                  <a:srgbClr val="000000"/>
                </a:solidFill>
                <a:latin typeface="Arial"/>
                <a:ea typeface="Arial"/>
                <a:cs typeface="Arial"/>
                <a:sym typeface="Arial"/>
              </a:endParaRPr>
            </a:p>
          </p:txBody>
        </p:sp>
      </p:grpSp>
      <p:sp>
        <p:nvSpPr>
          <p:cNvPr id="633" name="Google Shape;633;g2770e931a04_0_1354"/>
          <p:cNvSpPr txBox="1"/>
          <p:nvPr/>
        </p:nvSpPr>
        <p:spPr>
          <a:xfrm>
            <a:off x="4845762" y="2025592"/>
            <a:ext cx="703200" cy="371100"/>
          </a:xfrm>
          <a:prstGeom prst="rect">
            <a:avLst/>
          </a:prstGeom>
          <a:no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933" u="none" cap="none" strike="noStrike">
                <a:solidFill>
                  <a:srgbClr val="FFFFFF"/>
                </a:solidFill>
                <a:latin typeface="Arial"/>
                <a:ea typeface="Arial"/>
                <a:cs typeface="Arial"/>
                <a:sym typeface="Arial"/>
              </a:rPr>
              <a:t>TASK</a:t>
            </a:r>
            <a:endParaRPr b="0" i="0" sz="933"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rPr b="0" i="0" lang="en-US" sz="933" u="none" cap="none" strike="noStrike">
                <a:solidFill>
                  <a:srgbClr val="FFFFFF"/>
                </a:solidFill>
                <a:latin typeface="Arial"/>
                <a:ea typeface="Arial"/>
                <a:cs typeface="Arial"/>
                <a:sym typeface="Arial"/>
              </a:rPr>
              <a:t>FLOW</a:t>
            </a:r>
            <a:endParaRPr b="0" i="0" sz="1466" u="none" cap="none" strike="noStrike">
              <a:solidFill>
                <a:srgbClr val="000000"/>
              </a:solidFill>
              <a:latin typeface="Arial"/>
              <a:ea typeface="Arial"/>
              <a:cs typeface="Arial"/>
              <a:sym typeface="Arial"/>
            </a:endParaRPr>
          </a:p>
        </p:txBody>
      </p:sp>
      <p:cxnSp>
        <p:nvCxnSpPr>
          <p:cNvPr id="634" name="Google Shape;634;g2770e931a04_0_1354"/>
          <p:cNvCxnSpPr/>
          <p:nvPr/>
        </p:nvCxnSpPr>
        <p:spPr>
          <a:xfrm flipH="1" rot="10800000">
            <a:off x="8526474" y="2770410"/>
            <a:ext cx="1428900" cy="319800"/>
          </a:xfrm>
          <a:prstGeom prst="curvedConnector3">
            <a:avLst>
              <a:gd fmla="val 0" name="adj1"/>
            </a:avLst>
          </a:prstGeom>
          <a:noFill/>
          <a:ln cap="flat" cmpd="sng" w="9525">
            <a:solidFill>
              <a:srgbClr val="FE2F19"/>
            </a:solidFill>
            <a:prstDash val="solid"/>
            <a:round/>
            <a:headEnd len="sm" w="sm" type="none"/>
            <a:tailEnd len="med" w="med" type="triangle"/>
          </a:ln>
        </p:spPr>
      </p:cxnSp>
      <p:sp>
        <p:nvSpPr>
          <p:cNvPr id="635" name="Google Shape;635;g2770e931a04_0_1354"/>
          <p:cNvSpPr txBox="1"/>
          <p:nvPr/>
        </p:nvSpPr>
        <p:spPr>
          <a:xfrm>
            <a:off x="8747229" y="2257247"/>
            <a:ext cx="703200" cy="371100"/>
          </a:xfrm>
          <a:prstGeom prst="rect">
            <a:avLst/>
          </a:prstGeom>
          <a:no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933" u="none" cap="none" strike="noStrike">
                <a:solidFill>
                  <a:srgbClr val="FFFFFF"/>
                </a:solidFill>
                <a:latin typeface="Arial"/>
                <a:ea typeface="Arial"/>
                <a:cs typeface="Arial"/>
                <a:sym typeface="Arial"/>
              </a:rPr>
              <a:t>TASK</a:t>
            </a:r>
            <a:endParaRPr b="0" i="0" sz="933"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None/>
            </a:pPr>
            <a:r>
              <a:rPr b="0" i="0" lang="en-US" sz="933" u="none" cap="none" strike="noStrike">
                <a:solidFill>
                  <a:srgbClr val="FFFFFF"/>
                </a:solidFill>
                <a:latin typeface="Arial"/>
                <a:ea typeface="Arial"/>
                <a:cs typeface="Arial"/>
                <a:sym typeface="Arial"/>
              </a:rPr>
              <a:t>FLOW</a:t>
            </a:r>
            <a:endParaRPr b="0" i="0" sz="1466" u="none" cap="none" strike="noStrike">
              <a:solidFill>
                <a:srgbClr val="000000"/>
              </a:solidFill>
              <a:latin typeface="Arial"/>
              <a:ea typeface="Arial"/>
              <a:cs typeface="Arial"/>
              <a:sym typeface="Arial"/>
            </a:endParaRPr>
          </a:p>
        </p:txBody>
      </p:sp>
      <p:cxnSp>
        <p:nvCxnSpPr>
          <p:cNvPr id="636" name="Google Shape;636;g2770e931a04_0_1354"/>
          <p:cNvCxnSpPr/>
          <p:nvPr/>
        </p:nvCxnSpPr>
        <p:spPr>
          <a:xfrm flipH="1" rot="-5400000">
            <a:off x="7473059" y="3957561"/>
            <a:ext cx="1144800" cy="635100"/>
          </a:xfrm>
          <a:prstGeom prst="curvedConnector3">
            <a:avLst>
              <a:gd fmla="val 50000" name="adj1"/>
            </a:avLst>
          </a:prstGeom>
          <a:noFill/>
          <a:ln cap="flat" cmpd="sng" w="9525">
            <a:solidFill>
              <a:srgbClr val="192E36"/>
            </a:solidFill>
            <a:prstDash val="solid"/>
            <a:round/>
            <a:headEnd len="sm" w="sm" type="none"/>
            <a:tailEnd len="med" w="med" type="triangle"/>
          </a:ln>
        </p:spPr>
      </p:cxnSp>
      <p:cxnSp>
        <p:nvCxnSpPr>
          <p:cNvPr id="637" name="Google Shape;637;g2770e931a04_0_1354"/>
          <p:cNvCxnSpPr/>
          <p:nvPr/>
        </p:nvCxnSpPr>
        <p:spPr>
          <a:xfrm>
            <a:off x="4558318" y="4521926"/>
            <a:ext cx="828300" cy="451800"/>
          </a:xfrm>
          <a:prstGeom prst="curvedConnector2">
            <a:avLst/>
          </a:prstGeom>
          <a:noFill/>
          <a:ln cap="flat" cmpd="sng" w="9525">
            <a:solidFill>
              <a:srgbClr val="FE2F19"/>
            </a:solidFill>
            <a:prstDash val="solid"/>
            <a:round/>
            <a:headEnd len="sm" w="sm" type="none"/>
            <a:tailEnd len="med" w="med" type="triangle"/>
          </a:ln>
        </p:spPr>
      </p:cxnSp>
      <p:cxnSp>
        <p:nvCxnSpPr>
          <p:cNvPr id="638" name="Google Shape;638;g2770e931a04_0_1354"/>
          <p:cNvCxnSpPr/>
          <p:nvPr/>
        </p:nvCxnSpPr>
        <p:spPr>
          <a:xfrm rot="-5400000">
            <a:off x="4526966" y="2397558"/>
            <a:ext cx="432600" cy="369900"/>
          </a:xfrm>
          <a:prstGeom prst="curvedConnector3">
            <a:avLst>
              <a:gd fmla="val 49987" name="adj1"/>
            </a:avLst>
          </a:prstGeom>
          <a:noFill/>
          <a:ln cap="flat" cmpd="sng" w="9525">
            <a:solidFill>
              <a:srgbClr val="FE2F19"/>
            </a:solidFill>
            <a:prstDash val="solid"/>
            <a:round/>
            <a:headEnd len="sm" w="sm" type="none"/>
            <a:tailEnd len="med" w="med" type="triangle"/>
          </a:ln>
        </p:spPr>
      </p:cxnSp>
      <p:cxnSp>
        <p:nvCxnSpPr>
          <p:cNvPr id="639" name="Google Shape;639;g2770e931a04_0_1354"/>
          <p:cNvCxnSpPr/>
          <p:nvPr/>
        </p:nvCxnSpPr>
        <p:spPr>
          <a:xfrm flipH="1" rot="10800000">
            <a:off x="5448737" y="1989437"/>
            <a:ext cx="427800" cy="191400"/>
          </a:xfrm>
          <a:prstGeom prst="curvedConnector3">
            <a:avLst>
              <a:gd fmla="val 42615" name="adj1"/>
            </a:avLst>
          </a:prstGeom>
          <a:noFill/>
          <a:ln cap="flat" cmpd="sng" w="9525">
            <a:solidFill>
              <a:srgbClr val="FE2F19"/>
            </a:solidFill>
            <a:prstDash val="solid"/>
            <a:round/>
            <a:headEnd len="sm" w="sm" type="none"/>
            <a:tailEnd len="med" w="med" type="triangle"/>
          </a:ln>
        </p:spPr>
      </p:cxnSp>
      <p:grpSp>
        <p:nvGrpSpPr>
          <p:cNvPr id="640" name="Google Shape;640;g2770e931a04_0_1354"/>
          <p:cNvGrpSpPr/>
          <p:nvPr/>
        </p:nvGrpSpPr>
        <p:grpSpPr>
          <a:xfrm>
            <a:off x="5048553" y="4681814"/>
            <a:ext cx="609600" cy="524543"/>
            <a:chOff x="5048550" y="4682321"/>
            <a:chExt cx="609600" cy="524700"/>
          </a:xfrm>
        </p:grpSpPr>
        <p:sp>
          <p:nvSpPr>
            <p:cNvPr id="641" name="Google Shape;641;g2770e931a04_0_1354"/>
            <p:cNvSpPr/>
            <p:nvPr/>
          </p:nvSpPr>
          <p:spPr>
            <a:xfrm rot="5400000">
              <a:off x="5091000" y="4639871"/>
              <a:ext cx="524700" cy="6096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pic>
          <p:nvPicPr>
            <p:cNvPr id="642" name="Google Shape;642;g2770e931a04_0_1354"/>
            <p:cNvPicPr preferRelativeResize="0"/>
            <p:nvPr/>
          </p:nvPicPr>
          <p:blipFill rotWithShape="1">
            <a:blip r:embed="rId12">
              <a:alphaModFix/>
            </a:blip>
            <a:srcRect b="0" l="0" r="0" t="0"/>
            <a:stretch/>
          </p:blipFill>
          <p:spPr>
            <a:xfrm>
              <a:off x="5185210" y="4792100"/>
              <a:ext cx="327899" cy="327899"/>
            </a:xfrm>
            <a:prstGeom prst="rect">
              <a:avLst/>
            </a:prstGeom>
            <a:noFill/>
            <a:ln>
              <a:noFill/>
            </a:ln>
          </p:spPr>
        </p:pic>
      </p:grpSp>
      <p:grpSp>
        <p:nvGrpSpPr>
          <p:cNvPr id="643" name="Google Shape;643;g2770e931a04_0_1354"/>
          <p:cNvGrpSpPr/>
          <p:nvPr/>
        </p:nvGrpSpPr>
        <p:grpSpPr>
          <a:xfrm>
            <a:off x="8023677" y="4386916"/>
            <a:ext cx="609600" cy="524543"/>
            <a:chOff x="5048550" y="4682321"/>
            <a:chExt cx="609600" cy="524700"/>
          </a:xfrm>
        </p:grpSpPr>
        <p:sp>
          <p:nvSpPr>
            <p:cNvPr id="644" name="Google Shape;644;g2770e931a04_0_1354"/>
            <p:cNvSpPr/>
            <p:nvPr/>
          </p:nvSpPr>
          <p:spPr>
            <a:xfrm rot="5400000">
              <a:off x="5091000" y="4639871"/>
              <a:ext cx="524700" cy="6096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pic>
          <p:nvPicPr>
            <p:cNvPr id="645" name="Google Shape;645;g2770e931a04_0_1354"/>
            <p:cNvPicPr preferRelativeResize="0"/>
            <p:nvPr/>
          </p:nvPicPr>
          <p:blipFill rotWithShape="1">
            <a:blip r:embed="rId12">
              <a:alphaModFix/>
            </a:blip>
            <a:srcRect b="0" l="0" r="0" t="0"/>
            <a:stretch/>
          </p:blipFill>
          <p:spPr>
            <a:xfrm>
              <a:off x="5185210" y="4792100"/>
              <a:ext cx="327899" cy="327899"/>
            </a:xfrm>
            <a:prstGeom prst="rect">
              <a:avLst/>
            </a:prstGeom>
            <a:noFill/>
            <a:ln>
              <a:noFill/>
            </a:ln>
          </p:spPr>
        </p:pic>
      </p:grpSp>
      <p:grpSp>
        <p:nvGrpSpPr>
          <p:cNvPr id="646" name="Google Shape;646;g2770e931a04_0_1354"/>
          <p:cNvGrpSpPr/>
          <p:nvPr/>
        </p:nvGrpSpPr>
        <p:grpSpPr>
          <a:xfrm>
            <a:off x="8795227" y="2190763"/>
            <a:ext cx="609600" cy="524543"/>
            <a:chOff x="5048550" y="4682321"/>
            <a:chExt cx="609600" cy="524700"/>
          </a:xfrm>
        </p:grpSpPr>
        <p:sp>
          <p:nvSpPr>
            <p:cNvPr id="647" name="Google Shape;647;g2770e931a04_0_1354"/>
            <p:cNvSpPr/>
            <p:nvPr/>
          </p:nvSpPr>
          <p:spPr>
            <a:xfrm rot="5400000">
              <a:off x="5091000" y="4639871"/>
              <a:ext cx="524700" cy="609600"/>
            </a:xfrm>
            <a:prstGeom prst="ellipse">
              <a:avLst/>
            </a:prstGeom>
            <a:solidFill>
              <a:schemeClr val="lt1"/>
            </a:solidFill>
            <a:ln cap="flat" cmpd="sng" w="9525">
              <a:solidFill>
                <a:schemeClr val="accent2"/>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pic>
          <p:nvPicPr>
            <p:cNvPr id="648" name="Google Shape;648;g2770e931a04_0_1354"/>
            <p:cNvPicPr preferRelativeResize="0"/>
            <p:nvPr/>
          </p:nvPicPr>
          <p:blipFill rotWithShape="1">
            <a:blip r:embed="rId12">
              <a:alphaModFix/>
            </a:blip>
            <a:srcRect b="0" l="0" r="0" t="0"/>
            <a:stretch/>
          </p:blipFill>
          <p:spPr>
            <a:xfrm>
              <a:off x="5185210" y="4792100"/>
              <a:ext cx="327899" cy="327899"/>
            </a:xfrm>
            <a:prstGeom prst="rect">
              <a:avLst/>
            </a:prstGeom>
            <a:noFill/>
            <a:ln>
              <a:noFill/>
            </a:ln>
          </p:spPr>
        </p:pic>
      </p:grpSp>
      <p:pic>
        <p:nvPicPr>
          <p:cNvPr id="649" name="Google Shape;649;g2770e931a04_0_1354"/>
          <p:cNvPicPr preferRelativeResize="0"/>
          <p:nvPr/>
        </p:nvPicPr>
        <p:blipFill rotWithShape="1">
          <a:blip r:embed="rId13">
            <a:alphaModFix/>
          </a:blip>
          <a:srcRect b="0" l="0" r="0" t="0"/>
          <a:stretch/>
        </p:blipFill>
        <p:spPr>
          <a:xfrm>
            <a:off x="4669499" y="2138974"/>
            <a:ext cx="988245" cy="236574"/>
          </a:xfrm>
          <a:prstGeom prst="rect">
            <a:avLst/>
          </a:prstGeom>
          <a:noFill/>
          <a:ln>
            <a:noFill/>
          </a:ln>
        </p:spPr>
      </p:pic>
      <p:sp>
        <p:nvSpPr>
          <p:cNvPr id="650" name="Google Shape;650;g2770e931a04_0_1354"/>
          <p:cNvSpPr/>
          <p:nvPr/>
        </p:nvSpPr>
        <p:spPr>
          <a:xfrm>
            <a:off x="5832289" y="6034499"/>
            <a:ext cx="1736400" cy="2538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1066" u="none" cap="none" strike="noStrike">
                <a:solidFill>
                  <a:srgbClr val="3A3838"/>
                </a:solidFill>
                <a:latin typeface="DM Sans"/>
                <a:ea typeface="DM Sans"/>
                <a:cs typeface="DM Sans"/>
                <a:sym typeface="DM Sans"/>
              </a:rPr>
              <a:t>Data sharing</a:t>
            </a:r>
            <a:endParaRPr b="0" i="0" sz="800" u="none" cap="none" strike="noStrike">
              <a:solidFill>
                <a:srgbClr val="3A3838"/>
              </a:solidFill>
              <a:latin typeface="DM Sans"/>
              <a:ea typeface="DM Sans"/>
              <a:cs typeface="DM Sans"/>
              <a:sym typeface="DM Sans"/>
            </a:endParaRPr>
          </a:p>
        </p:txBody>
      </p:sp>
      <p:sp>
        <p:nvSpPr>
          <p:cNvPr id="565" name="Google Shape;565;g2770e931a04_0_1354"/>
          <p:cNvSpPr/>
          <p:nvPr/>
        </p:nvSpPr>
        <p:spPr>
          <a:xfrm>
            <a:off x="544650" y="1916070"/>
            <a:ext cx="1578600" cy="3514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t/>
            </a:r>
            <a:endParaRPr b="0" i="0" sz="1066" u="none" cap="none" strike="noStrike">
              <a:solidFill>
                <a:srgbClr val="1B3038"/>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b="0" i="0" sz="1066" u="none" cap="none" strike="noStrike">
              <a:solidFill>
                <a:srgbClr val="1B3038"/>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rPr b="0" i="0" lang="en-US" sz="1066" u="none" cap="none" strike="noStrike">
                <a:solidFill>
                  <a:srgbClr val="1B3038"/>
                </a:solidFill>
                <a:latin typeface="DM Sans Medium"/>
                <a:ea typeface="DM Sans Medium"/>
                <a:cs typeface="DM Sans Medium"/>
                <a:sym typeface="DM Sans Medium"/>
              </a:rPr>
              <a:t>Streaming</a:t>
            </a:r>
            <a:endParaRPr b="0" i="0" sz="1466" u="none" cap="none" strike="noStrike">
              <a:solidFill>
                <a:srgbClr val="000000"/>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rPr b="0" i="0" lang="en-US" sz="1066" u="none" cap="none" strike="noStrike">
                <a:solidFill>
                  <a:srgbClr val="1B3038"/>
                </a:solidFill>
                <a:latin typeface="DM Sans Medium"/>
                <a:ea typeface="DM Sans Medium"/>
                <a:cs typeface="DM Sans Medium"/>
                <a:sym typeface="DM Sans Medium"/>
              </a:rPr>
              <a:t>Sources</a:t>
            </a:r>
            <a:endParaRPr b="0" i="0" sz="1466" u="none" cap="none" strike="noStrike">
              <a:solidFill>
                <a:srgbClr val="000000"/>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b="0" i="0" sz="1066" u="none" cap="none" strike="noStrike">
              <a:solidFill>
                <a:srgbClr val="1B3038"/>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b="0" i="0" sz="1066" u="none" cap="none" strike="noStrike">
              <a:solidFill>
                <a:srgbClr val="1B3038"/>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rPr b="0" i="0" lang="en-US" sz="1066" u="none" cap="none" strike="noStrike">
                <a:solidFill>
                  <a:srgbClr val="1B3038"/>
                </a:solidFill>
                <a:latin typeface="DM Sans Medium"/>
                <a:ea typeface="DM Sans Medium"/>
                <a:cs typeface="DM Sans Medium"/>
                <a:sym typeface="DM Sans Medium"/>
              </a:rPr>
              <a:t>Cloud Object Stores</a:t>
            </a:r>
            <a:endParaRPr b="0" i="0" sz="1466" u="none" cap="none" strike="noStrike">
              <a:solidFill>
                <a:srgbClr val="000000"/>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b="0" i="0" sz="1066" u="none" cap="none" strike="noStrike">
              <a:solidFill>
                <a:srgbClr val="1B3038"/>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rPr b="0" i="0" lang="en-US" sz="1066" u="none" cap="none" strike="noStrike">
                <a:solidFill>
                  <a:srgbClr val="1B3038"/>
                </a:solidFill>
                <a:latin typeface="DM Sans Medium"/>
                <a:ea typeface="DM Sans Medium"/>
                <a:cs typeface="DM Sans Medium"/>
                <a:sym typeface="DM Sans Medium"/>
              </a:rPr>
              <a:t>SaaS Applications</a:t>
            </a:r>
            <a:endParaRPr b="0" i="0" sz="1466" u="none" cap="none" strike="noStrike">
              <a:solidFill>
                <a:srgbClr val="000000"/>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b="0" i="0" sz="1066" u="none" cap="none" strike="noStrike">
              <a:solidFill>
                <a:srgbClr val="1B3038"/>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rPr b="0" i="0" lang="en-US" sz="1066" u="none" cap="none" strike="noStrike">
                <a:solidFill>
                  <a:srgbClr val="1B3038"/>
                </a:solidFill>
                <a:latin typeface="DM Sans Medium"/>
                <a:ea typeface="DM Sans Medium"/>
                <a:cs typeface="DM Sans Medium"/>
                <a:sym typeface="DM Sans Medium"/>
              </a:rPr>
              <a:t>NoSQL</a:t>
            </a:r>
            <a:endParaRPr b="0" i="0" sz="1466" u="none" cap="none" strike="noStrike">
              <a:solidFill>
                <a:srgbClr val="000000"/>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b="0" i="0" sz="1066" u="none" cap="none" strike="noStrike">
              <a:solidFill>
                <a:srgbClr val="1B3038"/>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rPr b="0" i="0" lang="en-US" sz="1066" u="none" cap="none" strike="noStrike">
                <a:solidFill>
                  <a:srgbClr val="1B3038"/>
                </a:solidFill>
                <a:latin typeface="DM Sans Medium"/>
                <a:ea typeface="DM Sans Medium"/>
                <a:cs typeface="DM Sans Medium"/>
                <a:sym typeface="DM Sans Medium"/>
              </a:rPr>
              <a:t>Relational Databases</a:t>
            </a:r>
            <a:endParaRPr b="0" i="0" sz="1466" u="none" cap="none" strike="noStrike">
              <a:solidFill>
                <a:srgbClr val="000000"/>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b="0" i="0" sz="1066" u="none" cap="none" strike="noStrike">
              <a:solidFill>
                <a:srgbClr val="1B3038"/>
              </a:solidFill>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rPr b="0" i="0" lang="en-US" sz="1066" u="none" cap="none" strike="noStrike">
                <a:solidFill>
                  <a:srgbClr val="1B3038"/>
                </a:solidFill>
                <a:latin typeface="DM Sans Medium"/>
                <a:ea typeface="DM Sans Medium"/>
                <a:cs typeface="DM Sans Medium"/>
                <a:sym typeface="DM Sans Medium"/>
              </a:rPr>
              <a:t>On-premises systems</a:t>
            </a:r>
            <a:endParaRPr b="0" i="0" sz="1466" u="none" cap="none" strike="noStrike">
              <a:solidFill>
                <a:srgbClr val="000000"/>
              </a:solidFill>
              <a:latin typeface="DM Sans Medium"/>
              <a:ea typeface="DM Sans Medium"/>
              <a:cs typeface="DM Sans Medium"/>
              <a:sym typeface="DM Sans Medium"/>
            </a:endParaRPr>
          </a:p>
        </p:txBody>
      </p:sp>
      <p:sp>
        <p:nvSpPr>
          <p:cNvPr id="651" name="Google Shape;651;g2770e931a04_0_1354"/>
          <p:cNvSpPr/>
          <p:nvPr/>
        </p:nvSpPr>
        <p:spPr>
          <a:xfrm>
            <a:off x="544500" y="1916069"/>
            <a:ext cx="1578600" cy="4092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1" i="0" lang="en-US" sz="1466" u="none" cap="none" strike="noStrike">
                <a:solidFill>
                  <a:srgbClr val="FFFFFF"/>
                </a:solidFill>
                <a:latin typeface="DM Sans"/>
                <a:ea typeface="DM Sans"/>
                <a:cs typeface="DM Sans"/>
                <a:sym typeface="DM Sans"/>
              </a:rPr>
              <a:t>Data Sources</a:t>
            </a:r>
            <a:endParaRPr b="1" i="0" sz="1466" u="none" cap="none" strike="noStrike">
              <a:solidFill>
                <a:srgbClr val="000000"/>
              </a:solidFill>
              <a:latin typeface="DM Sans"/>
              <a:ea typeface="DM Sans"/>
              <a:cs typeface="DM Sans"/>
              <a:sym typeface="DM Sans"/>
            </a:endParaRPr>
          </a:p>
        </p:txBody>
      </p:sp>
      <p:sp>
        <p:nvSpPr>
          <p:cNvPr id="652" name="Google Shape;652;g2770e931a04_0_1354"/>
          <p:cNvSpPr/>
          <p:nvPr/>
        </p:nvSpPr>
        <p:spPr>
          <a:xfrm>
            <a:off x="10065371" y="3233700"/>
            <a:ext cx="1267800" cy="409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1066" u="none" cap="none" strike="noStrike">
                <a:solidFill>
                  <a:srgbClr val="3A3838"/>
                </a:solidFill>
                <a:latin typeface="DM Sans"/>
                <a:ea typeface="DM Sans"/>
                <a:cs typeface="DM Sans"/>
                <a:sym typeface="DM Sans"/>
              </a:rPr>
              <a:t>Business</a:t>
            </a:r>
            <a:br>
              <a:rPr b="0" i="0" lang="en-US" sz="1066" u="none" cap="none" strike="noStrike">
                <a:solidFill>
                  <a:srgbClr val="3A3838"/>
                </a:solidFill>
                <a:latin typeface="DM Sans"/>
                <a:ea typeface="DM Sans"/>
                <a:cs typeface="DM Sans"/>
                <a:sym typeface="DM Sans"/>
              </a:rPr>
            </a:br>
            <a:r>
              <a:rPr b="0" i="0" lang="en-US" sz="1066" u="none" cap="none" strike="noStrike">
                <a:solidFill>
                  <a:srgbClr val="3A3838"/>
                </a:solidFill>
                <a:latin typeface="DM Sans"/>
                <a:ea typeface="DM Sans"/>
                <a:cs typeface="DM Sans"/>
                <a:sym typeface="DM Sans"/>
              </a:rPr>
              <a:t>Insights</a:t>
            </a:r>
            <a:endParaRPr b="0" i="0" sz="800" u="none" cap="none" strike="noStrike">
              <a:solidFill>
                <a:srgbClr val="3A3838"/>
              </a:solidFill>
              <a:latin typeface="DM Sans"/>
              <a:ea typeface="DM Sans"/>
              <a:cs typeface="DM Sans"/>
              <a:sym typeface="DM Sans"/>
            </a:endParaRPr>
          </a:p>
        </p:txBody>
      </p:sp>
      <p:pic>
        <p:nvPicPr>
          <p:cNvPr id="653" name="Google Shape;653;g2770e931a04_0_1354"/>
          <p:cNvPicPr preferRelativeResize="0"/>
          <p:nvPr/>
        </p:nvPicPr>
        <p:blipFill rotWithShape="1">
          <a:blip r:embed="rId14">
            <a:alphaModFix/>
          </a:blip>
          <a:srcRect b="0" l="0" r="0" t="0"/>
          <a:stretch/>
        </p:blipFill>
        <p:spPr>
          <a:xfrm>
            <a:off x="10373704" y="3847615"/>
            <a:ext cx="653589" cy="695500"/>
          </a:xfrm>
          <a:prstGeom prst="rect">
            <a:avLst/>
          </a:prstGeom>
          <a:noFill/>
          <a:ln>
            <a:noFill/>
          </a:ln>
        </p:spPr>
      </p:pic>
      <p:sp>
        <p:nvSpPr>
          <p:cNvPr id="654" name="Google Shape;654;g2770e931a04_0_1354"/>
          <p:cNvSpPr/>
          <p:nvPr/>
        </p:nvSpPr>
        <p:spPr>
          <a:xfrm>
            <a:off x="9778989" y="4433022"/>
            <a:ext cx="1860600" cy="2451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1066" u="none" cap="none" strike="noStrike">
                <a:solidFill>
                  <a:srgbClr val="3A3838"/>
                </a:solidFill>
                <a:latin typeface="DM Sans"/>
                <a:ea typeface="DM Sans"/>
                <a:cs typeface="DM Sans"/>
                <a:sym typeface="DM Sans"/>
              </a:rPr>
              <a:t>Analytics</a:t>
            </a:r>
            <a:endParaRPr b="0" i="0" sz="800" u="none" cap="none" strike="noStrike">
              <a:solidFill>
                <a:srgbClr val="3A3838"/>
              </a:solidFill>
              <a:latin typeface="DM Sans"/>
              <a:ea typeface="DM Sans"/>
              <a:cs typeface="DM Sans"/>
              <a:sym typeface="DM Sans"/>
            </a:endParaRPr>
          </a:p>
        </p:txBody>
      </p:sp>
      <p:sp>
        <p:nvSpPr>
          <p:cNvPr id="655" name="Google Shape;655;g2770e931a04_0_1354"/>
          <p:cNvSpPr/>
          <p:nvPr/>
        </p:nvSpPr>
        <p:spPr>
          <a:xfrm>
            <a:off x="7485255" y="5680935"/>
            <a:ext cx="1736400" cy="2538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1066" u="none" cap="none" strike="noStrike">
                <a:solidFill>
                  <a:srgbClr val="3A3838"/>
                </a:solidFill>
                <a:latin typeface="DM Sans"/>
                <a:ea typeface="DM Sans"/>
                <a:cs typeface="DM Sans"/>
                <a:sym typeface="DM Sans"/>
              </a:rPr>
              <a:t>Machine</a:t>
            </a:r>
            <a:endParaRPr b="0" i="0" sz="1066" u="none" cap="none" strike="noStrike">
              <a:solidFill>
                <a:srgbClr val="3A3838"/>
              </a:solidFill>
              <a:latin typeface="DM Sans"/>
              <a:ea typeface="DM Sans"/>
              <a:cs typeface="DM Sans"/>
              <a:sym typeface="DM Sans"/>
            </a:endParaRPr>
          </a:p>
          <a:p>
            <a:pPr indent="0" lvl="0" marL="0" marR="0" rtl="0" algn="ctr">
              <a:lnSpc>
                <a:spcPct val="100000"/>
              </a:lnSpc>
              <a:spcBef>
                <a:spcPts val="0"/>
              </a:spcBef>
              <a:spcAft>
                <a:spcPts val="0"/>
              </a:spcAft>
              <a:buNone/>
            </a:pPr>
            <a:r>
              <a:rPr b="0" i="0" lang="en-US" sz="1066" u="none" cap="none" strike="noStrike">
                <a:solidFill>
                  <a:srgbClr val="3A3838"/>
                </a:solidFill>
                <a:latin typeface="DM Sans"/>
                <a:ea typeface="DM Sans"/>
                <a:cs typeface="DM Sans"/>
                <a:sym typeface="DM Sans"/>
              </a:rPr>
              <a:t>Learning</a:t>
            </a:r>
            <a:endParaRPr b="0" i="0" sz="800" u="none" cap="none" strike="noStrike">
              <a:solidFill>
                <a:srgbClr val="3A3838"/>
              </a:solidFill>
              <a:latin typeface="DM Sans"/>
              <a:ea typeface="DM Sans"/>
              <a:cs typeface="DM Sans"/>
              <a:sym typeface="DM Sans"/>
            </a:endParaRPr>
          </a:p>
        </p:txBody>
      </p:sp>
      <p:sp>
        <p:nvSpPr>
          <p:cNvPr id="656" name="Google Shape;656;g2770e931a04_0_1354"/>
          <p:cNvSpPr/>
          <p:nvPr/>
        </p:nvSpPr>
        <p:spPr>
          <a:xfrm>
            <a:off x="8551542" y="1739951"/>
            <a:ext cx="1267800" cy="2538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None/>
            </a:pPr>
            <a:r>
              <a:rPr b="0" i="0" lang="en-US" sz="1066" u="none" cap="none" strike="noStrike">
                <a:solidFill>
                  <a:srgbClr val="3A3838"/>
                </a:solidFill>
                <a:latin typeface="DM Sans"/>
                <a:ea typeface="DM Sans"/>
                <a:cs typeface="DM Sans"/>
                <a:sym typeface="DM Sans"/>
              </a:rPr>
              <a:t>Streaming</a:t>
            </a:r>
            <a:br>
              <a:rPr b="0" i="0" lang="en-US" sz="1066" u="none" cap="none" strike="noStrike">
                <a:solidFill>
                  <a:srgbClr val="3A3838"/>
                </a:solidFill>
                <a:latin typeface="DM Sans"/>
                <a:ea typeface="DM Sans"/>
                <a:cs typeface="DM Sans"/>
                <a:sym typeface="DM Sans"/>
              </a:rPr>
            </a:br>
            <a:r>
              <a:rPr b="0" i="0" lang="en-US" sz="1066" u="none" cap="none" strike="noStrike">
                <a:solidFill>
                  <a:srgbClr val="3A3838"/>
                </a:solidFill>
                <a:latin typeface="DM Sans"/>
                <a:ea typeface="DM Sans"/>
                <a:cs typeface="DM Sans"/>
                <a:sym typeface="DM Sans"/>
              </a:rPr>
              <a:t>Analytics</a:t>
            </a:r>
            <a:endParaRPr b="0" i="0" sz="800" u="none" cap="none" strike="noStrike">
              <a:solidFill>
                <a:srgbClr val="3A3838"/>
              </a:solidFill>
              <a:latin typeface="DM Sans"/>
              <a:ea typeface="DM Sans"/>
              <a:cs typeface="DM Sans"/>
              <a:sym typeface="DM Sans"/>
            </a:endParaRPr>
          </a:p>
        </p:txBody>
      </p:sp>
      <p:sp>
        <p:nvSpPr>
          <p:cNvPr id="657" name="Google Shape;657;g2770e931a04_0_1354"/>
          <p:cNvSpPr txBox="1"/>
          <p:nvPr/>
        </p:nvSpPr>
        <p:spPr>
          <a:xfrm>
            <a:off x="3048000" y="3277778"/>
            <a:ext cx="6096000" cy="318000"/>
          </a:xfrm>
          <a:prstGeom prst="rect">
            <a:avLst/>
          </a:prstGeom>
          <a:noFill/>
          <a:ln>
            <a:noFill/>
          </a:ln>
        </p:spPr>
        <p:txBody>
          <a:bodyPr anchorCtr="0" anchor="t" bIns="45675" lIns="91400" spcFirstLastPara="1" rIns="91400" wrap="square" tIns="45675">
            <a:sp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pic>
        <p:nvPicPr>
          <p:cNvPr id="658" name="Google Shape;658;g2770e931a04_0_1354"/>
          <p:cNvPicPr preferRelativeResize="0"/>
          <p:nvPr/>
        </p:nvPicPr>
        <p:blipFill rotWithShape="1">
          <a:blip r:embed="rId15">
            <a:alphaModFix/>
          </a:blip>
          <a:srcRect b="0" l="0" r="0" t="0"/>
          <a:stretch/>
        </p:blipFill>
        <p:spPr>
          <a:xfrm>
            <a:off x="5728843" y="2992721"/>
            <a:ext cx="586635" cy="586635"/>
          </a:xfrm>
          <a:prstGeom prst="rect">
            <a:avLst/>
          </a:prstGeom>
          <a:noFill/>
          <a:ln>
            <a:noFill/>
          </a:ln>
        </p:spPr>
      </p:pic>
      <p:pic>
        <p:nvPicPr>
          <p:cNvPr id="659" name="Google Shape;659;g2770e931a04_0_1354"/>
          <p:cNvPicPr preferRelativeResize="0"/>
          <p:nvPr/>
        </p:nvPicPr>
        <p:blipFill rotWithShape="1">
          <a:blip r:embed="rId15">
            <a:alphaModFix/>
          </a:blip>
          <a:srcRect b="0" l="0" r="0" t="0"/>
          <a:stretch/>
        </p:blipFill>
        <p:spPr>
          <a:xfrm>
            <a:off x="5728660" y="3590921"/>
            <a:ext cx="586635" cy="586635"/>
          </a:xfrm>
          <a:prstGeom prst="rect">
            <a:avLst/>
          </a:prstGeom>
          <a:noFill/>
          <a:ln>
            <a:noFill/>
          </a:ln>
        </p:spPr>
      </p:pic>
      <p:pic>
        <p:nvPicPr>
          <p:cNvPr id="660" name="Google Shape;660;g2770e931a04_0_1354"/>
          <p:cNvPicPr preferRelativeResize="0"/>
          <p:nvPr/>
        </p:nvPicPr>
        <p:blipFill rotWithShape="1">
          <a:blip r:embed="rId15">
            <a:alphaModFix/>
          </a:blip>
          <a:srcRect b="0" l="0" r="0" t="0"/>
          <a:stretch/>
        </p:blipFill>
        <p:spPr>
          <a:xfrm>
            <a:off x="6980948" y="3970339"/>
            <a:ext cx="586635" cy="586635"/>
          </a:xfrm>
          <a:prstGeom prst="rect">
            <a:avLst/>
          </a:prstGeom>
          <a:noFill/>
          <a:ln>
            <a:noFill/>
          </a:ln>
        </p:spPr>
      </p:pic>
      <p:pic>
        <p:nvPicPr>
          <p:cNvPr id="661" name="Google Shape;661;g2770e931a04_0_1354"/>
          <p:cNvPicPr preferRelativeResize="0"/>
          <p:nvPr/>
        </p:nvPicPr>
        <p:blipFill rotWithShape="1">
          <a:blip r:embed="rId15">
            <a:alphaModFix/>
          </a:blip>
          <a:srcRect b="0" l="0" r="0" t="0"/>
          <a:stretch/>
        </p:blipFill>
        <p:spPr>
          <a:xfrm>
            <a:off x="7452817" y="3151749"/>
            <a:ext cx="586635" cy="586635"/>
          </a:xfrm>
          <a:prstGeom prst="rect">
            <a:avLst/>
          </a:prstGeom>
          <a:noFill/>
          <a:ln>
            <a:noFill/>
          </a:ln>
        </p:spPr>
      </p:pic>
      <p:pic>
        <p:nvPicPr>
          <p:cNvPr id="662" name="Google Shape;662;g2770e931a04_0_1354"/>
          <p:cNvPicPr preferRelativeResize="0"/>
          <p:nvPr/>
        </p:nvPicPr>
        <p:blipFill rotWithShape="1">
          <a:blip r:embed="rId16">
            <a:alphaModFix/>
          </a:blip>
          <a:srcRect b="0" l="0" r="0" t="0"/>
          <a:stretch/>
        </p:blipFill>
        <p:spPr>
          <a:xfrm>
            <a:off x="6789543" y="1409112"/>
            <a:ext cx="610902" cy="610902"/>
          </a:xfrm>
          <a:prstGeom prst="rect">
            <a:avLst/>
          </a:prstGeom>
          <a:noFill/>
          <a:ln>
            <a:noFill/>
          </a:ln>
        </p:spPr>
      </p:pic>
      <p:pic>
        <p:nvPicPr>
          <p:cNvPr id="663" name="Google Shape;663;g2770e931a04_0_1354"/>
          <p:cNvPicPr preferRelativeResize="0"/>
          <p:nvPr/>
        </p:nvPicPr>
        <p:blipFill rotWithShape="1">
          <a:blip r:embed="rId17">
            <a:alphaModFix/>
          </a:blip>
          <a:srcRect b="0" l="0" r="0" t="0"/>
          <a:stretch/>
        </p:blipFill>
        <p:spPr>
          <a:xfrm>
            <a:off x="4547753" y="1160714"/>
            <a:ext cx="1033730" cy="646081"/>
          </a:xfrm>
          <a:prstGeom prst="rect">
            <a:avLst/>
          </a:prstGeom>
          <a:noFill/>
          <a:ln>
            <a:noFill/>
          </a:ln>
        </p:spPr>
      </p:pic>
      <p:sp>
        <p:nvSpPr>
          <p:cNvPr id="664" name="Google Shape;664;g2770e931a04_0_1354"/>
          <p:cNvSpPr txBox="1"/>
          <p:nvPr>
            <p:ph type="title"/>
          </p:nvPr>
        </p:nvSpPr>
        <p:spPr>
          <a:xfrm>
            <a:off x="749433" y="535597"/>
            <a:ext cx="10662000" cy="583500"/>
          </a:xfrm>
          <a:prstGeom prst="rect">
            <a:avLst/>
          </a:prstGeom>
          <a:noFill/>
          <a:ln>
            <a:noFill/>
          </a:ln>
        </p:spPr>
        <p:txBody>
          <a:bodyPr anchorCtr="0" anchor="ctr" bIns="45675" lIns="0" spcFirstLastPara="1" rIns="0" wrap="square" tIns="45675">
            <a:noAutofit/>
          </a:bodyPr>
          <a:lstStyle/>
          <a:p>
            <a:pPr indent="0" lvl="0" marL="0" rtl="0" algn="l">
              <a:lnSpc>
                <a:spcPct val="90000"/>
              </a:lnSpc>
              <a:spcBef>
                <a:spcPts val="0"/>
              </a:spcBef>
              <a:spcAft>
                <a:spcPts val="0"/>
              </a:spcAft>
              <a:buSzPts val="1200"/>
              <a:buNone/>
            </a:pPr>
            <a:r>
              <a:rPr lang="en-US" sz="3999">
                <a:latin typeface="DM Sans"/>
                <a:ea typeface="DM Sans"/>
                <a:cs typeface="DM Sans"/>
                <a:sym typeface="DM Sans"/>
              </a:rPr>
              <a:t>But there is complexity in the data delivery….</a:t>
            </a:r>
            <a:endParaRPr sz="3999">
              <a:latin typeface="DM Sans"/>
              <a:ea typeface="DM Sans"/>
              <a:cs typeface="DM Sans"/>
              <a:sym typeface="DM Sans"/>
            </a:endParaRPr>
          </a:p>
        </p:txBody>
      </p:sp>
      <p:pic>
        <p:nvPicPr>
          <p:cNvPr id="665" name="Google Shape;665;g2770e931a04_0_1354"/>
          <p:cNvPicPr preferRelativeResize="0"/>
          <p:nvPr/>
        </p:nvPicPr>
        <p:blipFill rotWithShape="1">
          <a:blip r:embed="rId18">
            <a:alphaModFix/>
          </a:blip>
          <a:srcRect b="0" l="0" r="0" t="0"/>
          <a:stretch/>
        </p:blipFill>
        <p:spPr>
          <a:xfrm>
            <a:off x="10362978" y="2653827"/>
            <a:ext cx="715960" cy="704626"/>
          </a:xfrm>
          <a:prstGeom prst="rect">
            <a:avLst/>
          </a:prstGeom>
          <a:noFill/>
          <a:ln>
            <a:noFill/>
          </a:ln>
        </p:spPr>
      </p:pic>
      <p:pic>
        <p:nvPicPr>
          <p:cNvPr id="666" name="Google Shape;666;g2770e931a04_0_1354"/>
          <p:cNvPicPr preferRelativeResize="0"/>
          <p:nvPr/>
        </p:nvPicPr>
        <p:blipFill>
          <a:blip r:embed="rId19">
            <a:alphaModFix/>
          </a:blip>
          <a:stretch>
            <a:fillRect/>
          </a:stretch>
        </p:blipFill>
        <p:spPr>
          <a:xfrm>
            <a:off x="8938050" y="4526489"/>
            <a:ext cx="1155523" cy="276468"/>
          </a:xfrm>
          <a:prstGeom prst="rect">
            <a:avLst/>
          </a:prstGeom>
          <a:noFill/>
          <a:ln>
            <a:noFill/>
          </a:ln>
        </p:spPr>
      </p:pic>
      <p:cxnSp>
        <p:nvCxnSpPr>
          <p:cNvPr id="667" name="Google Shape;667;g2770e931a04_0_1354"/>
          <p:cNvCxnSpPr>
            <a:endCxn id="666" idx="1"/>
          </p:cNvCxnSpPr>
          <p:nvPr/>
        </p:nvCxnSpPr>
        <p:spPr>
          <a:xfrm>
            <a:off x="7567650" y="4263623"/>
            <a:ext cx="1370400" cy="401100"/>
          </a:xfrm>
          <a:prstGeom prst="straightConnector1">
            <a:avLst/>
          </a:prstGeom>
          <a:noFill/>
          <a:ln cap="flat" cmpd="sng" w="12700">
            <a:solidFill>
              <a:schemeClr val="dk1"/>
            </a:solidFill>
            <a:prstDash val="dash"/>
            <a:round/>
            <a:headEnd len="sm" w="sm" type="none"/>
            <a:tailEnd len="med" w="med" type="stealth"/>
          </a:ln>
        </p:spPr>
      </p:cxnSp>
      <p:sp>
        <p:nvSpPr>
          <p:cNvPr id="668" name="Google Shape;668;g2770e931a04_0_1354"/>
          <p:cNvSpPr/>
          <p:nvPr/>
        </p:nvSpPr>
        <p:spPr>
          <a:xfrm rot="5554828">
            <a:off x="8255052" y="4259487"/>
            <a:ext cx="353158" cy="360964"/>
          </a:xfrm>
          <a:prstGeom prst="ellipse">
            <a:avLst/>
          </a:prstGeom>
          <a:solidFill>
            <a:schemeClr val="dk2"/>
          </a:solidFill>
          <a:ln cap="flat" cmpd="sng" w="25400">
            <a:solidFill>
              <a:srgbClr val="132328"/>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None/>
            </a:pPr>
            <a:r>
              <a:t/>
            </a:r>
            <a:endParaRPr b="0" i="0" sz="1466" u="none" cap="none" strike="noStrike">
              <a:solidFill>
                <a:srgbClr val="000000"/>
              </a:solidFill>
              <a:latin typeface="Arial"/>
              <a:ea typeface="Arial"/>
              <a:cs typeface="Arial"/>
              <a:sym typeface="Arial"/>
            </a:endParaRPr>
          </a:p>
        </p:txBody>
      </p:sp>
      <p:sp>
        <p:nvSpPr>
          <p:cNvPr id="669" name="Google Shape;669;g2770e931a04_0_1354"/>
          <p:cNvSpPr txBox="1"/>
          <p:nvPr/>
        </p:nvSpPr>
        <p:spPr>
          <a:xfrm rot="154815">
            <a:off x="8232966" y="4315655"/>
            <a:ext cx="419826" cy="249847"/>
          </a:xfrm>
          <a:prstGeom prst="rect">
            <a:avLst/>
          </a:prstGeom>
          <a:no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b="0" i="0" lang="en-US" sz="667" u="none" cap="none" strike="noStrike">
                <a:solidFill>
                  <a:srgbClr val="FFFFFF"/>
                </a:solidFill>
                <a:latin typeface="Arial"/>
                <a:ea typeface="Arial"/>
                <a:cs typeface="Arial"/>
                <a:sym typeface="Arial"/>
              </a:rPr>
              <a:t>ETL</a:t>
            </a:r>
            <a:endParaRPr b="0" i="0" sz="1466" u="none" cap="none" strike="noStrike">
              <a:solidFill>
                <a:srgbClr val="000000"/>
              </a:solidFill>
              <a:latin typeface="Arial"/>
              <a:ea typeface="Arial"/>
              <a:cs typeface="Arial"/>
              <a:sym typeface="Arial"/>
            </a:endParaRPr>
          </a:p>
        </p:txBody>
      </p:sp>
      <p:cxnSp>
        <p:nvCxnSpPr>
          <p:cNvPr id="670" name="Google Shape;670;g2770e931a04_0_1354"/>
          <p:cNvCxnSpPr/>
          <p:nvPr/>
        </p:nvCxnSpPr>
        <p:spPr>
          <a:xfrm flipH="1" rot="10800000">
            <a:off x="9939288" y="4288125"/>
            <a:ext cx="398400" cy="211500"/>
          </a:xfrm>
          <a:prstGeom prst="straightConnector1">
            <a:avLst/>
          </a:prstGeom>
          <a:noFill/>
          <a:ln cap="flat" cmpd="sng" w="9525">
            <a:solidFill>
              <a:srgbClr val="192E36"/>
            </a:solidFill>
            <a:prstDash val="dash"/>
            <a:round/>
            <a:headEnd len="sm" w="sm" type="none"/>
            <a:tailEnd len="med" w="med" type="triangl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sp>
        <p:nvSpPr>
          <p:cNvPr id="1953" name="Google Shape;1953;g2770e931a04_0_6619"/>
          <p:cNvSpPr txBox="1"/>
          <p:nvPr>
            <p:ph type="title"/>
          </p:nvPr>
        </p:nvSpPr>
        <p:spPr>
          <a:xfrm>
            <a:off x="554133" y="232481"/>
            <a:ext cx="15147600" cy="101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3500">
                <a:extLst>
                  <a:ext uri="http://customooxmlschemas.google.com/">
                    <go:slidesCustomData xmlns:go="http://customooxmlschemas.google.com/" textRoundtripDataId="28"/>
                  </a:ext>
                </a:extLst>
              </a:rPr>
              <a:t>Job Basics</a:t>
            </a:r>
            <a:endParaRPr sz="3500"/>
          </a:p>
        </p:txBody>
      </p:sp>
      <p:sp>
        <p:nvSpPr>
          <p:cNvPr id="1954" name="Google Shape;1954;g2770e931a04_0_6619"/>
          <p:cNvSpPr txBox="1"/>
          <p:nvPr>
            <p:ph idx="1" type="body"/>
          </p:nvPr>
        </p:nvSpPr>
        <p:spPr>
          <a:xfrm>
            <a:off x="415600" y="1536633"/>
            <a:ext cx="5022300" cy="4395900"/>
          </a:xfrm>
          <a:prstGeom prst="rect">
            <a:avLst/>
          </a:prstGeom>
        </p:spPr>
        <p:txBody>
          <a:bodyPr anchorCtr="0" anchor="t" bIns="45700" lIns="91425" spcFirstLastPara="1" rIns="91425" wrap="square" tIns="45700">
            <a:noAutofit/>
          </a:bodyPr>
          <a:lstStyle/>
          <a:p>
            <a:pPr indent="-431800" lvl="0" marL="609600" rtl="0" algn="l">
              <a:lnSpc>
                <a:spcPct val="115000"/>
              </a:lnSpc>
              <a:spcBef>
                <a:spcPts val="0"/>
              </a:spcBef>
              <a:spcAft>
                <a:spcPts val="0"/>
              </a:spcAft>
              <a:buClr>
                <a:schemeClr val="accent2"/>
              </a:buClr>
              <a:buSzPts val="2000"/>
              <a:buFont typeface="Barlow"/>
              <a:buChar char="■"/>
            </a:pPr>
            <a:r>
              <a:rPr lang="en-US" sz="2300"/>
              <a:t>A job is a way to run code in a </a:t>
            </a:r>
            <a:r>
              <a:rPr lang="en-US" sz="2300">
                <a:extLst>
                  <a:ext uri="http://customooxmlschemas.google.com/">
                    <go:slidesCustomData xmlns:go="http://customooxmlschemas.google.com/" textRoundtripDataId="29"/>
                  </a:ext>
                </a:extLst>
              </a:rPr>
              <a:t>Databricks cluster</a:t>
            </a:r>
            <a:r>
              <a:rPr lang="en-US" sz="2300"/>
              <a:t> or SQL Warehouse. </a:t>
            </a:r>
            <a:endParaRPr sz="2300"/>
          </a:p>
          <a:p>
            <a:pPr indent="0" lvl="0" marL="0" rtl="0" algn="l">
              <a:lnSpc>
                <a:spcPct val="115000"/>
              </a:lnSpc>
              <a:spcBef>
                <a:spcPts val="600"/>
              </a:spcBef>
              <a:spcAft>
                <a:spcPts val="0"/>
              </a:spcAft>
              <a:buNone/>
            </a:pPr>
            <a:r>
              <a:t/>
            </a:r>
            <a:endParaRPr sz="700"/>
          </a:p>
          <a:p>
            <a:pPr indent="0" lvl="0" marL="0" rtl="0" algn="l">
              <a:lnSpc>
                <a:spcPct val="115000"/>
              </a:lnSpc>
              <a:spcBef>
                <a:spcPts val="600"/>
              </a:spcBef>
              <a:spcAft>
                <a:spcPts val="0"/>
              </a:spcAft>
              <a:buNone/>
            </a:pPr>
            <a:r>
              <a:t/>
            </a:r>
            <a:endParaRPr sz="100"/>
          </a:p>
          <a:p>
            <a:pPr indent="-431800" lvl="0" marL="609600" rtl="0" algn="l">
              <a:lnSpc>
                <a:spcPct val="115000"/>
              </a:lnSpc>
              <a:spcBef>
                <a:spcPts val="600"/>
              </a:spcBef>
              <a:spcAft>
                <a:spcPts val="0"/>
              </a:spcAft>
              <a:buClr>
                <a:schemeClr val="accent2"/>
              </a:buClr>
              <a:buSzPts val="2000"/>
              <a:buFont typeface="Barlow"/>
              <a:buChar char="■"/>
            </a:pPr>
            <a:r>
              <a:rPr lang="en-US" sz="2300"/>
              <a:t>A job can consist of a single task or can be a large, multi-task workflow with complex dependencies.</a:t>
            </a:r>
            <a:endParaRPr sz="2300"/>
          </a:p>
          <a:p>
            <a:pPr indent="0" lvl="0" marL="0" rtl="0" algn="l">
              <a:lnSpc>
                <a:spcPct val="115000"/>
              </a:lnSpc>
              <a:spcBef>
                <a:spcPts val="600"/>
              </a:spcBef>
              <a:spcAft>
                <a:spcPts val="0"/>
              </a:spcAft>
              <a:buNone/>
            </a:pPr>
            <a:r>
              <a:t/>
            </a:r>
            <a:endParaRPr sz="700"/>
          </a:p>
          <a:p>
            <a:pPr indent="0" lvl="0" marL="0" rtl="0" algn="l">
              <a:lnSpc>
                <a:spcPct val="115000"/>
              </a:lnSpc>
              <a:spcBef>
                <a:spcPts val="600"/>
              </a:spcBef>
              <a:spcAft>
                <a:spcPts val="0"/>
              </a:spcAft>
              <a:buNone/>
            </a:pPr>
            <a:r>
              <a:t/>
            </a:r>
            <a:endParaRPr sz="100"/>
          </a:p>
          <a:p>
            <a:pPr indent="-431800" lvl="0" marL="609600" rtl="0" algn="l">
              <a:lnSpc>
                <a:spcPct val="115000"/>
              </a:lnSpc>
              <a:spcBef>
                <a:spcPts val="600"/>
              </a:spcBef>
              <a:spcAft>
                <a:spcPts val="0"/>
              </a:spcAft>
              <a:buClr>
                <a:schemeClr val="accent2"/>
              </a:buClr>
              <a:buSzPts val="2000"/>
              <a:buFont typeface="Barlow"/>
              <a:buChar char="■"/>
            </a:pPr>
            <a:r>
              <a:rPr lang="en-US" sz="2300"/>
              <a:t>You can create and run a job using the UI, the CLI, Terraform, or by invoking the Jobs API</a:t>
            </a:r>
            <a:endParaRPr sz="2300"/>
          </a:p>
          <a:p>
            <a:pPr indent="0" lvl="0" marL="0" rtl="0" algn="l">
              <a:spcBef>
                <a:spcPts val="600"/>
              </a:spcBef>
              <a:spcAft>
                <a:spcPts val="600"/>
              </a:spcAft>
              <a:buNone/>
            </a:pPr>
            <a:r>
              <a:rPr lang="en-US"/>
              <a:t> </a:t>
            </a:r>
            <a:endParaRPr/>
          </a:p>
        </p:txBody>
      </p:sp>
      <p:pic>
        <p:nvPicPr>
          <p:cNvPr id="1955" name="Google Shape;1955;g2770e931a04_0_6619"/>
          <p:cNvPicPr preferRelativeResize="0"/>
          <p:nvPr/>
        </p:nvPicPr>
        <p:blipFill>
          <a:blip r:embed="rId3">
            <a:alphaModFix/>
          </a:blip>
          <a:stretch>
            <a:fillRect/>
          </a:stretch>
        </p:blipFill>
        <p:spPr>
          <a:xfrm>
            <a:off x="5532001" y="1536699"/>
            <a:ext cx="6382200" cy="4395867"/>
          </a:xfrm>
          <a:prstGeom prst="rect">
            <a:avLst/>
          </a:prstGeom>
          <a:noFill/>
          <a:ln cap="flat" cmpd="sng" w="9525">
            <a:solidFill>
              <a:srgbClr val="1B3139"/>
            </a:solidFill>
            <a:prstDash val="solid"/>
            <a:round/>
            <a:headEnd len="sm" w="sm" type="none"/>
            <a:tailEnd len="sm" w="sm" type="none"/>
          </a:ln>
        </p:spPr>
      </p:pic>
      <p:sp>
        <p:nvSpPr>
          <p:cNvPr id="1956" name="Google Shape;1956;g2770e931a04_0_6619"/>
          <p:cNvSpPr txBox="1"/>
          <p:nvPr>
            <p:ph idx="12" type="sldNum"/>
          </p:nvPr>
        </p:nvSpPr>
        <p:spPr>
          <a:xfrm>
            <a:off x="15062147" y="8290163"/>
            <a:ext cx="975600" cy="6996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g2770e931a04_0_6626"/>
          <p:cNvSpPr txBox="1"/>
          <p:nvPr>
            <p:ph idx="12" type="sldNum"/>
          </p:nvPr>
        </p:nvSpPr>
        <p:spPr>
          <a:xfrm>
            <a:off x="11100446" y="6473300"/>
            <a:ext cx="324300" cy="186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962" name="Google Shape;1962;g2770e931a04_0_6626"/>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500"/>
              <a:t>Jobs – Supported Task Types</a:t>
            </a:r>
            <a:endParaRPr sz="3200"/>
          </a:p>
        </p:txBody>
      </p:sp>
      <p:sp>
        <p:nvSpPr>
          <p:cNvPr id="1963" name="Google Shape;1963;g2770e931a04_0_6626"/>
          <p:cNvSpPr txBox="1"/>
          <p:nvPr>
            <p:ph idx="1" type="subTitle"/>
          </p:nvPr>
        </p:nvSpPr>
        <p:spPr>
          <a:xfrm>
            <a:off x="761967" y="1369264"/>
            <a:ext cx="5007600" cy="12111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This list is ever growing covering a </a:t>
            </a:r>
            <a:endParaRPr/>
          </a:p>
          <a:p>
            <a:pPr indent="0" lvl="0" marL="0" rtl="0" algn="l">
              <a:lnSpc>
                <a:spcPct val="100000"/>
              </a:lnSpc>
              <a:spcBef>
                <a:spcPts val="600"/>
              </a:spcBef>
              <a:spcAft>
                <a:spcPts val="600"/>
              </a:spcAft>
              <a:buNone/>
            </a:pPr>
            <a:r>
              <a:rPr lang="en-US"/>
              <a:t>wide variety of task </a:t>
            </a:r>
            <a:r>
              <a:rPr lang="en-US">
                <a:extLst>
                  <a:ext uri="http://customooxmlschemas.google.com/">
                    <go:slidesCustomData xmlns:go="http://customooxmlschemas.google.com/" textRoundtripDataId="30"/>
                  </a:ext>
                </a:extLst>
              </a:rPr>
              <a:t>types…</a:t>
            </a:r>
            <a:r>
              <a:rPr lang="en-US"/>
              <a:t>.</a:t>
            </a:r>
            <a:endParaRPr/>
          </a:p>
        </p:txBody>
      </p:sp>
      <p:pic>
        <p:nvPicPr>
          <p:cNvPr id="1964" name="Google Shape;1964;g2770e931a04_0_6626"/>
          <p:cNvPicPr preferRelativeResize="0"/>
          <p:nvPr/>
        </p:nvPicPr>
        <p:blipFill>
          <a:blip r:embed="rId3">
            <a:alphaModFix/>
          </a:blip>
          <a:stretch>
            <a:fillRect/>
          </a:stretch>
        </p:blipFill>
        <p:spPr>
          <a:xfrm>
            <a:off x="7251367" y="106467"/>
            <a:ext cx="2530800" cy="6645300"/>
          </a:xfrm>
          <a:prstGeom prst="roundRect">
            <a:avLst>
              <a:gd fmla="val 8856" name="adj"/>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8" name="Shape 1968"/>
        <p:cNvGrpSpPr/>
        <p:nvPr/>
      </p:nvGrpSpPr>
      <p:grpSpPr>
        <a:xfrm>
          <a:off x="0" y="0"/>
          <a:ext cx="0" cy="0"/>
          <a:chOff x="0" y="0"/>
          <a:chExt cx="0" cy="0"/>
        </a:xfrm>
      </p:grpSpPr>
      <p:sp>
        <p:nvSpPr>
          <p:cNvPr id="1969" name="Google Shape;1969;g2770e931a04_0_6633"/>
          <p:cNvSpPr txBox="1"/>
          <p:nvPr>
            <p:ph type="title"/>
          </p:nvPr>
        </p:nvSpPr>
        <p:spPr>
          <a:xfrm>
            <a:off x="749433" y="535600"/>
            <a:ext cx="10896300" cy="7431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en-US" sz="3500"/>
              <a:t>With Workflows, we can also set and specify:</a:t>
            </a:r>
            <a:endParaRPr sz="3500"/>
          </a:p>
        </p:txBody>
      </p:sp>
      <p:sp>
        <p:nvSpPr>
          <p:cNvPr id="1970" name="Google Shape;1970;g2770e931a04_0_6633"/>
          <p:cNvSpPr txBox="1"/>
          <p:nvPr>
            <p:ph idx="12" type="sldNum"/>
          </p:nvPr>
        </p:nvSpPr>
        <p:spPr>
          <a:xfrm>
            <a:off x="15208254" y="8444179"/>
            <a:ext cx="975300" cy="69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971" name="Google Shape;1971;g2770e931a04_0_6633"/>
          <p:cNvPicPr preferRelativeResize="0"/>
          <p:nvPr/>
        </p:nvPicPr>
        <p:blipFill rotWithShape="1">
          <a:blip r:embed="rId3">
            <a:alphaModFix/>
          </a:blip>
          <a:srcRect b="0" l="4168" r="0" t="0"/>
          <a:stretch/>
        </p:blipFill>
        <p:spPr>
          <a:xfrm>
            <a:off x="4928558" y="1278700"/>
            <a:ext cx="2334900" cy="5274300"/>
          </a:xfrm>
          <a:prstGeom prst="roundRect">
            <a:avLst>
              <a:gd fmla="val 10580" name="adj"/>
            </a:avLst>
          </a:prstGeom>
          <a:noFill/>
          <a:ln cap="flat" cmpd="sng" w="9525">
            <a:solidFill>
              <a:schemeClr val="lt1"/>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g2770e931a04_0_6639"/>
          <p:cNvSpPr txBox="1"/>
          <p:nvPr>
            <p:ph idx="1" type="body"/>
          </p:nvPr>
        </p:nvSpPr>
        <p:spPr>
          <a:xfrm>
            <a:off x="867267" y="1843998"/>
            <a:ext cx="3691200" cy="3170100"/>
          </a:xfrm>
          <a:prstGeom prst="rect">
            <a:avLst/>
          </a:prstGeom>
        </p:spPr>
        <p:txBody>
          <a:bodyPr anchorCtr="0" anchor="t" bIns="45700" lIns="0" spcFirstLastPara="1" rIns="0" wrap="square" tIns="45700">
            <a:noAutofit/>
          </a:bodyPr>
          <a:lstStyle/>
          <a:p>
            <a:pPr indent="-431800" lvl="0" marL="609600" rtl="0" algn="l">
              <a:lnSpc>
                <a:spcPct val="150000"/>
              </a:lnSpc>
              <a:spcBef>
                <a:spcPts val="1100"/>
              </a:spcBef>
              <a:spcAft>
                <a:spcPts val="0"/>
              </a:spcAft>
              <a:buSzPts val="2000"/>
              <a:buChar char="●"/>
            </a:pPr>
            <a:r>
              <a:rPr lang="en-US" sz="2500"/>
              <a:t>Python</a:t>
            </a:r>
            <a:endParaRPr sz="2500"/>
          </a:p>
          <a:p>
            <a:pPr indent="-431800" lvl="0" marL="609600" rtl="0" algn="l">
              <a:lnSpc>
                <a:spcPct val="150000"/>
              </a:lnSpc>
              <a:spcBef>
                <a:spcPts val="0"/>
              </a:spcBef>
              <a:spcAft>
                <a:spcPts val="0"/>
              </a:spcAft>
              <a:buSzPts val="2000"/>
              <a:buChar char="●"/>
            </a:pPr>
            <a:r>
              <a:rPr lang="en-US" sz="2500"/>
              <a:t>SQL</a:t>
            </a:r>
            <a:endParaRPr sz="2500"/>
          </a:p>
          <a:p>
            <a:pPr indent="-431800" lvl="0" marL="609600" rtl="0" algn="l">
              <a:lnSpc>
                <a:spcPct val="150000"/>
              </a:lnSpc>
              <a:spcBef>
                <a:spcPts val="0"/>
              </a:spcBef>
              <a:spcAft>
                <a:spcPts val="0"/>
              </a:spcAft>
              <a:buSzPts val="2000"/>
              <a:buChar char="●"/>
            </a:pPr>
            <a:r>
              <a:rPr lang="en-US" sz="2500"/>
              <a:t>Scala</a:t>
            </a:r>
            <a:endParaRPr sz="2500"/>
          </a:p>
          <a:p>
            <a:pPr indent="-431800" lvl="0" marL="609600" rtl="0" algn="l">
              <a:lnSpc>
                <a:spcPct val="150000"/>
              </a:lnSpc>
              <a:spcBef>
                <a:spcPts val="0"/>
              </a:spcBef>
              <a:spcAft>
                <a:spcPts val="0"/>
              </a:spcAft>
              <a:buSzPts val="2000"/>
              <a:buChar char="●"/>
            </a:pPr>
            <a:r>
              <a:rPr lang="en-US" sz="2500"/>
              <a:t>R</a:t>
            </a:r>
            <a:endParaRPr sz="2500"/>
          </a:p>
          <a:p>
            <a:pPr indent="-431800" lvl="0" marL="609600" rtl="0" algn="l">
              <a:lnSpc>
                <a:spcPct val="150000"/>
              </a:lnSpc>
              <a:spcBef>
                <a:spcPts val="0"/>
              </a:spcBef>
              <a:spcAft>
                <a:spcPts val="0"/>
              </a:spcAft>
              <a:buSzPts val="2000"/>
              <a:buChar char="●"/>
            </a:pPr>
            <a:r>
              <a:rPr lang="en-US" sz="2500"/>
              <a:t>Java [via a JAR file]</a:t>
            </a:r>
            <a:endParaRPr sz="2500"/>
          </a:p>
        </p:txBody>
      </p:sp>
      <p:sp>
        <p:nvSpPr>
          <p:cNvPr id="1977" name="Google Shape;1977;g2770e931a04_0_6639"/>
          <p:cNvSpPr txBox="1"/>
          <p:nvPr>
            <p:ph type="title"/>
          </p:nvPr>
        </p:nvSpPr>
        <p:spPr>
          <a:xfrm>
            <a:off x="749433" y="535600"/>
            <a:ext cx="10896300" cy="7431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en-US" sz="3500"/>
              <a:t>Jobs – Languages Supported</a:t>
            </a:r>
            <a:endParaRPr sz="3500"/>
          </a:p>
        </p:txBody>
      </p:sp>
      <p:sp>
        <p:nvSpPr>
          <p:cNvPr id="1978" name="Google Shape;1978;g2770e931a04_0_6639"/>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979" name="Google Shape;1979;g2770e931a04_0_6639"/>
          <p:cNvPicPr preferRelativeResize="0"/>
          <p:nvPr/>
        </p:nvPicPr>
        <p:blipFill rotWithShape="1">
          <a:blip r:embed="rId3">
            <a:alphaModFix/>
          </a:blip>
          <a:srcRect b="9010" l="8757" r="14283" t="7711"/>
          <a:stretch/>
        </p:blipFill>
        <p:spPr>
          <a:xfrm>
            <a:off x="5281967" y="1585900"/>
            <a:ext cx="2860000" cy="1121900"/>
          </a:xfrm>
          <a:prstGeom prst="rect">
            <a:avLst/>
          </a:prstGeom>
          <a:noFill/>
          <a:ln>
            <a:noFill/>
          </a:ln>
        </p:spPr>
      </p:pic>
      <p:pic>
        <p:nvPicPr>
          <p:cNvPr id="1980" name="Google Shape;1980;g2770e931a04_0_6639"/>
          <p:cNvPicPr preferRelativeResize="0"/>
          <p:nvPr/>
        </p:nvPicPr>
        <p:blipFill rotWithShape="1">
          <a:blip r:embed="rId4">
            <a:alphaModFix/>
          </a:blip>
          <a:srcRect b="11187" l="0" r="0" t="10356"/>
          <a:stretch/>
        </p:blipFill>
        <p:spPr>
          <a:xfrm>
            <a:off x="5281967" y="3031067"/>
            <a:ext cx="2859999" cy="1121900"/>
          </a:xfrm>
          <a:prstGeom prst="rect">
            <a:avLst/>
          </a:prstGeom>
          <a:noFill/>
          <a:ln>
            <a:noFill/>
          </a:ln>
        </p:spPr>
      </p:pic>
      <p:pic>
        <p:nvPicPr>
          <p:cNvPr id="1981" name="Google Shape;1981;g2770e931a04_0_6639"/>
          <p:cNvPicPr preferRelativeResize="0"/>
          <p:nvPr/>
        </p:nvPicPr>
        <p:blipFill rotWithShape="1">
          <a:blip r:embed="rId5">
            <a:alphaModFix/>
          </a:blip>
          <a:srcRect b="10275" l="1540" r="3932" t="9318"/>
          <a:stretch/>
        </p:blipFill>
        <p:spPr>
          <a:xfrm>
            <a:off x="8723100" y="1585900"/>
            <a:ext cx="2860000" cy="1121900"/>
          </a:xfrm>
          <a:prstGeom prst="rect">
            <a:avLst/>
          </a:prstGeom>
          <a:noFill/>
          <a:ln>
            <a:noFill/>
          </a:ln>
        </p:spPr>
      </p:pic>
      <p:pic>
        <p:nvPicPr>
          <p:cNvPr id="1982" name="Google Shape;1982;g2770e931a04_0_6639"/>
          <p:cNvPicPr preferRelativeResize="0"/>
          <p:nvPr/>
        </p:nvPicPr>
        <p:blipFill rotWithShape="1">
          <a:blip r:embed="rId6">
            <a:alphaModFix/>
          </a:blip>
          <a:srcRect b="10847" l="0" r="1642" t="6726"/>
          <a:stretch/>
        </p:blipFill>
        <p:spPr>
          <a:xfrm>
            <a:off x="8723100" y="3031067"/>
            <a:ext cx="2860000" cy="1121900"/>
          </a:xfrm>
          <a:prstGeom prst="rect">
            <a:avLst/>
          </a:prstGeom>
          <a:noFill/>
          <a:ln>
            <a:noFill/>
          </a:ln>
        </p:spPr>
      </p:pic>
      <p:pic>
        <p:nvPicPr>
          <p:cNvPr id="1983" name="Google Shape;1983;g2770e931a04_0_6639"/>
          <p:cNvPicPr preferRelativeResize="0"/>
          <p:nvPr/>
        </p:nvPicPr>
        <p:blipFill rotWithShape="1">
          <a:blip r:embed="rId7">
            <a:alphaModFix/>
          </a:blip>
          <a:srcRect b="11692" l="2570" r="3954" t="11538"/>
          <a:stretch/>
        </p:blipFill>
        <p:spPr>
          <a:xfrm>
            <a:off x="6933667" y="4476233"/>
            <a:ext cx="2860000" cy="11219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g2770e931a04_0_6650"/>
          <p:cNvSpPr txBox="1"/>
          <p:nvPr>
            <p:ph idx="1" type="body"/>
          </p:nvPr>
        </p:nvSpPr>
        <p:spPr>
          <a:xfrm>
            <a:off x="824567" y="1585900"/>
            <a:ext cx="5341500" cy="4590900"/>
          </a:xfrm>
          <a:prstGeom prst="rect">
            <a:avLst/>
          </a:prstGeom>
        </p:spPr>
        <p:txBody>
          <a:bodyPr anchorCtr="0" anchor="t" bIns="45700" lIns="0" spcFirstLastPara="1" rIns="0" wrap="square" tIns="45700">
            <a:noAutofit/>
          </a:bodyPr>
          <a:lstStyle/>
          <a:p>
            <a:pPr indent="-387350" lvl="0" marL="609600" rtl="0" algn="l">
              <a:lnSpc>
                <a:spcPct val="100000"/>
              </a:lnSpc>
              <a:spcBef>
                <a:spcPts val="0"/>
              </a:spcBef>
              <a:spcAft>
                <a:spcPts val="0"/>
              </a:spcAft>
              <a:buSzPts val="1300"/>
              <a:buChar char="▪"/>
            </a:pPr>
            <a:r>
              <a:rPr lang="en-US">
                <a:extLst>
                  <a:ext uri="http://customooxmlschemas.google.com/">
                    <go:slidesCustomData xmlns:go="http://customooxmlschemas.google.com/" textRoundtripDataId="31"/>
                  </a:ext>
                </a:extLst>
              </a:rPr>
              <a:t>Libraries</a:t>
            </a:r>
            <a:r>
              <a:rPr lang="en-US"/>
              <a:t> could be installed from a wide variety of sources like</a:t>
            </a:r>
            <a:endParaRPr/>
          </a:p>
          <a:p>
            <a:pPr indent="-387350" lvl="1" marL="1219200" rtl="0" algn="l">
              <a:lnSpc>
                <a:spcPct val="100000"/>
              </a:lnSpc>
              <a:spcBef>
                <a:spcPts val="0"/>
              </a:spcBef>
              <a:spcAft>
                <a:spcPts val="0"/>
              </a:spcAft>
              <a:buSzPts val="1300"/>
              <a:buChar char="▪"/>
            </a:pPr>
            <a:r>
              <a:rPr lang="en-US"/>
              <a:t>Maven</a:t>
            </a:r>
            <a:endParaRPr/>
          </a:p>
          <a:p>
            <a:pPr indent="-387350" lvl="1" marL="1219200" rtl="0" algn="l">
              <a:lnSpc>
                <a:spcPct val="100000"/>
              </a:lnSpc>
              <a:spcBef>
                <a:spcPts val="0"/>
              </a:spcBef>
              <a:spcAft>
                <a:spcPts val="0"/>
              </a:spcAft>
              <a:buSzPts val="1300"/>
              <a:buChar char="▪"/>
            </a:pPr>
            <a:r>
              <a:rPr lang="en-US"/>
              <a:t>CRAN</a:t>
            </a:r>
            <a:endParaRPr/>
          </a:p>
          <a:p>
            <a:pPr indent="-387350" lvl="1" marL="1219200" rtl="0" algn="l">
              <a:lnSpc>
                <a:spcPct val="100000"/>
              </a:lnSpc>
              <a:spcBef>
                <a:spcPts val="0"/>
              </a:spcBef>
              <a:spcAft>
                <a:spcPts val="0"/>
              </a:spcAft>
              <a:buSzPts val="1300"/>
              <a:buChar char="▪"/>
            </a:pPr>
            <a:r>
              <a:rPr lang="en-US"/>
              <a:t>PyPI</a:t>
            </a:r>
            <a:endParaRPr/>
          </a:p>
          <a:p>
            <a:pPr indent="-387350" lvl="1" marL="1219200" rtl="0" algn="l">
              <a:lnSpc>
                <a:spcPct val="100000"/>
              </a:lnSpc>
              <a:spcBef>
                <a:spcPts val="0"/>
              </a:spcBef>
              <a:spcAft>
                <a:spcPts val="0"/>
              </a:spcAft>
              <a:buSzPts val="1300"/>
              <a:buChar char="▪"/>
            </a:pPr>
            <a:r>
              <a:rPr lang="en-US"/>
              <a:t>DBFS/Cloud location</a:t>
            </a:r>
            <a:endParaRPr/>
          </a:p>
          <a:p>
            <a:pPr indent="-387350" lvl="1" marL="1219200" rtl="0" algn="l">
              <a:lnSpc>
                <a:spcPct val="100000"/>
              </a:lnSpc>
              <a:spcBef>
                <a:spcPts val="0"/>
              </a:spcBef>
              <a:spcAft>
                <a:spcPts val="0"/>
              </a:spcAft>
              <a:buSzPts val="1300"/>
              <a:buChar char="▪"/>
            </a:pPr>
            <a:r>
              <a:rPr lang="en-US">
                <a:extLst>
                  <a:ext uri="http://customooxmlschemas.google.com/">
                    <go:slidesCustomData xmlns:go="http://customooxmlschemas.google.com/" textRoundtripDataId="32"/>
                  </a:ext>
                </a:extLst>
              </a:rPr>
              <a:t>Workspace location</a:t>
            </a:r>
            <a:endParaRPr/>
          </a:p>
          <a:p>
            <a:pPr indent="-387350" lvl="0" marL="609600" rtl="0" algn="l">
              <a:lnSpc>
                <a:spcPct val="100000"/>
              </a:lnSpc>
              <a:spcBef>
                <a:spcPts val="1300"/>
              </a:spcBef>
              <a:spcAft>
                <a:spcPts val="0"/>
              </a:spcAft>
              <a:buSzPts val="1300"/>
              <a:buChar char="▪"/>
            </a:pPr>
            <a:r>
              <a:rPr lang="en-US"/>
              <a:t>Library type could be JAR, Python Egg or Python Wheel</a:t>
            </a:r>
            <a:endParaRPr/>
          </a:p>
          <a:p>
            <a:pPr indent="-387350" lvl="0" marL="609600" rtl="0" algn="l">
              <a:lnSpc>
                <a:spcPct val="100000"/>
              </a:lnSpc>
              <a:spcBef>
                <a:spcPts val="1300"/>
              </a:spcBef>
              <a:spcAft>
                <a:spcPts val="0"/>
              </a:spcAft>
              <a:buSzPts val="1300"/>
              <a:buChar char="▪"/>
            </a:pPr>
            <a:r>
              <a:rPr lang="en-US"/>
              <a:t>We can also upload from the local machine.</a:t>
            </a:r>
            <a:endParaRPr/>
          </a:p>
        </p:txBody>
      </p:sp>
      <p:sp>
        <p:nvSpPr>
          <p:cNvPr id="1989" name="Google Shape;1989;g2770e931a04_0_6650"/>
          <p:cNvSpPr txBox="1"/>
          <p:nvPr>
            <p:ph type="title"/>
          </p:nvPr>
        </p:nvSpPr>
        <p:spPr>
          <a:xfrm>
            <a:off x="749433" y="535600"/>
            <a:ext cx="10896300" cy="7431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en-US"/>
              <a:t>Dependent Libraries</a:t>
            </a:r>
            <a:endParaRPr/>
          </a:p>
        </p:txBody>
      </p:sp>
      <p:sp>
        <p:nvSpPr>
          <p:cNvPr id="1990" name="Google Shape;1990;g2770e931a04_0_6650"/>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991" name="Google Shape;1991;g2770e931a04_0_6650"/>
          <p:cNvPicPr preferRelativeResize="0"/>
          <p:nvPr/>
        </p:nvPicPr>
        <p:blipFill>
          <a:blip r:embed="rId3">
            <a:alphaModFix/>
          </a:blip>
          <a:stretch>
            <a:fillRect/>
          </a:stretch>
        </p:blipFill>
        <p:spPr>
          <a:xfrm>
            <a:off x="6096000" y="1140463"/>
            <a:ext cx="5771934" cy="519267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g2770e931a04_0_6657"/>
          <p:cNvSpPr txBox="1"/>
          <p:nvPr>
            <p:ph type="title"/>
          </p:nvPr>
        </p:nvSpPr>
        <p:spPr>
          <a:xfrm>
            <a:off x="749433" y="535600"/>
            <a:ext cx="10896300" cy="7431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en-US">
                <a:extLst>
                  <a:ext uri="http://customooxmlschemas.google.com/">
                    <go:slidesCustomData xmlns:go="http://customooxmlschemas.google.com/" textRoundtripDataId="33"/>
                  </a:ext>
                </a:extLst>
              </a:rPr>
              <a:t>Emails</a:t>
            </a:r>
            <a:endParaRPr/>
          </a:p>
        </p:txBody>
      </p:sp>
      <p:sp>
        <p:nvSpPr>
          <p:cNvPr id="1997" name="Google Shape;1997;g2770e931a04_0_6657"/>
          <p:cNvSpPr txBox="1"/>
          <p:nvPr>
            <p:ph idx="1" type="body"/>
          </p:nvPr>
        </p:nvSpPr>
        <p:spPr>
          <a:xfrm>
            <a:off x="824567" y="1585900"/>
            <a:ext cx="5341500" cy="4590900"/>
          </a:xfrm>
          <a:prstGeom prst="rect">
            <a:avLst/>
          </a:prstGeom>
        </p:spPr>
        <p:txBody>
          <a:bodyPr anchorCtr="0" anchor="t" bIns="45700" lIns="0" spcFirstLastPara="1" rIns="0" wrap="square" tIns="45700">
            <a:noAutofit/>
          </a:bodyPr>
          <a:lstStyle/>
          <a:p>
            <a:pPr indent="-387350" lvl="0" marL="609600" rtl="0" algn="l">
              <a:lnSpc>
                <a:spcPct val="100000"/>
              </a:lnSpc>
              <a:spcBef>
                <a:spcPts val="1300"/>
              </a:spcBef>
              <a:spcAft>
                <a:spcPts val="0"/>
              </a:spcAft>
              <a:buSzPts val="1300"/>
              <a:buChar char="▪"/>
            </a:pPr>
            <a:r>
              <a:rPr lang="en-US"/>
              <a:t>Each task in a Job could be configured to send emails (optional).</a:t>
            </a:r>
            <a:endParaRPr/>
          </a:p>
          <a:p>
            <a:pPr indent="-387350" lvl="0" marL="609600" rtl="0" algn="l">
              <a:lnSpc>
                <a:spcPct val="100000"/>
              </a:lnSpc>
              <a:spcBef>
                <a:spcPts val="1300"/>
              </a:spcBef>
              <a:spcAft>
                <a:spcPts val="0"/>
              </a:spcAft>
              <a:buSzPts val="1300"/>
              <a:buChar char="▪"/>
            </a:pPr>
            <a:r>
              <a:rPr lang="en-US"/>
              <a:t>Databricks Workflows triggers emails when the task begins, completes or fails.</a:t>
            </a:r>
            <a:endParaRPr/>
          </a:p>
          <a:p>
            <a:pPr indent="-387350" lvl="0" marL="609600" rtl="0" algn="l">
              <a:lnSpc>
                <a:spcPct val="100000"/>
              </a:lnSpc>
              <a:spcBef>
                <a:spcPts val="1300"/>
              </a:spcBef>
              <a:spcAft>
                <a:spcPts val="0"/>
              </a:spcAft>
              <a:buSzPts val="1300"/>
              <a:buChar char="▪"/>
            </a:pPr>
            <a:r>
              <a:rPr lang="en-US"/>
              <a:t>These emails could also be triggered in the case of </a:t>
            </a:r>
            <a:r>
              <a:rPr lang="en-US" u="sng">
                <a:solidFill>
                  <a:schemeClr val="hlink"/>
                </a:solidFill>
                <a:hlinkClick/>
              </a:rPr>
              <a:t>Late Jobs</a:t>
            </a:r>
            <a:r>
              <a:rPr lang="en-US"/>
              <a:t> (for duration threshold warning/timeout alerts).</a:t>
            </a:r>
            <a:endParaRPr/>
          </a:p>
        </p:txBody>
      </p:sp>
      <p:sp>
        <p:nvSpPr>
          <p:cNvPr id="1998" name="Google Shape;1998;g2770e931a04_0_6657"/>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1999" name="Google Shape;1999;g2770e931a04_0_6657"/>
          <p:cNvPicPr preferRelativeResize="0"/>
          <p:nvPr/>
        </p:nvPicPr>
        <p:blipFill>
          <a:blip r:embed="rId3">
            <a:alphaModFix/>
          </a:blip>
          <a:stretch>
            <a:fillRect/>
          </a:stretch>
        </p:blipFill>
        <p:spPr>
          <a:xfrm>
            <a:off x="6514835" y="1236533"/>
            <a:ext cx="5341596" cy="514777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g2770e931a04_0_6664"/>
          <p:cNvSpPr txBox="1"/>
          <p:nvPr>
            <p:ph idx="1" type="body"/>
          </p:nvPr>
        </p:nvSpPr>
        <p:spPr>
          <a:xfrm>
            <a:off x="128700" y="1585900"/>
            <a:ext cx="6324900" cy="4590900"/>
          </a:xfrm>
          <a:prstGeom prst="rect">
            <a:avLst/>
          </a:prstGeom>
        </p:spPr>
        <p:txBody>
          <a:bodyPr anchorCtr="0" anchor="t" bIns="45700" lIns="0" spcFirstLastPara="1" rIns="0" wrap="square" tIns="45700">
            <a:noAutofit/>
          </a:bodyPr>
          <a:lstStyle/>
          <a:p>
            <a:pPr indent="-387350" lvl="0" marL="609600" rtl="0" algn="l">
              <a:lnSpc>
                <a:spcPct val="100000"/>
              </a:lnSpc>
              <a:spcBef>
                <a:spcPts val="1300"/>
              </a:spcBef>
              <a:spcAft>
                <a:spcPts val="0"/>
              </a:spcAft>
              <a:buSzPts val="1300"/>
              <a:buChar char="▪"/>
            </a:pPr>
            <a:r>
              <a:rPr lang="en-US"/>
              <a:t>A policy that determines when and how many times failed runs are retried. </a:t>
            </a:r>
            <a:endParaRPr/>
          </a:p>
          <a:p>
            <a:pPr indent="-387350" lvl="0" marL="609600" rtl="0" algn="l">
              <a:lnSpc>
                <a:spcPct val="100000"/>
              </a:lnSpc>
              <a:spcBef>
                <a:spcPts val="1300"/>
              </a:spcBef>
              <a:spcAft>
                <a:spcPts val="0"/>
              </a:spcAft>
              <a:buSzPts val="1300"/>
              <a:buChar char="▪"/>
            </a:pPr>
            <a:r>
              <a:rPr lang="en-US"/>
              <a:t>To set the retries for the task, click Advanced options and select Edit Retry Policy.</a:t>
            </a:r>
            <a:endParaRPr/>
          </a:p>
          <a:p>
            <a:pPr indent="-387350" lvl="0" marL="609600" rtl="0" algn="l">
              <a:lnSpc>
                <a:spcPct val="100000"/>
              </a:lnSpc>
              <a:spcBef>
                <a:spcPts val="1300"/>
              </a:spcBef>
              <a:spcAft>
                <a:spcPts val="0"/>
              </a:spcAft>
              <a:buSzPts val="1300"/>
              <a:buChar char="▪"/>
            </a:pPr>
            <a:r>
              <a:rPr lang="en-US"/>
              <a:t>The retry interval is calculated in milliseconds between the start of the failed run and the subsequent retry run.</a:t>
            </a:r>
            <a:endParaRPr/>
          </a:p>
          <a:p>
            <a:pPr indent="-387350" lvl="0" marL="609600" rtl="0" algn="l">
              <a:lnSpc>
                <a:spcPct val="100000"/>
              </a:lnSpc>
              <a:spcBef>
                <a:spcPts val="1300"/>
              </a:spcBef>
              <a:spcAft>
                <a:spcPts val="0"/>
              </a:spcAft>
              <a:buSzPts val="1300"/>
              <a:buChar char="▪"/>
            </a:pPr>
            <a:r>
              <a:rPr lang="en-US"/>
              <a:t>Note: if both Timeout and Retries are configured, the timeout applies to each retry.</a:t>
            </a:r>
            <a:endParaRPr/>
          </a:p>
        </p:txBody>
      </p:sp>
      <p:sp>
        <p:nvSpPr>
          <p:cNvPr id="2005" name="Google Shape;2005;g2770e931a04_0_6664"/>
          <p:cNvSpPr txBox="1"/>
          <p:nvPr>
            <p:ph type="title"/>
          </p:nvPr>
        </p:nvSpPr>
        <p:spPr>
          <a:xfrm>
            <a:off x="749433" y="535600"/>
            <a:ext cx="10896300" cy="743100"/>
          </a:xfrm>
          <a:prstGeom prst="rect">
            <a:avLst/>
          </a:prstGeom>
          <a:noFill/>
          <a:ln>
            <a:noFill/>
          </a:ln>
        </p:spPr>
        <p:txBody>
          <a:bodyPr anchorCtr="0" anchor="ctr" bIns="45700" lIns="0" spcFirstLastPara="1" rIns="0" wrap="square" tIns="45700">
            <a:noAutofit/>
          </a:bodyPr>
          <a:lstStyle/>
          <a:p>
            <a:pPr indent="0" lvl="0" marL="0" rtl="0" algn="l">
              <a:spcBef>
                <a:spcPts val="0"/>
              </a:spcBef>
              <a:spcAft>
                <a:spcPts val="0"/>
              </a:spcAft>
              <a:buNone/>
            </a:pPr>
            <a:r>
              <a:rPr lang="en-US"/>
              <a:t>Retry Policy</a:t>
            </a:r>
            <a:endParaRPr/>
          </a:p>
        </p:txBody>
      </p:sp>
      <p:sp>
        <p:nvSpPr>
          <p:cNvPr id="2006" name="Google Shape;2006;g2770e931a04_0_6664"/>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007" name="Google Shape;2007;g2770e931a04_0_6664"/>
          <p:cNvPicPr preferRelativeResize="0"/>
          <p:nvPr/>
        </p:nvPicPr>
        <p:blipFill>
          <a:blip r:embed="rId3">
            <a:alphaModFix/>
          </a:blip>
          <a:stretch>
            <a:fillRect/>
          </a:stretch>
        </p:blipFill>
        <p:spPr>
          <a:xfrm>
            <a:off x="6572567" y="1786800"/>
            <a:ext cx="5619434" cy="275643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g2770e931a04_0_6671"/>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Tags</a:t>
            </a:r>
            <a:endParaRPr/>
          </a:p>
        </p:txBody>
      </p:sp>
      <p:sp>
        <p:nvSpPr>
          <p:cNvPr id="2013" name="Google Shape;2013;g2770e931a04_0_6671"/>
          <p:cNvSpPr txBox="1"/>
          <p:nvPr>
            <p:ph idx="1" type="body"/>
          </p:nvPr>
        </p:nvSpPr>
        <p:spPr>
          <a:xfrm>
            <a:off x="460967" y="1585900"/>
            <a:ext cx="5133600" cy="4662300"/>
          </a:xfrm>
          <a:prstGeom prst="rect">
            <a:avLst/>
          </a:prstGeom>
        </p:spPr>
        <p:txBody>
          <a:bodyPr anchorCtr="0" anchor="t" bIns="45700" lIns="0" spcFirstLastPara="1" rIns="0" wrap="square" tIns="45700">
            <a:noAutofit/>
          </a:bodyPr>
          <a:lstStyle/>
          <a:p>
            <a:pPr indent="-406400" lvl="0" marL="609600" rtl="0" algn="l">
              <a:lnSpc>
                <a:spcPct val="100000"/>
              </a:lnSpc>
              <a:spcBef>
                <a:spcPts val="1100"/>
              </a:spcBef>
              <a:spcAft>
                <a:spcPts val="0"/>
              </a:spcAft>
              <a:buClr>
                <a:schemeClr val="accent2"/>
              </a:buClr>
              <a:buSzPts val="1600"/>
              <a:buChar char="▪"/>
            </a:pPr>
            <a:r>
              <a:rPr lang="en-US"/>
              <a:t>Tagging jobs allows customers to easily identify and locate jobs by ownership, topic or department.</a:t>
            </a:r>
            <a:endParaRPr/>
          </a:p>
          <a:p>
            <a:pPr indent="-406400" lvl="0" marL="609600" rtl="0" algn="l">
              <a:lnSpc>
                <a:spcPct val="100000"/>
              </a:lnSpc>
              <a:spcBef>
                <a:spcPts val="0"/>
              </a:spcBef>
              <a:spcAft>
                <a:spcPts val="0"/>
              </a:spcAft>
              <a:buClr>
                <a:schemeClr val="accent2"/>
              </a:buClr>
              <a:buSzPts val="1600"/>
              <a:buChar char="▪"/>
            </a:pPr>
            <a:r>
              <a:rPr lang="en-US"/>
              <a:t>Tags propagate to job clusters created when a job is run, allowing you to use tags with your existing cluster monitoring.</a:t>
            </a:r>
            <a:endParaRPr/>
          </a:p>
          <a:p>
            <a:pPr indent="-406400" lvl="0" marL="609600" rtl="0" algn="l">
              <a:lnSpc>
                <a:spcPct val="100000"/>
              </a:lnSpc>
              <a:spcBef>
                <a:spcPts val="1100"/>
              </a:spcBef>
              <a:spcAft>
                <a:spcPts val="0"/>
              </a:spcAft>
              <a:buClr>
                <a:schemeClr val="accent2"/>
              </a:buClr>
              <a:buSzPts val="1600"/>
              <a:buChar char="▪"/>
            </a:pPr>
            <a:r>
              <a:rPr lang="en-US"/>
              <a:t>Tags can contain both key-value pairs and only keys (labels)</a:t>
            </a:r>
            <a:endParaRPr/>
          </a:p>
        </p:txBody>
      </p:sp>
      <p:sp>
        <p:nvSpPr>
          <p:cNvPr id="2014" name="Google Shape;2014;g2770e931a04_0_6671"/>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015" name="Google Shape;2015;g2770e931a04_0_6671"/>
          <p:cNvPicPr preferRelativeResize="0"/>
          <p:nvPr/>
        </p:nvPicPr>
        <p:blipFill>
          <a:blip r:embed="rId3">
            <a:alphaModFix/>
          </a:blip>
          <a:stretch>
            <a:fillRect/>
          </a:stretch>
        </p:blipFill>
        <p:spPr>
          <a:xfrm>
            <a:off x="5815634" y="2229434"/>
            <a:ext cx="6110934" cy="23990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g2770e931a04_0_7440"/>
          <p:cNvSpPr txBox="1"/>
          <p:nvPr>
            <p:ph type="title"/>
          </p:nvPr>
        </p:nvSpPr>
        <p:spPr>
          <a:xfrm>
            <a:off x="466012" y="2966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Creating a Databricks Job</a:t>
            </a:r>
            <a:endParaRPr/>
          </a:p>
        </p:txBody>
      </p:sp>
      <p:pic>
        <p:nvPicPr>
          <p:cNvPr id="2021" name="Google Shape;2021;g2770e931a04_0_7440"/>
          <p:cNvPicPr preferRelativeResize="0"/>
          <p:nvPr/>
        </p:nvPicPr>
        <p:blipFill rotWithShape="1">
          <a:blip r:embed="rId3">
            <a:alphaModFix/>
          </a:blip>
          <a:srcRect b="1166" l="0" r="0" t="0"/>
          <a:stretch/>
        </p:blipFill>
        <p:spPr>
          <a:xfrm>
            <a:off x="1023717" y="1203867"/>
            <a:ext cx="10001533" cy="5101559"/>
          </a:xfrm>
          <a:prstGeom prst="rect">
            <a:avLst/>
          </a:prstGeom>
          <a:noFill/>
          <a:ln>
            <a:noFill/>
          </a:ln>
          <a:effectLst>
            <a:outerShdw blurRad="57150" rotWithShape="0" algn="bl" dir="5400000" dist="19050">
              <a:srgbClr val="000000">
                <a:alpha val="50000"/>
              </a:srgbClr>
            </a:outerShdw>
          </a:effectLst>
        </p:spPr>
      </p:pic>
      <p:sp>
        <p:nvSpPr>
          <p:cNvPr id="2022" name="Google Shape;2022;g2770e931a04_0_7440"/>
          <p:cNvSpPr txBox="1"/>
          <p:nvPr>
            <p:ph idx="12" type="sldNum"/>
          </p:nvPr>
        </p:nvSpPr>
        <p:spPr>
          <a:xfrm>
            <a:off x="8558925" y="4749851"/>
            <a:ext cx="548700" cy="39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6" name="Shape 2026"/>
        <p:cNvGrpSpPr/>
        <p:nvPr/>
      </p:nvGrpSpPr>
      <p:grpSpPr>
        <a:xfrm>
          <a:off x="0" y="0"/>
          <a:ext cx="0" cy="0"/>
          <a:chOff x="0" y="0"/>
          <a:chExt cx="0" cy="0"/>
        </a:xfrm>
      </p:grpSpPr>
      <p:sp>
        <p:nvSpPr>
          <p:cNvPr id="2027" name="Google Shape;2027;g2770e931a04_0_7446"/>
          <p:cNvSpPr txBox="1"/>
          <p:nvPr>
            <p:ph type="title"/>
          </p:nvPr>
        </p:nvSpPr>
        <p:spPr>
          <a:xfrm>
            <a:off x="466012" y="2966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Add a second task</a:t>
            </a:r>
            <a:endParaRPr/>
          </a:p>
        </p:txBody>
      </p:sp>
      <p:pic>
        <p:nvPicPr>
          <p:cNvPr id="2028" name="Google Shape;2028;g2770e931a04_0_7446"/>
          <p:cNvPicPr preferRelativeResize="0"/>
          <p:nvPr/>
        </p:nvPicPr>
        <p:blipFill rotWithShape="1">
          <a:blip r:embed="rId3">
            <a:alphaModFix/>
          </a:blip>
          <a:srcRect b="1156" l="0" r="0" t="0"/>
          <a:stretch/>
        </p:blipFill>
        <p:spPr>
          <a:xfrm>
            <a:off x="1093983" y="1206400"/>
            <a:ext cx="10001533" cy="5102156"/>
          </a:xfrm>
          <a:prstGeom prst="rect">
            <a:avLst/>
          </a:prstGeom>
          <a:noFill/>
          <a:ln>
            <a:noFill/>
          </a:ln>
          <a:effectLst>
            <a:outerShdw blurRad="57150" rotWithShape="0" algn="bl" dir="5400000" dist="19050">
              <a:srgbClr val="000000">
                <a:alpha val="50000"/>
              </a:srgbClr>
            </a:outerShdw>
          </a:effectLst>
        </p:spPr>
      </p:pic>
      <p:sp>
        <p:nvSpPr>
          <p:cNvPr id="2029" name="Google Shape;2029;g2770e931a04_0_7446"/>
          <p:cNvSpPr txBox="1"/>
          <p:nvPr>
            <p:ph idx="12" type="sldNum"/>
          </p:nvPr>
        </p:nvSpPr>
        <p:spPr>
          <a:xfrm>
            <a:off x="8558925" y="4749851"/>
            <a:ext cx="548700" cy="39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74" name="Shape 674"/>
        <p:cNvGrpSpPr/>
        <p:nvPr/>
      </p:nvGrpSpPr>
      <p:grpSpPr>
        <a:xfrm>
          <a:off x="0" y="0"/>
          <a:ext cx="0" cy="0"/>
          <a:chOff x="0" y="0"/>
          <a:chExt cx="0" cy="0"/>
        </a:xfrm>
      </p:grpSpPr>
      <p:sp>
        <p:nvSpPr>
          <p:cNvPr id="675" name="Google Shape;675;g2770e931a04_0_1466"/>
          <p:cNvSpPr txBox="1"/>
          <p:nvPr>
            <p:ph type="title"/>
          </p:nvPr>
        </p:nvSpPr>
        <p:spPr>
          <a:xfrm>
            <a:off x="749433" y="535627"/>
            <a:ext cx="10662000" cy="5712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4300"/>
              <a:buFont typeface="DM Sans Medium"/>
              <a:buNone/>
            </a:pPr>
            <a:r>
              <a:rPr lang="en-US">
                <a:solidFill>
                  <a:schemeClr val="lt1"/>
                </a:solidFill>
              </a:rPr>
              <a:t>How</a:t>
            </a:r>
            <a:r>
              <a:rPr lang="en-US"/>
              <a:t> </a:t>
            </a:r>
            <a:r>
              <a:rPr lang="en-US">
                <a:solidFill>
                  <a:schemeClr val="lt1"/>
                </a:solidFill>
              </a:rPr>
              <a:t>does</a:t>
            </a:r>
            <a:r>
              <a:rPr lang="en-US"/>
              <a:t> </a:t>
            </a:r>
            <a:r>
              <a:rPr lang="en-US">
                <a:solidFill>
                  <a:schemeClr val="lt1"/>
                </a:solidFill>
              </a:rPr>
              <a:t>Databricks</a:t>
            </a:r>
            <a:r>
              <a:rPr lang="en-US"/>
              <a:t> </a:t>
            </a:r>
            <a:r>
              <a:rPr lang="en-US">
                <a:solidFill>
                  <a:schemeClr val="lt1"/>
                </a:solidFill>
              </a:rPr>
              <a:t>Help?</a:t>
            </a:r>
            <a:r>
              <a:rPr lang="en-US"/>
              <a:t>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3" name="Shape 2033"/>
        <p:cNvGrpSpPr/>
        <p:nvPr/>
      </p:nvGrpSpPr>
      <p:grpSpPr>
        <a:xfrm>
          <a:off x="0" y="0"/>
          <a:ext cx="0" cy="0"/>
          <a:chOff x="0" y="0"/>
          <a:chExt cx="0" cy="0"/>
        </a:xfrm>
      </p:grpSpPr>
      <p:sp>
        <p:nvSpPr>
          <p:cNvPr id="2034" name="Google Shape;2034;g2770e931a04_0_7452"/>
          <p:cNvSpPr txBox="1"/>
          <p:nvPr>
            <p:ph type="title"/>
          </p:nvPr>
        </p:nvSpPr>
        <p:spPr>
          <a:xfrm>
            <a:off x="345821" y="273844"/>
            <a:ext cx="8447100" cy="7440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Running and debugging your Job</a:t>
            </a:r>
            <a:endParaRPr/>
          </a:p>
        </p:txBody>
      </p:sp>
      <p:pic>
        <p:nvPicPr>
          <p:cNvPr id="2035" name="Google Shape;2035;g2770e931a04_0_7452"/>
          <p:cNvPicPr preferRelativeResize="0"/>
          <p:nvPr/>
        </p:nvPicPr>
        <p:blipFill rotWithShape="1">
          <a:blip r:embed="rId3">
            <a:alphaModFix/>
          </a:blip>
          <a:srcRect b="1370" l="0" r="0" t="0"/>
          <a:stretch/>
        </p:blipFill>
        <p:spPr>
          <a:xfrm>
            <a:off x="1129883" y="1357133"/>
            <a:ext cx="9789255" cy="4982656"/>
          </a:xfrm>
          <a:prstGeom prst="rect">
            <a:avLst/>
          </a:prstGeom>
          <a:noFill/>
          <a:ln>
            <a:noFill/>
          </a:ln>
          <a:effectLst>
            <a:outerShdw blurRad="57150" rotWithShape="0" algn="bl" dir="5400000" dist="19050">
              <a:srgbClr val="000000">
                <a:alpha val="50000"/>
              </a:srgbClr>
            </a:outerShdw>
          </a:effectLst>
        </p:spPr>
      </p:pic>
      <p:sp>
        <p:nvSpPr>
          <p:cNvPr id="2036" name="Google Shape;2036;g2770e931a04_0_7452"/>
          <p:cNvSpPr txBox="1"/>
          <p:nvPr>
            <p:ph idx="12" type="sldNum"/>
          </p:nvPr>
        </p:nvSpPr>
        <p:spPr>
          <a:xfrm>
            <a:off x="8558925" y="4749851"/>
            <a:ext cx="548700" cy="39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g2770e931a04_0_8528"/>
          <p:cNvSpPr txBox="1"/>
          <p:nvPr>
            <p:ph type="title"/>
          </p:nvPr>
        </p:nvSpPr>
        <p:spPr>
          <a:xfrm>
            <a:off x="765007" y="343726"/>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Workflows</a:t>
            </a:r>
            <a:r>
              <a:rPr lang="en-US"/>
              <a:t> Best Practices</a:t>
            </a:r>
            <a:endParaRPr>
              <a:solidFill>
                <a:schemeClr val="accent4"/>
              </a:solidFill>
            </a:endParaRPr>
          </a:p>
        </p:txBody>
      </p:sp>
      <p:sp>
        <p:nvSpPr>
          <p:cNvPr id="2042" name="Google Shape;2042;g2770e931a04_0_8528"/>
          <p:cNvSpPr txBox="1"/>
          <p:nvPr/>
        </p:nvSpPr>
        <p:spPr>
          <a:xfrm>
            <a:off x="394900" y="1040300"/>
            <a:ext cx="11090700" cy="6137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6"/>
              </a:buClr>
              <a:buSzPts val="1300"/>
              <a:buChar char="●"/>
            </a:pPr>
            <a:r>
              <a:rPr b="1" lang="en-US" sz="1300">
                <a:solidFill>
                  <a:schemeClr val="accent6"/>
                </a:solidFill>
              </a:rPr>
              <a:t>Unit of Orchestration</a:t>
            </a:r>
            <a:r>
              <a:rPr lang="en-US" sz="1300">
                <a:solidFill>
                  <a:schemeClr val="accent6"/>
                </a:solidFill>
              </a:rPr>
              <a:t>: In Databricks Workflows, a unit of orchestration is called a Job. Jobs consist of one or more tasks and control flows can be established between tasks. Jobs support different triggers like manual, scheduled (cron), API, file arrival, Delta table update, and continuous (streaming).</a:t>
            </a:r>
            <a:br>
              <a:rPr lang="en-US" sz="1300">
                <a:solidFill>
                  <a:schemeClr val="accent6"/>
                </a:solidFill>
              </a:rPr>
            </a:br>
            <a:endParaRPr sz="1300" u="sng">
              <a:solidFill>
                <a:schemeClr val="hlink"/>
              </a:solidFill>
            </a:endParaRPr>
          </a:p>
          <a:p>
            <a:pPr indent="-311150" lvl="0" marL="457200" rtl="0" algn="l">
              <a:lnSpc>
                <a:spcPct val="115000"/>
              </a:lnSpc>
              <a:spcBef>
                <a:spcPts val="0"/>
              </a:spcBef>
              <a:spcAft>
                <a:spcPts val="0"/>
              </a:spcAft>
              <a:buClr>
                <a:schemeClr val="accent6"/>
              </a:buClr>
              <a:buSzPts val="1300"/>
              <a:buChar char="●"/>
            </a:pPr>
            <a:r>
              <a:rPr b="1" lang="en-US" sz="1300">
                <a:solidFill>
                  <a:schemeClr val="accent6"/>
                </a:solidFill>
              </a:rPr>
              <a:t>Supported Task Types and Languages</a:t>
            </a:r>
            <a:r>
              <a:rPr lang="en-US" sz="1300">
                <a:solidFill>
                  <a:schemeClr val="accent6"/>
                </a:solidFill>
              </a:rPr>
              <a:t>: Databricks workflows support a wide variety of task types and languages including Python, SQL, Scala, R, and Java via a JAR file.</a:t>
            </a:r>
            <a:br>
              <a:rPr lang="en-US" sz="1300">
                <a:solidFill>
                  <a:schemeClr val="accent6"/>
                </a:solidFill>
              </a:rPr>
            </a:br>
            <a:endParaRPr sz="1300" u="sng">
              <a:solidFill>
                <a:schemeClr val="hlink"/>
              </a:solidFill>
            </a:endParaRPr>
          </a:p>
          <a:p>
            <a:pPr indent="-311150" lvl="0" marL="457200" rtl="0" algn="l">
              <a:lnSpc>
                <a:spcPct val="115000"/>
              </a:lnSpc>
              <a:spcBef>
                <a:spcPts val="0"/>
              </a:spcBef>
              <a:spcAft>
                <a:spcPts val="0"/>
              </a:spcAft>
              <a:buClr>
                <a:schemeClr val="accent6"/>
              </a:buClr>
              <a:buSzPts val="1300"/>
              <a:buChar char="●"/>
            </a:pPr>
            <a:r>
              <a:rPr b="1" lang="en-US" sz="1300">
                <a:solidFill>
                  <a:schemeClr val="accent6"/>
                </a:solidFill>
              </a:rPr>
              <a:t>Dependent Libraries</a:t>
            </a:r>
            <a:r>
              <a:rPr lang="en-US" sz="1300">
                <a:solidFill>
                  <a:schemeClr val="accent6"/>
                </a:solidFill>
              </a:rPr>
              <a:t>: Libraries can be installed from a wide variety of sources like Maven, CRAN, PyPI, DBFS/Cloud location, Workspace location, and can also be uploaded from the local machine.</a:t>
            </a:r>
            <a:br>
              <a:rPr lang="en-US" sz="1300">
                <a:solidFill>
                  <a:schemeClr val="accent6"/>
                </a:solidFill>
              </a:rPr>
            </a:br>
            <a:endParaRPr sz="1300" u="sng">
              <a:solidFill>
                <a:schemeClr val="hlink"/>
              </a:solidFill>
            </a:endParaRPr>
          </a:p>
          <a:p>
            <a:pPr indent="-311150" lvl="0" marL="457200" rtl="0" algn="l">
              <a:lnSpc>
                <a:spcPct val="115000"/>
              </a:lnSpc>
              <a:spcBef>
                <a:spcPts val="0"/>
              </a:spcBef>
              <a:spcAft>
                <a:spcPts val="0"/>
              </a:spcAft>
              <a:buClr>
                <a:schemeClr val="accent6"/>
              </a:buClr>
              <a:buSzPts val="1300"/>
              <a:buChar char="●"/>
            </a:pPr>
            <a:r>
              <a:rPr b="1" lang="en-US" sz="1300">
                <a:solidFill>
                  <a:schemeClr val="accent6"/>
                </a:solidFill>
              </a:rPr>
              <a:t>Email Notifications</a:t>
            </a:r>
            <a:r>
              <a:rPr lang="en-US" sz="1300">
                <a:solidFill>
                  <a:schemeClr val="accent6"/>
                </a:solidFill>
              </a:rPr>
              <a:t>: Each task in a Job could be configured to send emails when the task begins, completes, or fails.</a:t>
            </a:r>
            <a:br>
              <a:rPr lang="en-US" sz="1300">
                <a:solidFill>
                  <a:schemeClr val="accent6"/>
                </a:solidFill>
              </a:rPr>
            </a:br>
            <a:endParaRPr sz="1300" u="sng">
              <a:solidFill>
                <a:schemeClr val="hlink"/>
              </a:solidFill>
            </a:endParaRPr>
          </a:p>
          <a:p>
            <a:pPr indent="-311150" lvl="0" marL="457200" rtl="0" algn="l">
              <a:lnSpc>
                <a:spcPct val="115000"/>
              </a:lnSpc>
              <a:spcBef>
                <a:spcPts val="0"/>
              </a:spcBef>
              <a:spcAft>
                <a:spcPts val="0"/>
              </a:spcAft>
              <a:buClr>
                <a:schemeClr val="accent6"/>
              </a:buClr>
              <a:buSzPts val="1300"/>
              <a:buChar char="●"/>
            </a:pPr>
            <a:r>
              <a:rPr b="1" lang="en-US" sz="1300">
                <a:solidFill>
                  <a:schemeClr val="accent6"/>
                </a:solidFill>
              </a:rPr>
              <a:t>Use of Job Clusters</a:t>
            </a:r>
            <a:r>
              <a:rPr lang="en-US" sz="1300">
                <a:solidFill>
                  <a:schemeClr val="accent6"/>
                </a:solidFill>
              </a:rPr>
              <a:t>: After implementing the data processing and unit testing, and when code is ready to be operationalized, the job should always switch to running on a Job Cluster. Only Job Clusters should be used in Production as they are cost-efficient and terminate when the job ends, reducing resource usage and costs.</a:t>
            </a:r>
            <a:br>
              <a:rPr lang="en-US" sz="1300">
                <a:solidFill>
                  <a:schemeClr val="accent6"/>
                </a:solidFill>
              </a:rPr>
            </a:br>
            <a:endParaRPr sz="1300" u="sng">
              <a:solidFill>
                <a:schemeClr val="hlink"/>
              </a:solidFill>
            </a:endParaRPr>
          </a:p>
          <a:p>
            <a:pPr indent="-311150" lvl="0" marL="457200" rtl="0" algn="l">
              <a:lnSpc>
                <a:spcPct val="115000"/>
              </a:lnSpc>
              <a:spcBef>
                <a:spcPts val="0"/>
              </a:spcBef>
              <a:spcAft>
                <a:spcPts val="0"/>
              </a:spcAft>
              <a:buClr>
                <a:schemeClr val="accent6"/>
              </a:buClr>
              <a:buSzPts val="1300"/>
              <a:buChar char="●"/>
            </a:pPr>
            <a:r>
              <a:rPr b="1" lang="en-US" sz="1300">
                <a:solidFill>
                  <a:schemeClr val="accent6"/>
                </a:solidFill>
              </a:rPr>
              <a:t>Standardize DevOps processes (CI/CD)</a:t>
            </a:r>
            <a:r>
              <a:rPr lang="en-US" sz="1300">
                <a:solidFill>
                  <a:schemeClr val="accent6"/>
                </a:solidFill>
              </a:rPr>
              <a:t>: Continuous integration and continuous delivery (CI/CD) is becoming an increasingly necessary process for data engineering and data science teams.</a:t>
            </a:r>
            <a:br>
              <a:rPr lang="en-US" sz="1300">
                <a:solidFill>
                  <a:schemeClr val="accent6"/>
                </a:solidFill>
              </a:rPr>
            </a:br>
            <a:endParaRPr sz="1300" u="sng">
              <a:solidFill>
                <a:schemeClr val="hlink"/>
              </a:solidFill>
            </a:endParaRPr>
          </a:p>
          <a:p>
            <a:pPr indent="-311150" lvl="0" marL="457200" rtl="0" algn="l">
              <a:lnSpc>
                <a:spcPct val="115000"/>
              </a:lnSpc>
              <a:spcBef>
                <a:spcPts val="0"/>
              </a:spcBef>
              <a:spcAft>
                <a:spcPts val="0"/>
              </a:spcAft>
              <a:buClr>
                <a:schemeClr val="accent6"/>
              </a:buClr>
              <a:buSzPts val="1300"/>
              <a:buChar char="●"/>
            </a:pPr>
            <a:r>
              <a:rPr b="1" lang="en-US" sz="1300">
                <a:solidFill>
                  <a:schemeClr val="accent6"/>
                </a:solidFill>
              </a:rPr>
              <a:t>Use Automated Workflows for Jobs</a:t>
            </a:r>
            <a:r>
              <a:rPr lang="en-US" sz="1300">
                <a:solidFill>
                  <a:schemeClr val="accent6"/>
                </a:solidFill>
              </a:rPr>
              <a:t>: Setting up automated workflows for jobs can help reduce unnecessary manual tasks and improve productivity. Databricks Workflows orchestrates data processing, machine learning, and analytics pipelines on the Databricks Data Intelligence Platform. It is a fully managed orchestration service integrated with the Databricks platform.</a:t>
            </a:r>
            <a:br>
              <a:rPr lang="en-US" sz="1300">
                <a:solidFill>
                  <a:schemeClr val="accent6"/>
                </a:solidFill>
              </a:rPr>
            </a:br>
            <a:endParaRPr sz="1300" u="sng">
              <a:solidFill>
                <a:schemeClr val="hlink"/>
              </a:solidFill>
            </a:endParaRPr>
          </a:p>
          <a:p>
            <a:pPr indent="-311150" lvl="0" marL="457200" rtl="0" algn="l">
              <a:lnSpc>
                <a:spcPct val="115000"/>
              </a:lnSpc>
              <a:spcBef>
                <a:spcPts val="0"/>
              </a:spcBef>
              <a:spcAft>
                <a:spcPts val="0"/>
              </a:spcAft>
              <a:buClr>
                <a:schemeClr val="accent6"/>
              </a:buClr>
              <a:buSzPts val="1300"/>
              <a:buChar char="●"/>
            </a:pPr>
            <a:r>
              <a:rPr b="1" lang="en-US" sz="1300">
                <a:solidFill>
                  <a:schemeClr val="accent6"/>
                </a:solidFill>
              </a:rPr>
              <a:t>Delta Live Tables</a:t>
            </a:r>
            <a:r>
              <a:rPr lang="en-US" sz="1300">
                <a:solidFill>
                  <a:schemeClr val="accent6"/>
                </a:solidFill>
              </a:rPr>
              <a:t>: Delta Live Tables is a declarative framework for building reliable, maintainable, and testable data processing pipelines. Delta Live Tables manages task orchestration, cluster management, monitoring, data quality, and error handling.</a:t>
            </a:r>
            <a:endParaRPr sz="1300">
              <a:solidFill>
                <a:schemeClr val="accent6"/>
              </a:solidFill>
            </a:endParaRPr>
          </a:p>
          <a:p>
            <a:pPr indent="0" lvl="0" marL="457200" rtl="0" algn="l">
              <a:lnSpc>
                <a:spcPct val="115000"/>
              </a:lnSpc>
              <a:spcBef>
                <a:spcPts val="0"/>
              </a:spcBef>
              <a:spcAft>
                <a:spcPts val="0"/>
              </a:spcAft>
              <a:buNone/>
            </a:pPr>
            <a:r>
              <a:t/>
            </a:r>
            <a:endParaRPr b="1" sz="1300">
              <a:solidFill>
                <a:schemeClr val="accent6"/>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6" name="Shape 2046"/>
        <p:cNvGrpSpPr/>
        <p:nvPr/>
      </p:nvGrpSpPr>
      <p:grpSpPr>
        <a:xfrm>
          <a:off x="0" y="0"/>
          <a:ext cx="0" cy="0"/>
          <a:chOff x="0" y="0"/>
          <a:chExt cx="0" cy="0"/>
        </a:xfrm>
      </p:grpSpPr>
      <p:sp>
        <p:nvSpPr>
          <p:cNvPr id="2047" name="Google Shape;2047;p7"/>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Cost analysis and optimization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g2770e931a04_0_6197"/>
          <p:cNvSpPr txBox="1"/>
          <p:nvPr>
            <p:ph type="title"/>
          </p:nvPr>
        </p:nvSpPr>
        <p:spPr>
          <a:xfrm>
            <a:off x="206154" y="519708"/>
            <a:ext cx="11506200" cy="795900"/>
          </a:xfrm>
          <a:prstGeom prst="rect">
            <a:avLst/>
          </a:prstGeom>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3100"/>
              <a:t>What is Observability?</a:t>
            </a:r>
            <a:endParaRPr sz="3100"/>
          </a:p>
        </p:txBody>
      </p:sp>
      <p:sp>
        <p:nvSpPr>
          <p:cNvPr id="2053" name="Google Shape;2053;g2770e931a04_0_6197"/>
          <p:cNvSpPr txBox="1"/>
          <p:nvPr>
            <p:ph idx="2" type="body"/>
          </p:nvPr>
        </p:nvSpPr>
        <p:spPr>
          <a:xfrm>
            <a:off x="415600" y="1638233"/>
            <a:ext cx="10962000" cy="4555200"/>
          </a:xfrm>
          <a:prstGeom prst="rect">
            <a:avLst/>
          </a:prstGeom>
          <a:ln>
            <a:noFill/>
          </a:ln>
        </p:spPr>
        <p:txBody>
          <a:bodyPr anchorCtr="0" anchor="t" bIns="0" lIns="0" spcFirstLastPara="1" rIns="0" wrap="square" tIns="0">
            <a:noAutofit/>
          </a:bodyPr>
          <a:lstStyle/>
          <a:p>
            <a:pPr indent="0" lvl="0" marL="76200" rtl="0" algn="l">
              <a:lnSpc>
                <a:spcPct val="115000"/>
              </a:lnSpc>
              <a:spcBef>
                <a:spcPts val="1100"/>
              </a:spcBef>
              <a:spcAft>
                <a:spcPts val="0"/>
              </a:spcAft>
              <a:buNone/>
            </a:pPr>
            <a:r>
              <a:rPr lang="en-US"/>
              <a:t>Observability is a key aspect of a data platform which</a:t>
            </a:r>
            <a:endParaRPr/>
          </a:p>
          <a:p>
            <a:pPr indent="-457200" lvl="0" marL="609600" rtl="0" algn="l">
              <a:lnSpc>
                <a:spcPct val="115000"/>
              </a:lnSpc>
              <a:spcBef>
                <a:spcPts val="1100"/>
              </a:spcBef>
              <a:spcAft>
                <a:spcPts val="0"/>
              </a:spcAft>
              <a:buSzPts val="2400"/>
              <a:buChar char="•"/>
            </a:pPr>
            <a:r>
              <a:rPr lang="en-US"/>
              <a:t>provides visibility into detailed platform usage</a:t>
            </a:r>
            <a:endParaRPr/>
          </a:p>
          <a:p>
            <a:pPr indent="-457200" lvl="0" marL="609600" rtl="0" algn="l">
              <a:lnSpc>
                <a:spcPct val="115000"/>
              </a:lnSpc>
              <a:spcBef>
                <a:spcPts val="1100"/>
              </a:spcBef>
              <a:spcAft>
                <a:spcPts val="0"/>
              </a:spcAft>
              <a:buSzPts val="2400"/>
              <a:buChar char="•"/>
            </a:pPr>
            <a:r>
              <a:rPr lang="en-US"/>
              <a:t>helps to correlate the spend/cost implications with different use cases</a:t>
            </a:r>
            <a:endParaRPr/>
          </a:p>
          <a:p>
            <a:pPr indent="-457200" lvl="0" marL="609600" rtl="0" algn="l">
              <a:lnSpc>
                <a:spcPct val="115000"/>
              </a:lnSpc>
              <a:spcBef>
                <a:spcPts val="1100"/>
              </a:spcBef>
              <a:spcAft>
                <a:spcPts val="0"/>
              </a:spcAft>
              <a:buSzPts val="2400"/>
              <a:buChar char="•"/>
            </a:pPr>
            <a:r>
              <a:rPr lang="en-US"/>
              <a:t>enables Security &amp; Audit of data platform access  </a:t>
            </a:r>
            <a:endParaRPr/>
          </a:p>
          <a:p>
            <a:pPr indent="0" lvl="0" marL="0" rtl="0" algn="l">
              <a:spcBef>
                <a:spcPts val="1100"/>
              </a:spcBef>
              <a:spcAft>
                <a:spcPts val="0"/>
              </a:spcAft>
              <a:buNone/>
            </a:pPr>
            <a:r>
              <a:t/>
            </a:r>
            <a:endParaRPr/>
          </a:p>
        </p:txBody>
      </p:sp>
      <p:pic>
        <p:nvPicPr>
          <p:cNvPr id="2054" name="Google Shape;2054;g2770e931a04_0_6197"/>
          <p:cNvPicPr preferRelativeResize="0"/>
          <p:nvPr/>
        </p:nvPicPr>
        <p:blipFill>
          <a:blip r:embed="rId3">
            <a:alphaModFix/>
          </a:blip>
          <a:stretch>
            <a:fillRect/>
          </a:stretch>
        </p:blipFill>
        <p:spPr>
          <a:xfrm>
            <a:off x="961752" y="4108748"/>
            <a:ext cx="4517463" cy="2139650"/>
          </a:xfrm>
          <a:prstGeom prst="rect">
            <a:avLst/>
          </a:prstGeom>
          <a:noFill/>
          <a:ln cap="flat" cmpd="sng" w="9525">
            <a:solidFill>
              <a:schemeClr val="dk1"/>
            </a:solidFill>
            <a:prstDash val="solid"/>
            <a:round/>
            <a:headEnd len="sm" w="sm" type="none"/>
            <a:tailEnd len="sm" w="sm" type="none"/>
          </a:ln>
        </p:spPr>
      </p:pic>
      <p:pic>
        <p:nvPicPr>
          <p:cNvPr id="2055" name="Google Shape;2055;g2770e931a04_0_6197"/>
          <p:cNvPicPr preferRelativeResize="0"/>
          <p:nvPr/>
        </p:nvPicPr>
        <p:blipFill>
          <a:blip r:embed="rId4">
            <a:alphaModFix/>
          </a:blip>
          <a:stretch>
            <a:fillRect/>
          </a:stretch>
        </p:blipFill>
        <p:spPr>
          <a:xfrm>
            <a:off x="6349403" y="4108752"/>
            <a:ext cx="4513789" cy="21396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g2770e931a04_0_6204"/>
          <p:cNvSpPr txBox="1"/>
          <p:nvPr>
            <p:ph type="title"/>
          </p:nvPr>
        </p:nvSpPr>
        <p:spPr>
          <a:xfrm>
            <a:off x="206154" y="519708"/>
            <a:ext cx="11506200" cy="795900"/>
          </a:xfrm>
          <a:prstGeom prst="rect">
            <a:avLst/>
          </a:prstGeom>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3100"/>
              <a:t>What is Observability?</a:t>
            </a:r>
            <a:endParaRPr sz="3100"/>
          </a:p>
        </p:txBody>
      </p:sp>
      <p:sp>
        <p:nvSpPr>
          <p:cNvPr id="2061" name="Google Shape;2061;g2770e931a04_0_6204"/>
          <p:cNvSpPr txBox="1"/>
          <p:nvPr>
            <p:ph idx="2" type="body"/>
          </p:nvPr>
        </p:nvSpPr>
        <p:spPr>
          <a:xfrm>
            <a:off x="308805" y="1562125"/>
            <a:ext cx="5685600" cy="4381200"/>
          </a:xfrm>
          <a:prstGeom prst="rect">
            <a:avLst/>
          </a:prstGeom>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rtl="0" algn="l">
              <a:lnSpc>
                <a:spcPct val="10000"/>
              </a:lnSpc>
              <a:spcBef>
                <a:spcPts val="1100"/>
              </a:spcBef>
              <a:spcAft>
                <a:spcPts val="0"/>
              </a:spcAft>
              <a:buNone/>
            </a:pPr>
            <a:r>
              <a:t/>
            </a:r>
            <a:endParaRPr sz="1900"/>
          </a:p>
          <a:p>
            <a:pPr indent="-425450" lvl="0" marL="609600" rtl="0" algn="l">
              <a:spcBef>
                <a:spcPts val="1100"/>
              </a:spcBef>
              <a:spcAft>
                <a:spcPts val="0"/>
              </a:spcAft>
              <a:buSzPts val="1900"/>
              <a:buChar char="•"/>
            </a:pPr>
            <a:r>
              <a:rPr lang="en-US" sz="1900"/>
              <a:t>Platform Spend</a:t>
            </a:r>
            <a:endParaRPr sz="1900"/>
          </a:p>
          <a:p>
            <a:pPr indent="-400050" lvl="1" marL="857250" rtl="0" algn="l">
              <a:spcBef>
                <a:spcPts val="0"/>
              </a:spcBef>
              <a:spcAft>
                <a:spcPts val="0"/>
              </a:spcAft>
              <a:buSzPts val="1500"/>
              <a:buChar char="•"/>
            </a:pPr>
            <a:r>
              <a:rPr lang="en-US" sz="1500"/>
              <a:t>Which are my top spending clusters?</a:t>
            </a:r>
            <a:endParaRPr sz="1500"/>
          </a:p>
          <a:p>
            <a:pPr indent="-400050" lvl="1" marL="857250" rtl="0" algn="l">
              <a:spcBef>
                <a:spcPts val="0"/>
              </a:spcBef>
              <a:spcAft>
                <a:spcPts val="0"/>
              </a:spcAft>
              <a:buSzPts val="1500"/>
              <a:buChar char="•"/>
            </a:pPr>
            <a:r>
              <a:rPr lang="en-US" sz="1500"/>
              <a:t>Which are my top spending jobs?</a:t>
            </a:r>
            <a:endParaRPr sz="1500"/>
          </a:p>
          <a:p>
            <a:pPr indent="-400050" lvl="1" marL="857250" rtl="0" algn="l">
              <a:lnSpc>
                <a:spcPct val="200000"/>
              </a:lnSpc>
              <a:spcBef>
                <a:spcPts val="0"/>
              </a:spcBef>
              <a:spcAft>
                <a:spcPts val="0"/>
              </a:spcAft>
              <a:buSzPts val="1500"/>
              <a:buChar char="•"/>
            </a:pPr>
            <a:r>
              <a:rPr lang="en-US" sz="1500"/>
              <a:t>Which are my top spending projects?</a:t>
            </a:r>
            <a:endParaRPr sz="1500"/>
          </a:p>
          <a:p>
            <a:pPr indent="-425450" lvl="0" marL="609600" rtl="0" algn="l">
              <a:lnSpc>
                <a:spcPct val="115000"/>
              </a:lnSpc>
              <a:spcBef>
                <a:spcPts val="0"/>
              </a:spcBef>
              <a:spcAft>
                <a:spcPts val="0"/>
              </a:spcAft>
              <a:buSzPts val="1900"/>
              <a:buFont typeface="DM Sans Medium"/>
              <a:buChar char="•"/>
            </a:pPr>
            <a:r>
              <a:rPr lang="en-US" sz="1900"/>
              <a:t>Security and Audit</a:t>
            </a:r>
            <a:endParaRPr sz="1500"/>
          </a:p>
          <a:p>
            <a:pPr indent="-400050" lvl="1" marL="857250" rtl="0" algn="l">
              <a:spcBef>
                <a:spcPts val="0"/>
              </a:spcBef>
              <a:spcAft>
                <a:spcPts val="0"/>
              </a:spcAft>
              <a:buSzPts val="1500"/>
              <a:buChar char="•"/>
            </a:pPr>
            <a:r>
              <a:rPr lang="en-US" sz="1500"/>
              <a:t>Monitor and track Users and User Groups access to data of different classifications</a:t>
            </a:r>
            <a:endParaRPr sz="1500"/>
          </a:p>
          <a:p>
            <a:pPr indent="-400050" lvl="1" marL="857250" rtl="0" algn="l">
              <a:lnSpc>
                <a:spcPct val="200000"/>
              </a:lnSpc>
              <a:spcBef>
                <a:spcPts val="0"/>
              </a:spcBef>
              <a:spcAft>
                <a:spcPts val="0"/>
              </a:spcAft>
              <a:buSzPts val="1500"/>
              <a:buChar char="•"/>
            </a:pPr>
            <a:r>
              <a:rPr lang="en-US" sz="1500"/>
              <a:t>Track Account Logins &amp; modifications</a:t>
            </a:r>
            <a:endParaRPr sz="1500"/>
          </a:p>
          <a:p>
            <a:pPr indent="-425450" lvl="0" marL="609600" rtl="0" algn="l">
              <a:spcBef>
                <a:spcPts val="0"/>
              </a:spcBef>
              <a:spcAft>
                <a:spcPts val="0"/>
              </a:spcAft>
              <a:buSzPts val="1900"/>
              <a:buChar char="•"/>
            </a:pPr>
            <a:r>
              <a:rPr lang="en-US" sz="1900"/>
              <a:t>Platform Usage </a:t>
            </a:r>
            <a:endParaRPr sz="1900"/>
          </a:p>
          <a:p>
            <a:pPr indent="-400050" lvl="1" marL="857250" rtl="0" algn="l">
              <a:spcBef>
                <a:spcPts val="0"/>
              </a:spcBef>
              <a:spcAft>
                <a:spcPts val="0"/>
              </a:spcAft>
              <a:buSzPts val="1500"/>
              <a:buChar char="•"/>
            </a:pPr>
            <a:r>
              <a:rPr lang="en-US" sz="1500"/>
              <a:t>How many new jobs are being added every month?</a:t>
            </a:r>
            <a:endParaRPr sz="1500"/>
          </a:p>
          <a:p>
            <a:pPr indent="-400050" lvl="1" marL="857250" rtl="0" algn="l">
              <a:spcBef>
                <a:spcPts val="0"/>
              </a:spcBef>
              <a:spcAft>
                <a:spcPts val="0"/>
              </a:spcAft>
              <a:buSzPts val="1500"/>
              <a:buChar char="•"/>
            </a:pPr>
            <a:r>
              <a:rPr lang="en-US" sz="1500"/>
              <a:t>Which are my long running jobs/queries?</a:t>
            </a:r>
            <a:endParaRPr sz="1500"/>
          </a:p>
          <a:p>
            <a:pPr indent="-400050" lvl="1" marL="857250" rtl="0" algn="l">
              <a:spcBef>
                <a:spcPts val="0"/>
              </a:spcBef>
              <a:spcAft>
                <a:spcPts val="0"/>
              </a:spcAft>
              <a:buSzPts val="1500"/>
              <a:buChar char="•"/>
            </a:pPr>
            <a:r>
              <a:rPr lang="en-US" sz="1500"/>
              <a:t>What are the cluster &amp; job configs being used? </a:t>
            </a:r>
            <a:endParaRPr sz="1500"/>
          </a:p>
          <a:p>
            <a:pPr indent="-400050" lvl="1" marL="857250" rtl="0" algn="l">
              <a:lnSpc>
                <a:spcPct val="200000"/>
              </a:lnSpc>
              <a:spcBef>
                <a:spcPts val="0"/>
              </a:spcBef>
              <a:spcAft>
                <a:spcPts val="0"/>
              </a:spcAft>
              <a:buSzPts val="1500"/>
              <a:buChar char="•"/>
            </a:pPr>
            <a:r>
              <a:rPr lang="en-US" sz="1500"/>
              <a:t>How many users are there in the workspace?</a:t>
            </a:r>
            <a:endParaRPr sz="1500"/>
          </a:p>
        </p:txBody>
      </p:sp>
      <p:sp>
        <p:nvSpPr>
          <p:cNvPr id="2062" name="Google Shape;2062;g2770e931a04_0_6204"/>
          <p:cNvSpPr txBox="1"/>
          <p:nvPr>
            <p:ph idx="2" type="body"/>
          </p:nvPr>
        </p:nvSpPr>
        <p:spPr>
          <a:xfrm>
            <a:off x="6028895" y="1562125"/>
            <a:ext cx="5685600" cy="4381200"/>
          </a:xfrm>
          <a:prstGeom prst="rect">
            <a:avLst/>
          </a:prstGeom>
          <a:ln cap="flat" cmpd="sng" w="9525">
            <a:solidFill>
              <a:srgbClr val="7F7F7F"/>
            </a:solidFill>
            <a:prstDash val="solid"/>
            <a:round/>
            <a:headEnd len="sm" w="sm" type="none"/>
            <a:tailEnd len="sm" w="sm" type="none"/>
          </a:ln>
        </p:spPr>
        <p:txBody>
          <a:bodyPr anchorCtr="0" anchor="t" bIns="0" lIns="0" spcFirstLastPara="1" rIns="0" wrap="square" tIns="0">
            <a:noAutofit/>
          </a:bodyPr>
          <a:lstStyle/>
          <a:p>
            <a:pPr indent="0" lvl="0" marL="609600" rtl="0" algn="l">
              <a:lnSpc>
                <a:spcPct val="10000"/>
              </a:lnSpc>
              <a:spcBef>
                <a:spcPts val="1100"/>
              </a:spcBef>
              <a:spcAft>
                <a:spcPts val="0"/>
              </a:spcAft>
              <a:buNone/>
            </a:pPr>
            <a:r>
              <a:t/>
            </a:r>
            <a:endParaRPr sz="1900"/>
          </a:p>
          <a:p>
            <a:pPr indent="-425450" lvl="0" marL="609600" rtl="0" algn="l">
              <a:spcBef>
                <a:spcPts val="1100"/>
              </a:spcBef>
              <a:spcAft>
                <a:spcPts val="0"/>
              </a:spcAft>
              <a:buSzPts val="1900"/>
              <a:buChar char="•"/>
            </a:pPr>
            <a:r>
              <a:rPr lang="en-US" sz="1900"/>
              <a:t>Data Observability &amp; Optimisation</a:t>
            </a:r>
            <a:endParaRPr sz="1900"/>
          </a:p>
          <a:p>
            <a:pPr indent="-400050" lvl="1" marL="857250" rtl="0" algn="l">
              <a:spcBef>
                <a:spcPts val="0"/>
              </a:spcBef>
              <a:spcAft>
                <a:spcPts val="0"/>
              </a:spcAft>
              <a:buSzPts val="1500"/>
              <a:buChar char="•"/>
            </a:pPr>
            <a:r>
              <a:rPr lang="en-US" sz="1500"/>
              <a:t>Which are my largest tables?</a:t>
            </a:r>
            <a:endParaRPr sz="1500"/>
          </a:p>
          <a:p>
            <a:pPr indent="-400050" lvl="1" marL="857250" rtl="0" algn="l">
              <a:spcBef>
                <a:spcPts val="0"/>
              </a:spcBef>
              <a:spcAft>
                <a:spcPts val="0"/>
              </a:spcAft>
              <a:buSzPts val="1500"/>
              <a:buChar char="•"/>
            </a:pPr>
            <a:r>
              <a:rPr lang="en-US" sz="1500"/>
              <a:t>Which tables have the most frequent writes?</a:t>
            </a:r>
            <a:endParaRPr sz="1500"/>
          </a:p>
          <a:p>
            <a:pPr indent="-400050" lvl="1" marL="857250" rtl="0" algn="l">
              <a:lnSpc>
                <a:spcPct val="200000"/>
              </a:lnSpc>
              <a:spcBef>
                <a:spcPts val="0"/>
              </a:spcBef>
              <a:spcAft>
                <a:spcPts val="0"/>
              </a:spcAft>
              <a:buSzPts val="1500"/>
              <a:buChar char="•"/>
            </a:pPr>
            <a:r>
              <a:rPr lang="en-US" sz="1500"/>
              <a:t>Which columns to z-order by?</a:t>
            </a:r>
            <a:endParaRPr sz="1500"/>
          </a:p>
          <a:p>
            <a:pPr indent="-425450" lvl="0" marL="609600" rtl="0" algn="l">
              <a:spcBef>
                <a:spcPts val="0"/>
              </a:spcBef>
              <a:spcAft>
                <a:spcPts val="0"/>
              </a:spcAft>
              <a:buSzPts val="1900"/>
              <a:buChar char="•"/>
            </a:pPr>
            <a:r>
              <a:rPr lang="en-US" sz="1900"/>
              <a:t>Resource Utilisation</a:t>
            </a:r>
            <a:endParaRPr sz="1900"/>
          </a:p>
          <a:p>
            <a:pPr indent="-400050" lvl="1" marL="857250" rtl="0" algn="l">
              <a:spcBef>
                <a:spcPts val="0"/>
              </a:spcBef>
              <a:spcAft>
                <a:spcPts val="0"/>
              </a:spcAft>
              <a:buSzPts val="1500"/>
              <a:buChar char="•"/>
            </a:pPr>
            <a:r>
              <a:rPr lang="en-US" sz="1500"/>
              <a:t>Which are my lowest utilised clusters?</a:t>
            </a:r>
            <a:endParaRPr sz="1500"/>
          </a:p>
          <a:p>
            <a:pPr indent="-400050" lvl="1" marL="857250" rtl="0" algn="l">
              <a:spcBef>
                <a:spcPts val="0"/>
              </a:spcBef>
              <a:spcAft>
                <a:spcPts val="0"/>
              </a:spcAft>
              <a:buSzPts val="1500"/>
              <a:buChar char="•"/>
            </a:pPr>
            <a:r>
              <a:rPr lang="en-US" sz="1500"/>
              <a:t>How is utilisation trending at a hour/min level</a:t>
            </a:r>
            <a:endParaRPr sz="15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g2770e931a04_0_6210"/>
          <p:cNvSpPr/>
          <p:nvPr/>
        </p:nvSpPr>
        <p:spPr>
          <a:xfrm>
            <a:off x="1927527" y="2539438"/>
            <a:ext cx="8769816" cy="227620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g2770e931a04_0_6210"/>
          <p:cNvSpPr txBox="1"/>
          <p:nvPr/>
        </p:nvSpPr>
        <p:spPr>
          <a:xfrm>
            <a:off x="1927527" y="5567275"/>
            <a:ext cx="8884200" cy="461700"/>
          </a:xfrm>
          <a:prstGeom prst="rect">
            <a:avLst/>
          </a:prstGeom>
          <a:solidFill>
            <a:srgbClr val="274E1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rgbClr val="FFFCF2"/>
                </a:solidFill>
              </a:rPr>
              <a:t>System Tables Pipeline Infrastructure</a:t>
            </a:r>
            <a:endParaRPr sz="1800">
              <a:solidFill>
                <a:srgbClr val="FFFCF2"/>
              </a:solidFill>
            </a:endParaRPr>
          </a:p>
        </p:txBody>
      </p:sp>
      <p:sp>
        <p:nvSpPr>
          <p:cNvPr id="2069" name="Google Shape;2069;g2770e931a04_0_6210"/>
          <p:cNvSpPr txBox="1"/>
          <p:nvPr/>
        </p:nvSpPr>
        <p:spPr>
          <a:xfrm>
            <a:off x="1927527" y="4922150"/>
            <a:ext cx="1800300" cy="461700"/>
          </a:xfrm>
          <a:prstGeom prst="rect">
            <a:avLst/>
          </a:prstGeom>
          <a:solidFill>
            <a:srgbClr val="BF9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Audit</a:t>
            </a:r>
            <a:endParaRPr sz="1800"/>
          </a:p>
        </p:txBody>
      </p:sp>
      <p:sp>
        <p:nvSpPr>
          <p:cNvPr id="2070" name="Google Shape;2070;g2770e931a04_0_6210"/>
          <p:cNvSpPr txBox="1"/>
          <p:nvPr/>
        </p:nvSpPr>
        <p:spPr>
          <a:xfrm>
            <a:off x="3883736" y="4922150"/>
            <a:ext cx="1800300" cy="461700"/>
          </a:xfrm>
          <a:prstGeom prst="rect">
            <a:avLst/>
          </a:prstGeom>
          <a:solidFill>
            <a:srgbClr val="BF9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Billable usage</a:t>
            </a:r>
            <a:endParaRPr sz="1800"/>
          </a:p>
        </p:txBody>
      </p:sp>
      <p:sp>
        <p:nvSpPr>
          <p:cNvPr id="2071" name="Google Shape;2071;g2770e931a04_0_6210"/>
          <p:cNvSpPr txBox="1"/>
          <p:nvPr/>
        </p:nvSpPr>
        <p:spPr>
          <a:xfrm>
            <a:off x="5839946" y="4922150"/>
            <a:ext cx="2180100" cy="461700"/>
          </a:xfrm>
          <a:prstGeom prst="rect">
            <a:avLst/>
          </a:prstGeom>
          <a:solidFill>
            <a:srgbClr val="BF9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Compute</a:t>
            </a:r>
            <a:endParaRPr sz="1800"/>
          </a:p>
        </p:txBody>
      </p:sp>
      <p:sp>
        <p:nvSpPr>
          <p:cNvPr id="2072" name="Google Shape;2072;g2770e931a04_0_6210"/>
          <p:cNvSpPr txBox="1"/>
          <p:nvPr/>
        </p:nvSpPr>
        <p:spPr>
          <a:xfrm>
            <a:off x="8177254" y="4922150"/>
            <a:ext cx="2634300" cy="461700"/>
          </a:xfrm>
          <a:prstGeom prst="rect">
            <a:avLst/>
          </a:prstGeom>
          <a:solidFill>
            <a:srgbClr val="BF9000"/>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Orchestration</a:t>
            </a:r>
            <a:endParaRPr sz="1800"/>
          </a:p>
        </p:txBody>
      </p:sp>
      <p:sp>
        <p:nvSpPr>
          <p:cNvPr id="2073" name="Google Shape;2073;g2770e931a04_0_6210"/>
          <p:cNvSpPr txBox="1"/>
          <p:nvPr/>
        </p:nvSpPr>
        <p:spPr>
          <a:xfrm>
            <a:off x="228960" y="4922150"/>
            <a:ext cx="1640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Data sources</a:t>
            </a:r>
            <a:endParaRPr b="1"/>
          </a:p>
        </p:txBody>
      </p:sp>
      <p:sp>
        <p:nvSpPr>
          <p:cNvPr id="2074" name="Google Shape;2074;g2770e931a04_0_6210"/>
          <p:cNvSpPr txBox="1"/>
          <p:nvPr/>
        </p:nvSpPr>
        <p:spPr>
          <a:xfrm>
            <a:off x="311706" y="5567275"/>
            <a:ext cx="1640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t>Platform</a:t>
            </a:r>
            <a:endParaRPr b="1"/>
          </a:p>
        </p:txBody>
      </p:sp>
      <p:sp>
        <p:nvSpPr>
          <p:cNvPr id="2075" name="Google Shape;2075;g2770e931a04_0_6210"/>
          <p:cNvSpPr txBox="1"/>
          <p:nvPr/>
        </p:nvSpPr>
        <p:spPr>
          <a:xfrm>
            <a:off x="287000" y="3195925"/>
            <a:ext cx="164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System Tables</a:t>
            </a:r>
            <a:endParaRPr b="1" sz="1500"/>
          </a:p>
          <a:p>
            <a:pPr indent="0" lvl="0" marL="0" rtl="0" algn="ctr">
              <a:spcBef>
                <a:spcPts val="0"/>
              </a:spcBef>
              <a:spcAft>
                <a:spcPts val="0"/>
              </a:spcAft>
              <a:buNone/>
            </a:pPr>
            <a:r>
              <a:rPr b="1" lang="en-US" sz="1500"/>
              <a:t>data plane</a:t>
            </a:r>
            <a:endParaRPr b="1" sz="1500"/>
          </a:p>
        </p:txBody>
      </p:sp>
      <p:pic>
        <p:nvPicPr>
          <p:cNvPr id="2076" name="Google Shape;2076;g2770e931a04_0_6210"/>
          <p:cNvPicPr preferRelativeResize="0"/>
          <p:nvPr/>
        </p:nvPicPr>
        <p:blipFill>
          <a:blip r:embed="rId3">
            <a:alphaModFix/>
          </a:blip>
          <a:stretch>
            <a:fillRect/>
          </a:stretch>
        </p:blipFill>
        <p:spPr>
          <a:xfrm>
            <a:off x="6108503" y="1152489"/>
            <a:ext cx="572675" cy="772150"/>
          </a:xfrm>
          <a:prstGeom prst="rect">
            <a:avLst/>
          </a:prstGeom>
          <a:noFill/>
          <a:ln>
            <a:noFill/>
          </a:ln>
        </p:spPr>
      </p:pic>
      <p:pic>
        <p:nvPicPr>
          <p:cNvPr id="2077" name="Google Shape;2077;g2770e931a04_0_6210"/>
          <p:cNvPicPr preferRelativeResize="0"/>
          <p:nvPr/>
        </p:nvPicPr>
        <p:blipFill>
          <a:blip r:embed="rId4">
            <a:alphaModFix/>
          </a:blip>
          <a:stretch>
            <a:fillRect/>
          </a:stretch>
        </p:blipFill>
        <p:spPr>
          <a:xfrm>
            <a:off x="8057071" y="1154385"/>
            <a:ext cx="572675" cy="768383"/>
          </a:xfrm>
          <a:prstGeom prst="rect">
            <a:avLst/>
          </a:prstGeom>
          <a:noFill/>
          <a:ln>
            <a:noFill/>
          </a:ln>
        </p:spPr>
      </p:pic>
      <p:pic>
        <p:nvPicPr>
          <p:cNvPr id="2078" name="Google Shape;2078;g2770e931a04_0_6210"/>
          <p:cNvPicPr preferRelativeResize="0"/>
          <p:nvPr/>
        </p:nvPicPr>
        <p:blipFill>
          <a:blip r:embed="rId5">
            <a:alphaModFix/>
          </a:blip>
          <a:stretch>
            <a:fillRect/>
          </a:stretch>
        </p:blipFill>
        <p:spPr>
          <a:xfrm>
            <a:off x="7073777" y="1199700"/>
            <a:ext cx="677681" cy="677700"/>
          </a:xfrm>
          <a:prstGeom prst="rect">
            <a:avLst/>
          </a:prstGeom>
          <a:noFill/>
          <a:ln>
            <a:noFill/>
          </a:ln>
        </p:spPr>
      </p:pic>
      <p:pic>
        <p:nvPicPr>
          <p:cNvPr id="2079" name="Google Shape;2079;g2770e931a04_0_6210"/>
          <p:cNvPicPr preferRelativeResize="0"/>
          <p:nvPr/>
        </p:nvPicPr>
        <p:blipFill>
          <a:blip r:embed="rId6">
            <a:alphaModFix/>
          </a:blip>
          <a:stretch>
            <a:fillRect/>
          </a:stretch>
        </p:blipFill>
        <p:spPr>
          <a:xfrm>
            <a:off x="4113473" y="1154364"/>
            <a:ext cx="619136" cy="768375"/>
          </a:xfrm>
          <a:prstGeom prst="rect">
            <a:avLst/>
          </a:prstGeom>
          <a:noFill/>
          <a:ln>
            <a:noFill/>
          </a:ln>
        </p:spPr>
      </p:pic>
      <p:pic>
        <p:nvPicPr>
          <p:cNvPr id="2080" name="Google Shape;2080;g2770e931a04_0_6210"/>
          <p:cNvPicPr preferRelativeResize="0"/>
          <p:nvPr/>
        </p:nvPicPr>
        <p:blipFill>
          <a:blip r:embed="rId7">
            <a:alphaModFix/>
          </a:blip>
          <a:stretch>
            <a:fillRect/>
          </a:stretch>
        </p:blipFill>
        <p:spPr>
          <a:xfrm>
            <a:off x="5020194" y="1199688"/>
            <a:ext cx="695671" cy="677700"/>
          </a:xfrm>
          <a:prstGeom prst="rect">
            <a:avLst/>
          </a:prstGeom>
          <a:noFill/>
          <a:ln>
            <a:noFill/>
          </a:ln>
        </p:spPr>
      </p:pic>
      <p:pic>
        <p:nvPicPr>
          <p:cNvPr id="2081" name="Google Shape;2081;g2770e931a04_0_6210"/>
          <p:cNvPicPr preferRelativeResize="0"/>
          <p:nvPr/>
        </p:nvPicPr>
        <p:blipFill>
          <a:blip r:embed="rId8">
            <a:alphaModFix/>
          </a:blip>
          <a:stretch>
            <a:fillRect/>
          </a:stretch>
        </p:blipFill>
        <p:spPr>
          <a:xfrm>
            <a:off x="7541663" y="4913277"/>
            <a:ext cx="479425" cy="479425"/>
          </a:xfrm>
          <a:prstGeom prst="rect">
            <a:avLst/>
          </a:prstGeom>
          <a:noFill/>
          <a:ln>
            <a:noFill/>
          </a:ln>
        </p:spPr>
      </p:pic>
      <p:pic>
        <p:nvPicPr>
          <p:cNvPr id="2082" name="Google Shape;2082;g2770e931a04_0_6210"/>
          <p:cNvPicPr preferRelativeResize="0"/>
          <p:nvPr/>
        </p:nvPicPr>
        <p:blipFill>
          <a:blip r:embed="rId9">
            <a:alphaModFix/>
          </a:blip>
          <a:stretch>
            <a:fillRect/>
          </a:stretch>
        </p:blipFill>
        <p:spPr>
          <a:xfrm>
            <a:off x="8194684" y="4960036"/>
            <a:ext cx="436875" cy="375900"/>
          </a:xfrm>
          <a:prstGeom prst="rect">
            <a:avLst/>
          </a:prstGeom>
          <a:noFill/>
          <a:ln>
            <a:noFill/>
          </a:ln>
        </p:spPr>
      </p:pic>
      <p:pic>
        <p:nvPicPr>
          <p:cNvPr id="2083" name="Google Shape;2083;g2770e931a04_0_6210"/>
          <p:cNvPicPr preferRelativeResize="0"/>
          <p:nvPr/>
        </p:nvPicPr>
        <p:blipFill>
          <a:blip r:embed="rId10">
            <a:alphaModFix/>
          </a:blip>
          <a:stretch>
            <a:fillRect/>
          </a:stretch>
        </p:blipFill>
        <p:spPr>
          <a:xfrm>
            <a:off x="5862255" y="4959523"/>
            <a:ext cx="401600" cy="401600"/>
          </a:xfrm>
          <a:prstGeom prst="rect">
            <a:avLst/>
          </a:prstGeom>
          <a:noFill/>
          <a:ln>
            <a:noFill/>
          </a:ln>
        </p:spPr>
      </p:pic>
      <p:pic>
        <p:nvPicPr>
          <p:cNvPr id="2084" name="Google Shape;2084;g2770e931a04_0_6210"/>
          <p:cNvPicPr preferRelativeResize="0"/>
          <p:nvPr/>
        </p:nvPicPr>
        <p:blipFill>
          <a:blip r:embed="rId11">
            <a:alphaModFix/>
          </a:blip>
          <a:stretch>
            <a:fillRect/>
          </a:stretch>
        </p:blipFill>
        <p:spPr>
          <a:xfrm>
            <a:off x="9596324" y="2644000"/>
            <a:ext cx="472725" cy="389648"/>
          </a:xfrm>
          <a:prstGeom prst="rect">
            <a:avLst/>
          </a:prstGeom>
          <a:noFill/>
          <a:ln>
            <a:noFill/>
          </a:ln>
        </p:spPr>
      </p:pic>
      <p:pic>
        <p:nvPicPr>
          <p:cNvPr id="2085" name="Google Shape;2085;g2770e931a04_0_6210"/>
          <p:cNvPicPr preferRelativeResize="0"/>
          <p:nvPr/>
        </p:nvPicPr>
        <p:blipFill>
          <a:blip r:embed="rId12">
            <a:alphaModFix/>
          </a:blip>
          <a:stretch>
            <a:fillRect/>
          </a:stretch>
        </p:blipFill>
        <p:spPr>
          <a:xfrm>
            <a:off x="2932701" y="2694225"/>
            <a:ext cx="429550" cy="429550"/>
          </a:xfrm>
          <a:prstGeom prst="rect">
            <a:avLst/>
          </a:prstGeom>
          <a:noFill/>
          <a:ln>
            <a:noFill/>
          </a:ln>
        </p:spPr>
      </p:pic>
      <p:sp>
        <p:nvSpPr>
          <p:cNvPr id="2086" name="Google Shape;2086;g2770e931a04_0_6210"/>
          <p:cNvSpPr/>
          <p:nvPr/>
        </p:nvSpPr>
        <p:spPr>
          <a:xfrm>
            <a:off x="3503712" y="3001100"/>
            <a:ext cx="5764800" cy="6777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Gold Fact + </a:t>
            </a:r>
            <a:r>
              <a:rPr b="1" lang="en-US" sz="1800">
                <a:extLst>
                  <a:ext uri="http://customooxmlschemas.google.com/">
                    <go:slidesCustomData xmlns:go="http://customooxmlschemas.google.com/" textRoundtripDataId="34"/>
                  </a:ext>
                </a:extLst>
              </a:rPr>
              <a:t>Dim</a:t>
            </a:r>
            <a:r>
              <a:rPr b="1" lang="en-US" sz="1800"/>
              <a:t>ension System Tables</a:t>
            </a:r>
            <a:endParaRPr sz="1800"/>
          </a:p>
        </p:txBody>
      </p:sp>
      <p:pic>
        <p:nvPicPr>
          <p:cNvPr id="2087" name="Google Shape;2087;g2770e931a04_0_6210"/>
          <p:cNvPicPr preferRelativeResize="0"/>
          <p:nvPr/>
        </p:nvPicPr>
        <p:blipFill>
          <a:blip r:embed="rId13">
            <a:alphaModFix/>
          </a:blip>
          <a:stretch>
            <a:fillRect/>
          </a:stretch>
        </p:blipFill>
        <p:spPr>
          <a:xfrm>
            <a:off x="3611215" y="3047563"/>
            <a:ext cx="553650" cy="606025"/>
          </a:xfrm>
          <a:prstGeom prst="rect">
            <a:avLst/>
          </a:prstGeom>
          <a:noFill/>
          <a:ln>
            <a:noFill/>
          </a:ln>
        </p:spPr>
      </p:pic>
      <p:pic>
        <p:nvPicPr>
          <p:cNvPr id="2088" name="Google Shape;2088;g2770e931a04_0_6210"/>
          <p:cNvPicPr preferRelativeResize="0"/>
          <p:nvPr/>
        </p:nvPicPr>
        <p:blipFill>
          <a:blip r:embed="rId14">
            <a:alphaModFix/>
          </a:blip>
          <a:stretch>
            <a:fillRect/>
          </a:stretch>
        </p:blipFill>
        <p:spPr>
          <a:xfrm>
            <a:off x="6165883" y="2480388"/>
            <a:ext cx="429549" cy="451125"/>
          </a:xfrm>
          <a:prstGeom prst="rect">
            <a:avLst/>
          </a:prstGeom>
          <a:noFill/>
          <a:ln>
            <a:noFill/>
          </a:ln>
        </p:spPr>
      </p:pic>
      <p:sp>
        <p:nvSpPr>
          <p:cNvPr id="2089" name="Google Shape;2089;g2770e931a04_0_6210"/>
          <p:cNvSpPr/>
          <p:nvPr/>
        </p:nvSpPr>
        <p:spPr>
          <a:xfrm>
            <a:off x="3649500" y="3952950"/>
            <a:ext cx="5481953" cy="375900"/>
          </a:xfrm>
          <a:prstGeom prst="flowChartProcess">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Bronze Fact + Dimension System Tables</a:t>
            </a:r>
            <a:endParaRPr sz="1800"/>
          </a:p>
        </p:txBody>
      </p:sp>
      <p:cxnSp>
        <p:nvCxnSpPr>
          <p:cNvPr id="2090" name="Google Shape;2090;g2770e931a04_0_6210"/>
          <p:cNvCxnSpPr>
            <a:stCxn id="2069" idx="0"/>
            <a:endCxn id="2089" idx="2"/>
          </p:cNvCxnSpPr>
          <p:nvPr/>
        </p:nvCxnSpPr>
        <p:spPr>
          <a:xfrm flipH="1" rot="10800000">
            <a:off x="2827677" y="4328750"/>
            <a:ext cx="3562800" cy="593400"/>
          </a:xfrm>
          <a:prstGeom prst="straightConnector1">
            <a:avLst/>
          </a:prstGeom>
          <a:noFill/>
          <a:ln cap="flat" cmpd="sng" w="19050">
            <a:solidFill>
              <a:schemeClr val="dk2"/>
            </a:solidFill>
            <a:prstDash val="solid"/>
            <a:round/>
            <a:headEnd len="med" w="med" type="none"/>
            <a:tailEnd len="med" w="med" type="stealth"/>
          </a:ln>
        </p:spPr>
      </p:cxnSp>
      <p:cxnSp>
        <p:nvCxnSpPr>
          <p:cNvPr id="2091" name="Google Shape;2091;g2770e931a04_0_6210"/>
          <p:cNvCxnSpPr>
            <a:stCxn id="2072" idx="0"/>
            <a:endCxn id="2089" idx="2"/>
          </p:cNvCxnSpPr>
          <p:nvPr/>
        </p:nvCxnSpPr>
        <p:spPr>
          <a:xfrm rot="10800000">
            <a:off x="6390604" y="4328750"/>
            <a:ext cx="3103800" cy="593400"/>
          </a:xfrm>
          <a:prstGeom prst="straightConnector1">
            <a:avLst/>
          </a:prstGeom>
          <a:noFill/>
          <a:ln cap="flat" cmpd="sng" w="19050">
            <a:solidFill>
              <a:schemeClr val="dk2"/>
            </a:solidFill>
            <a:prstDash val="solid"/>
            <a:round/>
            <a:headEnd len="med" w="med" type="none"/>
            <a:tailEnd len="med" w="med" type="stealth"/>
          </a:ln>
        </p:spPr>
      </p:cxnSp>
      <p:cxnSp>
        <p:nvCxnSpPr>
          <p:cNvPr id="2092" name="Google Shape;2092;g2770e931a04_0_6210"/>
          <p:cNvCxnSpPr>
            <a:stCxn id="2071" idx="0"/>
            <a:endCxn id="2089" idx="2"/>
          </p:cNvCxnSpPr>
          <p:nvPr/>
        </p:nvCxnSpPr>
        <p:spPr>
          <a:xfrm rot="10800000">
            <a:off x="6390596" y="4328750"/>
            <a:ext cx="539400" cy="593400"/>
          </a:xfrm>
          <a:prstGeom prst="straightConnector1">
            <a:avLst/>
          </a:prstGeom>
          <a:noFill/>
          <a:ln cap="flat" cmpd="sng" w="19050">
            <a:solidFill>
              <a:schemeClr val="dk2"/>
            </a:solidFill>
            <a:prstDash val="solid"/>
            <a:round/>
            <a:headEnd len="med" w="med" type="none"/>
            <a:tailEnd len="med" w="med" type="stealth"/>
          </a:ln>
        </p:spPr>
      </p:cxnSp>
      <p:cxnSp>
        <p:nvCxnSpPr>
          <p:cNvPr id="2093" name="Google Shape;2093;g2770e931a04_0_6210"/>
          <p:cNvCxnSpPr>
            <a:stCxn id="2070" idx="0"/>
            <a:endCxn id="2089" idx="2"/>
          </p:cNvCxnSpPr>
          <p:nvPr/>
        </p:nvCxnSpPr>
        <p:spPr>
          <a:xfrm flipH="1" rot="10800000">
            <a:off x="4783886" y="4328750"/>
            <a:ext cx="1606500" cy="593400"/>
          </a:xfrm>
          <a:prstGeom prst="straightConnector1">
            <a:avLst/>
          </a:prstGeom>
          <a:noFill/>
          <a:ln cap="flat" cmpd="sng" w="19050">
            <a:solidFill>
              <a:schemeClr val="dk2"/>
            </a:solidFill>
            <a:prstDash val="solid"/>
            <a:round/>
            <a:headEnd len="med" w="med" type="none"/>
            <a:tailEnd len="med" w="med" type="stealth"/>
          </a:ln>
        </p:spPr>
      </p:cxnSp>
      <p:pic>
        <p:nvPicPr>
          <p:cNvPr id="2094" name="Google Shape;2094;g2770e931a04_0_6210"/>
          <p:cNvPicPr preferRelativeResize="0"/>
          <p:nvPr/>
        </p:nvPicPr>
        <p:blipFill>
          <a:blip r:embed="rId15">
            <a:alphaModFix/>
          </a:blip>
          <a:stretch>
            <a:fillRect/>
          </a:stretch>
        </p:blipFill>
        <p:spPr>
          <a:xfrm>
            <a:off x="10325962" y="4973223"/>
            <a:ext cx="479425" cy="348437"/>
          </a:xfrm>
          <a:prstGeom prst="rect">
            <a:avLst/>
          </a:prstGeom>
          <a:noFill/>
          <a:ln>
            <a:noFill/>
          </a:ln>
        </p:spPr>
      </p:pic>
      <p:cxnSp>
        <p:nvCxnSpPr>
          <p:cNvPr id="2095" name="Google Shape;2095;g2770e931a04_0_6210"/>
          <p:cNvCxnSpPr>
            <a:stCxn id="2089" idx="0"/>
            <a:endCxn id="2086" idx="2"/>
          </p:cNvCxnSpPr>
          <p:nvPr/>
        </p:nvCxnSpPr>
        <p:spPr>
          <a:xfrm rot="10800000">
            <a:off x="6385977" y="3678750"/>
            <a:ext cx="4500" cy="274200"/>
          </a:xfrm>
          <a:prstGeom prst="straightConnector1">
            <a:avLst/>
          </a:prstGeom>
          <a:noFill/>
          <a:ln cap="flat" cmpd="sng" w="19050">
            <a:solidFill>
              <a:schemeClr val="dk2"/>
            </a:solidFill>
            <a:prstDash val="solid"/>
            <a:round/>
            <a:headEnd len="med" w="med" type="none"/>
            <a:tailEnd len="med" w="med" type="stealth"/>
          </a:ln>
        </p:spPr>
      </p:cxnSp>
      <p:sp>
        <p:nvSpPr>
          <p:cNvPr id="2096" name="Google Shape;2096;g2770e931a04_0_6210"/>
          <p:cNvSpPr/>
          <p:nvPr/>
        </p:nvSpPr>
        <p:spPr>
          <a:xfrm>
            <a:off x="1753057" y="1172415"/>
            <a:ext cx="1555500" cy="732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Insights</a:t>
            </a:r>
            <a:endParaRPr sz="1800"/>
          </a:p>
        </p:txBody>
      </p:sp>
      <p:sp>
        <p:nvSpPr>
          <p:cNvPr id="2097" name="Google Shape;2097;g2770e931a04_0_6210"/>
          <p:cNvSpPr/>
          <p:nvPr/>
        </p:nvSpPr>
        <p:spPr>
          <a:xfrm flipH="1">
            <a:off x="3532600" y="1421400"/>
            <a:ext cx="401700" cy="300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g2770e931a04_0_6210"/>
          <p:cNvSpPr/>
          <p:nvPr/>
        </p:nvSpPr>
        <p:spPr>
          <a:xfrm>
            <a:off x="6208746" y="2017707"/>
            <a:ext cx="288600" cy="348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g2770e931a04_0_6210"/>
          <p:cNvSpPr/>
          <p:nvPr/>
        </p:nvSpPr>
        <p:spPr>
          <a:xfrm rot="-2439565">
            <a:off x="3360335" y="2149471"/>
            <a:ext cx="288691" cy="348271"/>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g2770e931a04_0_6210"/>
          <p:cNvSpPr txBox="1"/>
          <p:nvPr/>
        </p:nvSpPr>
        <p:spPr>
          <a:xfrm>
            <a:off x="128533" y="1199700"/>
            <a:ext cx="15204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t>System Tables</a:t>
            </a:r>
            <a:endParaRPr b="1" sz="1500"/>
          </a:p>
          <a:p>
            <a:pPr indent="0" lvl="0" marL="0" rtl="0" algn="ctr">
              <a:spcBef>
                <a:spcPts val="0"/>
              </a:spcBef>
              <a:spcAft>
                <a:spcPts val="0"/>
              </a:spcAft>
              <a:buNone/>
            </a:pPr>
            <a:r>
              <a:rPr b="1" lang="en-US" sz="1500"/>
              <a:t>UX</a:t>
            </a:r>
            <a:endParaRPr b="1" sz="1500"/>
          </a:p>
        </p:txBody>
      </p:sp>
      <p:sp>
        <p:nvSpPr>
          <p:cNvPr id="2101" name="Google Shape;2101;g2770e931a04_0_6210"/>
          <p:cNvSpPr txBox="1"/>
          <p:nvPr/>
        </p:nvSpPr>
        <p:spPr>
          <a:xfrm>
            <a:off x="6396141" y="3615750"/>
            <a:ext cx="160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2"/>
                </a:solidFill>
                <a:latin typeface="DM Sans"/>
                <a:ea typeface="DM Sans"/>
                <a:cs typeface="DM Sans"/>
                <a:sym typeface="DM Sans"/>
              </a:rPr>
              <a:t>Enrichment</a:t>
            </a:r>
            <a:endParaRPr b="1">
              <a:solidFill>
                <a:schemeClr val="dk2"/>
              </a:solidFill>
              <a:latin typeface="DM Sans"/>
              <a:ea typeface="DM Sans"/>
              <a:cs typeface="DM Sans"/>
              <a:sym typeface="DM Sans"/>
            </a:endParaRPr>
          </a:p>
        </p:txBody>
      </p:sp>
      <p:sp>
        <p:nvSpPr>
          <p:cNvPr id="2102" name="Google Shape;2102;g2770e931a04_0_6210"/>
          <p:cNvSpPr txBox="1"/>
          <p:nvPr/>
        </p:nvSpPr>
        <p:spPr>
          <a:xfrm>
            <a:off x="9319153" y="4054500"/>
            <a:ext cx="208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chemeClr val="dk2"/>
                </a:solidFill>
                <a:latin typeface="DM Sans"/>
                <a:ea typeface="DM Sans"/>
                <a:cs typeface="DM Sans"/>
                <a:sym typeface="DM Sans"/>
              </a:rPr>
              <a:t>Continuous Export</a:t>
            </a:r>
            <a:endParaRPr b="1">
              <a:solidFill>
                <a:schemeClr val="dk2"/>
              </a:solidFill>
              <a:latin typeface="DM Sans"/>
              <a:ea typeface="DM Sans"/>
              <a:cs typeface="DM Sans"/>
              <a:sym typeface="DM Sans"/>
            </a:endParaRPr>
          </a:p>
        </p:txBody>
      </p:sp>
      <p:cxnSp>
        <p:nvCxnSpPr>
          <p:cNvPr id="2103" name="Google Shape;2103;g2770e931a04_0_6210"/>
          <p:cNvCxnSpPr>
            <a:stCxn id="2089" idx="3"/>
          </p:cNvCxnSpPr>
          <p:nvPr/>
        </p:nvCxnSpPr>
        <p:spPr>
          <a:xfrm>
            <a:off x="9131453" y="4140900"/>
            <a:ext cx="2240100" cy="0"/>
          </a:xfrm>
          <a:prstGeom prst="straightConnector1">
            <a:avLst/>
          </a:prstGeom>
          <a:noFill/>
          <a:ln cap="flat" cmpd="sng" w="19050">
            <a:solidFill>
              <a:schemeClr val="dk2"/>
            </a:solidFill>
            <a:prstDash val="solid"/>
            <a:round/>
            <a:headEnd len="med" w="med" type="none"/>
            <a:tailEnd len="med" w="med" type="stealth"/>
          </a:ln>
        </p:spPr>
      </p:cxnSp>
      <p:sp>
        <p:nvSpPr>
          <p:cNvPr id="2104" name="Google Shape;2104;g2770e931a04_0_6210"/>
          <p:cNvSpPr txBox="1"/>
          <p:nvPr>
            <p:ph idx="4294967295" type="title"/>
          </p:nvPr>
        </p:nvSpPr>
        <p:spPr>
          <a:xfrm>
            <a:off x="311708" y="216425"/>
            <a:ext cx="11489400" cy="57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500"/>
              <a:buFont typeface="Arial"/>
              <a:buNone/>
            </a:pPr>
            <a:r>
              <a:rPr lang="en-US" sz="3600"/>
              <a:t>Platform Observability in Databricks</a:t>
            </a:r>
            <a:endParaRPr sz="36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g2770e931a04_0_6251"/>
          <p:cNvSpPr txBox="1"/>
          <p:nvPr>
            <p:ph type="title"/>
          </p:nvPr>
        </p:nvSpPr>
        <p:spPr>
          <a:xfrm>
            <a:off x="311700" y="445025"/>
            <a:ext cx="8520600" cy="57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500"/>
              <a:buFont typeface="Arial"/>
              <a:buNone/>
            </a:pPr>
            <a:r>
              <a:rPr lang="en-US"/>
              <a:t>S</a:t>
            </a:r>
            <a:r>
              <a:rPr lang="en-US">
                <a:extLst>
                  <a:ext uri="http://customooxmlschemas.google.com/">
                    <go:slidesCustomData xmlns:go="http://customooxmlschemas.google.com/" textRoundtripDataId="35"/>
                  </a:ext>
                </a:extLst>
              </a:rPr>
              <a:t>ystem Tables</a:t>
            </a:r>
            <a:endParaRPr/>
          </a:p>
        </p:txBody>
      </p:sp>
      <p:sp>
        <p:nvSpPr>
          <p:cNvPr id="2110" name="Google Shape;2110;g2770e931a04_0_6251"/>
          <p:cNvSpPr txBox="1"/>
          <p:nvPr>
            <p:ph idx="1" type="body"/>
          </p:nvPr>
        </p:nvSpPr>
        <p:spPr>
          <a:xfrm>
            <a:off x="311706" y="1381075"/>
            <a:ext cx="9403200" cy="49845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0"/>
              </a:spcAft>
              <a:buSzPts val="1400"/>
              <a:buNone/>
            </a:pPr>
            <a:r>
              <a:rPr lang="en-US" sz="2100">
                <a:solidFill>
                  <a:srgbClr val="595959"/>
                </a:solidFill>
              </a:rPr>
              <a:t>System Tables </a:t>
            </a:r>
            <a:r>
              <a:rPr lang="en-US" sz="2100"/>
              <a:t>are a Databricks-hosted analytical store for </a:t>
            </a:r>
            <a:r>
              <a:rPr b="1" lang="en-US" sz="2100"/>
              <a:t>all</a:t>
            </a:r>
            <a:r>
              <a:rPr lang="en-US" sz="2100"/>
              <a:t> of Databricks operational data’s warm path used for historical customer observability, including:</a:t>
            </a:r>
            <a:br>
              <a:rPr lang="en-US" sz="2100"/>
            </a:br>
            <a:endParaRPr sz="2100"/>
          </a:p>
          <a:p>
            <a:pPr indent="-438150" lvl="0" marL="609600" rtl="0" algn="l">
              <a:lnSpc>
                <a:spcPct val="95000"/>
              </a:lnSpc>
              <a:spcBef>
                <a:spcPts val="0"/>
              </a:spcBef>
              <a:spcAft>
                <a:spcPts val="0"/>
              </a:spcAft>
              <a:buSzPts val="2100"/>
              <a:buChar char="●"/>
            </a:pPr>
            <a:r>
              <a:rPr lang="en-US" sz="2100"/>
              <a:t>Audit/lineage analytics</a:t>
            </a:r>
            <a:endParaRPr sz="2100"/>
          </a:p>
          <a:p>
            <a:pPr indent="-438150" lvl="0" marL="609600" rtl="0" algn="l">
              <a:lnSpc>
                <a:spcPct val="95000"/>
              </a:lnSpc>
              <a:spcBef>
                <a:spcPts val="0"/>
              </a:spcBef>
              <a:spcAft>
                <a:spcPts val="0"/>
              </a:spcAft>
              <a:buSzPts val="2100"/>
              <a:buChar char="●"/>
            </a:pPr>
            <a:r>
              <a:rPr lang="en-US" sz="2100"/>
              <a:t>Cost/usage analytics</a:t>
            </a:r>
            <a:endParaRPr sz="2100"/>
          </a:p>
          <a:p>
            <a:pPr indent="-438150" lvl="0" marL="609600" rtl="0" algn="l">
              <a:lnSpc>
                <a:spcPct val="95000"/>
              </a:lnSpc>
              <a:spcBef>
                <a:spcPts val="0"/>
              </a:spcBef>
              <a:spcAft>
                <a:spcPts val="0"/>
              </a:spcAft>
              <a:buSzPts val="2100"/>
              <a:buChar char="●"/>
            </a:pPr>
            <a:r>
              <a:rPr lang="en-US" sz="2100"/>
              <a:t>Efficiency analytics</a:t>
            </a:r>
            <a:endParaRPr sz="2100"/>
          </a:p>
          <a:p>
            <a:pPr indent="-438150" lvl="0" marL="609600" rtl="0" algn="l">
              <a:lnSpc>
                <a:spcPct val="95000"/>
              </a:lnSpc>
              <a:spcBef>
                <a:spcPts val="0"/>
              </a:spcBef>
              <a:spcAft>
                <a:spcPts val="0"/>
              </a:spcAft>
              <a:buSzPts val="2100"/>
              <a:buChar char="●"/>
            </a:pPr>
            <a:r>
              <a:rPr lang="en-US" sz="2100"/>
              <a:t>SLO analytics</a:t>
            </a:r>
            <a:endParaRPr sz="2100"/>
          </a:p>
          <a:p>
            <a:pPr indent="-438150" lvl="0" marL="609600" rtl="0" algn="l">
              <a:spcBef>
                <a:spcPts val="0"/>
              </a:spcBef>
              <a:spcAft>
                <a:spcPts val="0"/>
              </a:spcAft>
              <a:buSzPts val="2100"/>
              <a:buChar char="●"/>
            </a:pPr>
            <a:r>
              <a:rPr lang="en-US" sz="2100"/>
              <a:t>Data Quality analytics</a:t>
            </a:r>
            <a:br>
              <a:rPr lang="en-US" sz="2100"/>
            </a:br>
            <a:endParaRPr sz="2100"/>
          </a:p>
          <a:p>
            <a:pPr indent="0" lvl="0" marL="0" rtl="0" algn="l">
              <a:lnSpc>
                <a:spcPct val="95000"/>
              </a:lnSpc>
              <a:spcBef>
                <a:spcPts val="600"/>
              </a:spcBef>
              <a:spcAft>
                <a:spcPts val="0"/>
              </a:spcAft>
              <a:buNone/>
            </a:pPr>
            <a:r>
              <a:rPr lang="en-US" sz="2100"/>
              <a:t>for jobs, notebooks, clusters, SQL/ML endpoints, etc.</a:t>
            </a:r>
            <a:endParaRPr sz="2100"/>
          </a:p>
          <a:p>
            <a:pPr indent="0" lvl="0" marL="0" rtl="0" algn="l">
              <a:lnSpc>
                <a:spcPct val="95000"/>
              </a:lnSpc>
              <a:spcBef>
                <a:spcPts val="0"/>
              </a:spcBef>
              <a:spcAft>
                <a:spcPts val="0"/>
              </a:spcAft>
              <a:buNone/>
            </a:pPr>
            <a:br>
              <a:rPr lang="en-US" sz="1800"/>
            </a:br>
            <a:endParaRPr sz="1800">
              <a:solidFill>
                <a:srgbClr val="595959"/>
              </a:solidFill>
            </a:endParaRPr>
          </a:p>
          <a:p>
            <a:pPr indent="0" lvl="0" marL="0" rtl="0" algn="l">
              <a:lnSpc>
                <a:spcPct val="95000"/>
              </a:lnSpc>
              <a:spcBef>
                <a:spcPts val="0"/>
              </a:spcBef>
              <a:spcAft>
                <a:spcPts val="0"/>
              </a:spcAft>
              <a:buSzPts val="1400"/>
              <a:buNone/>
            </a:pPr>
            <a:r>
              <a:t/>
            </a:r>
            <a:endParaRPr sz="2700">
              <a:solidFill>
                <a:srgbClr val="595959"/>
              </a:solidFill>
            </a:endParaRPr>
          </a:p>
        </p:txBody>
      </p:sp>
      <p:pic>
        <p:nvPicPr>
          <p:cNvPr id="2111" name="Google Shape;2111;g2770e931a04_0_6251"/>
          <p:cNvPicPr preferRelativeResize="0"/>
          <p:nvPr/>
        </p:nvPicPr>
        <p:blipFill>
          <a:blip r:embed="rId3">
            <a:alphaModFix/>
          </a:blip>
          <a:stretch>
            <a:fillRect/>
          </a:stretch>
        </p:blipFill>
        <p:spPr>
          <a:xfrm>
            <a:off x="5961002" y="2187650"/>
            <a:ext cx="5619773" cy="29141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g2770e931a04_0_6258"/>
          <p:cNvSpPr txBox="1"/>
          <p:nvPr/>
        </p:nvSpPr>
        <p:spPr>
          <a:xfrm>
            <a:off x="749445" y="2512525"/>
            <a:ext cx="5276700" cy="2709000"/>
          </a:xfrm>
          <a:prstGeom prst="rect">
            <a:avLst/>
          </a:prstGeom>
          <a:noFill/>
          <a:ln>
            <a:noFill/>
          </a:ln>
        </p:spPr>
        <p:txBody>
          <a:bodyPr anchorCtr="0" anchor="t" bIns="0" lIns="0" spcFirstLastPara="1" rIns="0" wrap="square" tIns="0">
            <a:spAutoFit/>
          </a:bodyPr>
          <a:lstStyle/>
          <a:p>
            <a:pPr indent="-330200" lvl="0" marL="457200" marR="0" rtl="0" algn="l">
              <a:lnSpc>
                <a:spcPct val="250000"/>
              </a:lnSpc>
              <a:spcBef>
                <a:spcPts val="190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Who accessed this table?</a:t>
            </a:r>
            <a:endParaRPr sz="1600">
              <a:solidFill>
                <a:schemeClr val="accent1"/>
              </a:solidFill>
              <a:latin typeface="DM Sans Medium"/>
              <a:ea typeface="DM Sans Medium"/>
              <a:cs typeface="DM Sans Medium"/>
              <a:sym typeface="DM Sans Medium"/>
            </a:endParaRPr>
          </a:p>
          <a:p>
            <a:pPr indent="-330200" lvl="0" marL="457200" marR="0" rtl="0" algn="l">
              <a:lnSpc>
                <a:spcPct val="25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Which users accessed a table within the last day?</a:t>
            </a:r>
            <a:endParaRPr sz="1600">
              <a:solidFill>
                <a:schemeClr val="accent1"/>
              </a:solidFill>
              <a:latin typeface="DM Sans Medium"/>
              <a:ea typeface="DM Sans Medium"/>
              <a:cs typeface="DM Sans Medium"/>
              <a:sym typeface="DM Sans Medium"/>
            </a:endParaRPr>
          </a:p>
          <a:p>
            <a:pPr indent="-330200" lvl="0" marL="457200" marR="0" rtl="0" algn="l">
              <a:lnSpc>
                <a:spcPct val="25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Which tables did a user access?</a:t>
            </a:r>
            <a:endParaRPr sz="1600">
              <a:solidFill>
                <a:schemeClr val="accent1"/>
              </a:solidFill>
              <a:latin typeface="DM Sans Medium"/>
              <a:ea typeface="DM Sans Medium"/>
              <a:cs typeface="DM Sans Medium"/>
              <a:sym typeface="DM Sans Medium"/>
            </a:endParaRPr>
          </a:p>
          <a:p>
            <a:pPr indent="-330200" lvl="0" marL="457200" marR="0" rtl="0" algn="l">
              <a:lnSpc>
                <a:spcPct val="25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View all permissions changes</a:t>
            </a:r>
            <a:endParaRPr sz="1600">
              <a:solidFill>
                <a:schemeClr val="accent1"/>
              </a:solidFill>
              <a:latin typeface="DM Sans Medium"/>
              <a:ea typeface="DM Sans Medium"/>
              <a:cs typeface="DM Sans Medium"/>
              <a:sym typeface="DM Sans Medium"/>
            </a:endParaRPr>
          </a:p>
          <a:p>
            <a:pPr indent="-330200" lvl="0" marL="457200" marR="0" rtl="0" algn="l">
              <a:lnSpc>
                <a:spcPct val="25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View the most recently run notebook commands</a:t>
            </a:r>
            <a:endParaRPr sz="1600">
              <a:solidFill>
                <a:schemeClr val="accent1"/>
              </a:solidFill>
              <a:latin typeface="DM Sans Medium"/>
              <a:ea typeface="DM Sans Medium"/>
              <a:cs typeface="DM Sans Medium"/>
              <a:sym typeface="DM Sans Medium"/>
            </a:endParaRPr>
          </a:p>
        </p:txBody>
      </p:sp>
      <p:sp>
        <p:nvSpPr>
          <p:cNvPr id="2117" name="Google Shape;2117;g2770e931a04_0_6258"/>
          <p:cNvSpPr txBox="1"/>
          <p:nvPr/>
        </p:nvSpPr>
        <p:spPr>
          <a:xfrm>
            <a:off x="749440"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latin typeface="DM Sans Medium"/>
                <a:ea typeface="DM Sans Medium"/>
                <a:cs typeface="DM Sans Medium"/>
                <a:sym typeface="DM Sans Medium"/>
              </a:rPr>
              <a:t>Audit Logs</a:t>
            </a:r>
            <a:endParaRPr sz="4000">
              <a:solidFill>
                <a:srgbClr val="1B3139"/>
              </a:solidFill>
              <a:latin typeface="DM Sans Medium"/>
              <a:ea typeface="DM Sans Medium"/>
              <a:cs typeface="DM Sans Medium"/>
              <a:sym typeface="DM Sans Medium"/>
            </a:endParaRPr>
          </a:p>
        </p:txBody>
      </p:sp>
      <p:sp>
        <p:nvSpPr>
          <p:cNvPr id="2118" name="Google Shape;2118;g2770e931a04_0_6258"/>
          <p:cNvSpPr txBox="1"/>
          <p:nvPr/>
        </p:nvSpPr>
        <p:spPr>
          <a:xfrm>
            <a:off x="765008" y="1174701"/>
            <a:ext cx="10662000" cy="583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100"/>
              </a:spcBef>
              <a:spcAft>
                <a:spcPts val="0"/>
              </a:spcAft>
              <a:buNone/>
            </a:pPr>
            <a:r>
              <a:rPr lang="en-US" sz="2400">
                <a:solidFill>
                  <a:srgbClr val="1B5162"/>
                </a:solidFill>
                <a:latin typeface="DM Sans Medium"/>
                <a:ea typeface="DM Sans Medium"/>
                <a:cs typeface="DM Sans Medium"/>
                <a:sym typeface="DM Sans Medium"/>
              </a:rPr>
              <a:t>Audit Log events in System tables helps you to answer common account usage questions </a:t>
            </a:r>
            <a:endParaRPr sz="2400">
              <a:solidFill>
                <a:srgbClr val="1B5162"/>
              </a:solidFill>
              <a:latin typeface="DM Sans Medium"/>
              <a:ea typeface="DM Sans Medium"/>
              <a:cs typeface="DM Sans Medium"/>
              <a:sym typeface="DM Sans Medium"/>
            </a:endParaRPr>
          </a:p>
        </p:txBody>
      </p:sp>
      <p:sp>
        <p:nvSpPr>
          <p:cNvPr id="2119" name="Google Shape;2119;g2770e931a04_0_6258"/>
          <p:cNvSpPr txBox="1"/>
          <p:nvPr>
            <p:ph idx="12" type="sldNum"/>
          </p:nvPr>
        </p:nvSpPr>
        <p:spPr>
          <a:xfrm>
            <a:off x="14796892" y="8631067"/>
            <a:ext cx="432300" cy="24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120" name="Google Shape;2120;g2770e931a04_0_6258"/>
          <p:cNvPicPr preferRelativeResize="0"/>
          <p:nvPr/>
        </p:nvPicPr>
        <p:blipFill>
          <a:blip r:embed="rId3">
            <a:alphaModFix/>
          </a:blip>
          <a:stretch>
            <a:fillRect/>
          </a:stretch>
        </p:blipFill>
        <p:spPr>
          <a:xfrm>
            <a:off x="6577763" y="1813800"/>
            <a:ext cx="4506303" cy="44928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g2770e931a04_0_6266"/>
          <p:cNvSpPr txBox="1"/>
          <p:nvPr/>
        </p:nvSpPr>
        <p:spPr>
          <a:xfrm>
            <a:off x="764999" y="2032800"/>
            <a:ext cx="5276700" cy="3940500"/>
          </a:xfrm>
          <a:prstGeom prst="rect">
            <a:avLst/>
          </a:prstGeom>
          <a:noFill/>
          <a:ln>
            <a:noFill/>
          </a:ln>
        </p:spPr>
        <p:txBody>
          <a:bodyPr anchorCtr="0" anchor="t" bIns="0" lIns="0" spcFirstLastPara="1" rIns="0" wrap="square" tIns="0">
            <a:spAutoFit/>
          </a:bodyPr>
          <a:lstStyle/>
          <a:p>
            <a:pPr indent="-330200" lvl="0" marL="457200" marR="0" rtl="0" algn="l">
              <a:lnSpc>
                <a:spcPct val="150000"/>
              </a:lnSpc>
              <a:spcBef>
                <a:spcPts val="190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What is the daily trend in DBU consumption?</a:t>
            </a:r>
            <a:endParaRPr sz="1600">
              <a:solidFill>
                <a:schemeClr val="accent1"/>
              </a:solidFill>
              <a:latin typeface="DM Sans Medium"/>
              <a:ea typeface="DM Sans Medium"/>
              <a:cs typeface="DM Sans Medium"/>
              <a:sym typeface="DM Sans Medium"/>
            </a:endParaRPr>
          </a:p>
          <a:p>
            <a:pPr indent="-330200" lvl="0" marL="457200" marR="0" rtl="0" algn="l">
              <a:lnSpc>
                <a:spcPct val="15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How many DBUs of each SKU have been used throughout this month?</a:t>
            </a:r>
            <a:endParaRPr sz="1600">
              <a:solidFill>
                <a:schemeClr val="accent1"/>
              </a:solidFill>
              <a:latin typeface="DM Sans Medium"/>
              <a:ea typeface="DM Sans Medium"/>
              <a:cs typeface="DM Sans Medium"/>
              <a:sym typeface="DM Sans Medium"/>
            </a:endParaRPr>
          </a:p>
          <a:p>
            <a:pPr indent="-330200" lvl="0" marL="457200" marR="0" rtl="0" algn="l">
              <a:lnSpc>
                <a:spcPct val="15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How much of each SKU did a workspace use on June 1?</a:t>
            </a:r>
            <a:endParaRPr sz="1600">
              <a:solidFill>
                <a:schemeClr val="accent1"/>
              </a:solidFill>
              <a:latin typeface="DM Sans Medium"/>
              <a:ea typeface="DM Sans Medium"/>
              <a:cs typeface="DM Sans Medium"/>
              <a:sym typeface="DM Sans Medium"/>
            </a:endParaRPr>
          </a:p>
          <a:p>
            <a:pPr indent="-330200" lvl="0" marL="457200" marR="0" rtl="0" algn="l">
              <a:lnSpc>
                <a:spcPct val="15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Which jobs consumed the most DBUs?</a:t>
            </a:r>
            <a:endParaRPr sz="1600">
              <a:solidFill>
                <a:schemeClr val="accent1"/>
              </a:solidFill>
              <a:latin typeface="DM Sans Medium"/>
              <a:ea typeface="DM Sans Medium"/>
              <a:cs typeface="DM Sans Medium"/>
              <a:sym typeface="DM Sans Medium"/>
            </a:endParaRPr>
          </a:p>
          <a:p>
            <a:pPr indent="-330200" lvl="0" marL="457200" marR="0" rtl="0" algn="l">
              <a:lnSpc>
                <a:spcPct val="15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How much usage can be attributed to resources with a certain tag?</a:t>
            </a:r>
            <a:endParaRPr sz="1600">
              <a:solidFill>
                <a:schemeClr val="accent1"/>
              </a:solidFill>
              <a:latin typeface="DM Sans Medium"/>
              <a:ea typeface="DM Sans Medium"/>
              <a:cs typeface="DM Sans Medium"/>
              <a:sym typeface="DM Sans Medium"/>
            </a:endParaRPr>
          </a:p>
          <a:p>
            <a:pPr indent="-330200" lvl="0" marL="457200" marR="0" rtl="0" algn="l">
              <a:lnSpc>
                <a:spcPct val="15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Show me the SKUs where usage is growing</a:t>
            </a:r>
            <a:endParaRPr sz="1600">
              <a:solidFill>
                <a:schemeClr val="accent1"/>
              </a:solidFill>
              <a:latin typeface="DM Sans Medium"/>
              <a:ea typeface="DM Sans Medium"/>
              <a:cs typeface="DM Sans Medium"/>
              <a:sym typeface="DM Sans Medium"/>
            </a:endParaRPr>
          </a:p>
          <a:p>
            <a:pPr indent="-330200" lvl="0" marL="457200" marR="0" rtl="0" algn="l">
              <a:lnSpc>
                <a:spcPct val="15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What is the usage trend of All Purpose Compute (Photon)?</a:t>
            </a:r>
            <a:endParaRPr sz="1600">
              <a:solidFill>
                <a:schemeClr val="accent1"/>
              </a:solidFill>
              <a:latin typeface="DM Sans Medium"/>
              <a:ea typeface="DM Sans Medium"/>
              <a:cs typeface="DM Sans Medium"/>
              <a:sym typeface="DM Sans Medium"/>
            </a:endParaRPr>
          </a:p>
        </p:txBody>
      </p:sp>
      <p:sp>
        <p:nvSpPr>
          <p:cNvPr id="2126" name="Google Shape;2126;g2770e931a04_0_6266"/>
          <p:cNvSpPr txBox="1"/>
          <p:nvPr/>
        </p:nvSpPr>
        <p:spPr>
          <a:xfrm>
            <a:off x="749440"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latin typeface="DM Sans Medium"/>
                <a:ea typeface="DM Sans Medium"/>
                <a:cs typeface="DM Sans Medium"/>
                <a:sym typeface="DM Sans Medium"/>
              </a:rPr>
              <a:t>Billable usage</a:t>
            </a:r>
            <a:endParaRPr sz="4000">
              <a:solidFill>
                <a:srgbClr val="1B3139"/>
              </a:solidFill>
              <a:latin typeface="DM Sans Medium"/>
              <a:ea typeface="DM Sans Medium"/>
              <a:cs typeface="DM Sans Medium"/>
              <a:sym typeface="DM Sans Medium"/>
            </a:endParaRPr>
          </a:p>
        </p:txBody>
      </p:sp>
      <p:sp>
        <p:nvSpPr>
          <p:cNvPr id="2127" name="Google Shape;2127;g2770e931a04_0_6266"/>
          <p:cNvSpPr txBox="1"/>
          <p:nvPr/>
        </p:nvSpPr>
        <p:spPr>
          <a:xfrm>
            <a:off x="765008" y="1174701"/>
            <a:ext cx="10662000" cy="583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100"/>
              </a:spcBef>
              <a:spcAft>
                <a:spcPts val="0"/>
              </a:spcAft>
              <a:buNone/>
            </a:pPr>
            <a:r>
              <a:rPr lang="en-US" sz="2400">
                <a:solidFill>
                  <a:srgbClr val="1B5162"/>
                </a:solidFill>
                <a:latin typeface="DM Sans Medium"/>
                <a:ea typeface="DM Sans Medium"/>
                <a:cs typeface="DM Sans Medium"/>
                <a:sym typeface="DM Sans Medium"/>
              </a:rPr>
              <a:t>Analyze and optimize DBU consumption by leveraging usage tables</a:t>
            </a:r>
            <a:endParaRPr sz="2400">
              <a:solidFill>
                <a:srgbClr val="1B5162"/>
              </a:solidFill>
              <a:latin typeface="DM Sans Medium"/>
              <a:ea typeface="DM Sans Medium"/>
              <a:cs typeface="DM Sans Medium"/>
              <a:sym typeface="DM Sans Medium"/>
            </a:endParaRPr>
          </a:p>
        </p:txBody>
      </p:sp>
      <p:sp>
        <p:nvSpPr>
          <p:cNvPr id="2128" name="Google Shape;2128;g2770e931a04_0_6266"/>
          <p:cNvSpPr txBox="1"/>
          <p:nvPr>
            <p:ph idx="12" type="sldNum"/>
          </p:nvPr>
        </p:nvSpPr>
        <p:spPr>
          <a:xfrm>
            <a:off x="14796892" y="8631067"/>
            <a:ext cx="432300" cy="24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129" name="Google Shape;2129;g2770e931a04_0_6266"/>
          <p:cNvPicPr preferRelativeResize="0"/>
          <p:nvPr/>
        </p:nvPicPr>
        <p:blipFill>
          <a:blip r:embed="rId3">
            <a:alphaModFix/>
          </a:blip>
          <a:stretch>
            <a:fillRect/>
          </a:stretch>
        </p:blipFill>
        <p:spPr>
          <a:xfrm>
            <a:off x="6617101" y="1758197"/>
            <a:ext cx="4509167" cy="448970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3" name="Shape 2133"/>
        <p:cNvGrpSpPr/>
        <p:nvPr/>
      </p:nvGrpSpPr>
      <p:grpSpPr>
        <a:xfrm>
          <a:off x="0" y="0"/>
          <a:ext cx="0" cy="0"/>
          <a:chOff x="0" y="0"/>
          <a:chExt cx="0" cy="0"/>
        </a:xfrm>
      </p:grpSpPr>
      <p:sp>
        <p:nvSpPr>
          <p:cNvPr id="2134" name="Google Shape;2134;g2770e931a04_0_6274"/>
          <p:cNvSpPr txBox="1"/>
          <p:nvPr/>
        </p:nvSpPr>
        <p:spPr>
          <a:xfrm>
            <a:off x="749433" y="2313667"/>
            <a:ext cx="4942800" cy="1231500"/>
          </a:xfrm>
          <a:prstGeom prst="rect">
            <a:avLst/>
          </a:prstGeom>
          <a:noFill/>
          <a:ln>
            <a:noFill/>
          </a:ln>
        </p:spPr>
        <p:txBody>
          <a:bodyPr anchorCtr="0" anchor="t" bIns="0" lIns="0" spcFirstLastPara="1" rIns="0" wrap="square" tIns="0">
            <a:spAutoFit/>
          </a:bodyPr>
          <a:lstStyle/>
          <a:p>
            <a:pPr indent="0" lvl="0" marL="0" rtl="0" algn="l">
              <a:lnSpc>
                <a:spcPct val="200000"/>
              </a:lnSpc>
              <a:spcBef>
                <a:spcPts val="1900"/>
              </a:spcBef>
              <a:spcAft>
                <a:spcPts val="0"/>
              </a:spcAft>
              <a:buNone/>
            </a:pPr>
            <a:r>
              <a:rPr lang="en-US" sz="1600">
                <a:solidFill>
                  <a:schemeClr val="accent1"/>
                </a:solidFill>
                <a:latin typeface="DM Sans Medium"/>
                <a:ea typeface="DM Sans Medium"/>
                <a:cs typeface="DM Sans Medium"/>
                <a:sym typeface="DM Sans Medium"/>
              </a:rPr>
              <a:t>There are two lineage system tables: </a:t>
            </a:r>
            <a:endParaRPr sz="1600">
              <a:solidFill>
                <a:schemeClr val="accent1"/>
              </a:solidFill>
              <a:latin typeface="DM Sans Medium"/>
              <a:ea typeface="DM Sans Medium"/>
              <a:cs typeface="DM Sans Medium"/>
              <a:sym typeface="DM Sans Medium"/>
            </a:endParaRPr>
          </a:p>
          <a:p>
            <a:pPr indent="-406400" lvl="0" marL="609600" rtl="0" algn="l">
              <a:lnSpc>
                <a:spcPct val="20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system.access.table_lineage </a:t>
            </a:r>
            <a:endParaRPr sz="1600">
              <a:solidFill>
                <a:schemeClr val="accent1"/>
              </a:solidFill>
              <a:latin typeface="DM Sans Medium"/>
              <a:ea typeface="DM Sans Medium"/>
              <a:cs typeface="DM Sans Medium"/>
              <a:sym typeface="DM Sans Medium"/>
            </a:endParaRPr>
          </a:p>
          <a:p>
            <a:pPr indent="-406400" lvl="0" marL="609600" rtl="0" algn="l">
              <a:lnSpc>
                <a:spcPct val="200000"/>
              </a:lnSpc>
              <a:spcBef>
                <a:spcPts val="0"/>
              </a:spcBef>
              <a:spcAft>
                <a:spcPts val="0"/>
              </a:spcAft>
              <a:buClr>
                <a:schemeClr val="accent1"/>
              </a:buClr>
              <a:buSzPts val="1600"/>
              <a:buFont typeface="DM Sans Medium"/>
              <a:buChar char="●"/>
            </a:pPr>
            <a:r>
              <a:rPr lang="en-US" sz="1600">
                <a:solidFill>
                  <a:schemeClr val="accent1"/>
                </a:solidFill>
                <a:latin typeface="DM Sans Medium"/>
                <a:ea typeface="DM Sans Medium"/>
                <a:cs typeface="DM Sans Medium"/>
                <a:sym typeface="DM Sans Medium"/>
              </a:rPr>
              <a:t>system.access.column_lineage</a:t>
            </a:r>
            <a:endParaRPr sz="1600">
              <a:solidFill>
                <a:schemeClr val="accent1"/>
              </a:solidFill>
              <a:latin typeface="DM Sans Medium"/>
              <a:ea typeface="DM Sans Medium"/>
              <a:cs typeface="DM Sans Medium"/>
              <a:sym typeface="DM Sans Medium"/>
            </a:endParaRPr>
          </a:p>
        </p:txBody>
      </p:sp>
      <p:sp>
        <p:nvSpPr>
          <p:cNvPr id="2135" name="Google Shape;2135;g2770e931a04_0_6274"/>
          <p:cNvSpPr txBox="1"/>
          <p:nvPr/>
        </p:nvSpPr>
        <p:spPr>
          <a:xfrm>
            <a:off x="749433" y="535600"/>
            <a:ext cx="113907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latin typeface="DM Sans Medium"/>
                <a:ea typeface="DM Sans Medium"/>
                <a:cs typeface="DM Sans Medium"/>
                <a:sym typeface="DM Sans Medium"/>
              </a:rPr>
              <a:t>Table and Column Lineage </a:t>
            </a:r>
            <a:endParaRPr sz="4000">
              <a:solidFill>
                <a:srgbClr val="1B3139"/>
              </a:solidFill>
              <a:latin typeface="DM Sans Medium"/>
              <a:ea typeface="DM Sans Medium"/>
              <a:cs typeface="DM Sans Medium"/>
              <a:sym typeface="DM Sans Medium"/>
            </a:endParaRPr>
          </a:p>
        </p:txBody>
      </p:sp>
      <p:sp>
        <p:nvSpPr>
          <p:cNvPr id="2136" name="Google Shape;2136;g2770e931a04_0_6274"/>
          <p:cNvSpPr txBox="1"/>
          <p:nvPr/>
        </p:nvSpPr>
        <p:spPr>
          <a:xfrm>
            <a:off x="765000" y="1174700"/>
            <a:ext cx="11239800" cy="583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100"/>
              </a:spcBef>
              <a:spcAft>
                <a:spcPts val="0"/>
              </a:spcAft>
              <a:buNone/>
            </a:pPr>
            <a:r>
              <a:rPr lang="en-US" sz="2400">
                <a:solidFill>
                  <a:srgbClr val="1B5162"/>
                </a:solidFill>
                <a:latin typeface="DM Sans Medium"/>
                <a:ea typeface="DM Sans Medium"/>
                <a:cs typeface="DM Sans Medium"/>
                <a:sym typeface="DM Sans Medium"/>
              </a:rPr>
              <a:t>Build on Unity Catalog’s data lineage feature, allowing you to programmatically query lineage data to fuel decision making and reports.</a:t>
            </a:r>
            <a:endParaRPr sz="2400">
              <a:solidFill>
                <a:srgbClr val="1B5162"/>
              </a:solidFill>
              <a:latin typeface="DM Sans Medium"/>
              <a:ea typeface="DM Sans Medium"/>
              <a:cs typeface="DM Sans Medium"/>
              <a:sym typeface="DM Sans Medium"/>
            </a:endParaRPr>
          </a:p>
        </p:txBody>
      </p:sp>
      <p:sp>
        <p:nvSpPr>
          <p:cNvPr id="2137" name="Google Shape;2137;g2770e931a04_0_6274"/>
          <p:cNvSpPr txBox="1"/>
          <p:nvPr>
            <p:ph idx="12" type="sldNum"/>
          </p:nvPr>
        </p:nvSpPr>
        <p:spPr>
          <a:xfrm>
            <a:off x="14796892" y="8631067"/>
            <a:ext cx="432300" cy="2487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138" name="Google Shape;2138;g2770e931a04_0_6274"/>
          <p:cNvPicPr preferRelativeResize="0"/>
          <p:nvPr/>
        </p:nvPicPr>
        <p:blipFill>
          <a:blip r:embed="rId3">
            <a:alphaModFix/>
          </a:blip>
          <a:stretch>
            <a:fillRect/>
          </a:stretch>
        </p:blipFill>
        <p:spPr>
          <a:xfrm>
            <a:off x="6026167" y="1990250"/>
            <a:ext cx="4145185" cy="4692076"/>
          </a:xfrm>
          <a:prstGeom prst="rect">
            <a:avLst/>
          </a:prstGeom>
          <a:noFill/>
          <a:ln>
            <a:noFill/>
          </a:ln>
        </p:spPr>
      </p:pic>
      <p:pic>
        <p:nvPicPr>
          <p:cNvPr id="2139" name="Google Shape;2139;g2770e931a04_0_6274"/>
          <p:cNvPicPr preferRelativeResize="0"/>
          <p:nvPr/>
        </p:nvPicPr>
        <p:blipFill>
          <a:blip r:embed="rId4">
            <a:alphaModFix/>
          </a:blip>
          <a:stretch>
            <a:fillRect/>
          </a:stretch>
        </p:blipFill>
        <p:spPr>
          <a:xfrm>
            <a:off x="7909678" y="1990267"/>
            <a:ext cx="4029406" cy="46682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g2770e931a04_0_1470"/>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Delta Live Tables</a:t>
            </a:r>
            <a:endParaRPr/>
          </a:p>
        </p:txBody>
      </p:sp>
      <p:sp>
        <p:nvSpPr>
          <p:cNvPr id="681" name="Google Shape;681;g2770e931a04_0_1470"/>
          <p:cNvSpPr txBox="1"/>
          <p:nvPr>
            <p:ph idx="12" type="sldNum"/>
          </p:nvPr>
        </p:nvSpPr>
        <p:spPr>
          <a:xfrm>
            <a:off x="11103338"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682" name="Google Shape;682;g2770e931a04_0_1470"/>
          <p:cNvGrpSpPr/>
          <p:nvPr/>
        </p:nvGrpSpPr>
        <p:grpSpPr>
          <a:xfrm>
            <a:off x="673252" y="2922800"/>
            <a:ext cx="4753726" cy="2374350"/>
            <a:chOff x="673050" y="2551800"/>
            <a:chExt cx="4752300" cy="2374350"/>
          </a:xfrm>
        </p:grpSpPr>
        <p:sp>
          <p:nvSpPr>
            <p:cNvPr id="683" name="Google Shape;683;g2770e931a04_0_1470"/>
            <p:cNvSpPr txBox="1"/>
            <p:nvPr/>
          </p:nvSpPr>
          <p:spPr>
            <a:xfrm>
              <a:off x="673050" y="2551800"/>
              <a:ext cx="4752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3"/>
                  </a:solidFill>
                  <a:latin typeface="Consolas"/>
                  <a:ea typeface="Consolas"/>
                  <a:cs typeface="Consolas"/>
                  <a:sym typeface="Consolas"/>
                </a:rPr>
                <a:t>CREATE STREAMING TABLE</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raw_data</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AS</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SELECT *</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FROM</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cloud_files ("/raw_data", "json")</a:t>
              </a:r>
              <a:endParaRPr b="1" sz="1700">
                <a:solidFill>
                  <a:schemeClr val="dk1"/>
                </a:solidFill>
                <a:latin typeface="Consolas"/>
                <a:ea typeface="Consolas"/>
                <a:cs typeface="Consolas"/>
                <a:sym typeface="Consolas"/>
              </a:endParaRPr>
            </a:p>
          </p:txBody>
        </p:sp>
        <p:sp>
          <p:nvSpPr>
            <p:cNvPr id="684" name="Google Shape;684;g2770e931a04_0_1470"/>
            <p:cNvSpPr txBox="1"/>
            <p:nvPr/>
          </p:nvSpPr>
          <p:spPr>
            <a:xfrm>
              <a:off x="673050" y="3956550"/>
              <a:ext cx="4752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3"/>
                  </a:solidFill>
                  <a:latin typeface="Consolas"/>
                  <a:ea typeface="Consolas"/>
                  <a:cs typeface="Consolas"/>
                  <a:sym typeface="Consolas"/>
                </a:rPr>
                <a:t>CREATE MATERIALIZED VIEW</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clean_data</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AS</a:t>
              </a:r>
              <a:r>
                <a:rPr b="1" lang="en-US" sz="1700">
                  <a:solidFill>
                    <a:srgbClr val="FFF2CC"/>
                  </a:solidFill>
                  <a:latin typeface="Consolas"/>
                  <a:ea typeface="Consolas"/>
                  <a:cs typeface="Consolas"/>
                  <a:sym typeface="Consolas"/>
                </a:rPr>
                <a:t> </a:t>
              </a:r>
              <a:r>
                <a:rPr b="1" lang="en-US" sz="1700">
                  <a:solidFill>
                    <a:schemeClr val="dk1"/>
                  </a:solidFill>
                  <a:latin typeface="Consolas"/>
                  <a:ea typeface="Consolas"/>
                  <a:cs typeface="Consolas"/>
                  <a:sym typeface="Consolas"/>
                </a:rPr>
                <a:t>SELECT …</a:t>
              </a:r>
              <a:endParaRPr b="1" sz="1700">
                <a:solidFill>
                  <a:schemeClr val="dk1"/>
                </a:solidFill>
                <a:latin typeface="Consolas"/>
                <a:ea typeface="Consolas"/>
                <a:cs typeface="Consolas"/>
                <a:sym typeface="Consolas"/>
              </a:endParaRPr>
            </a:p>
            <a:p>
              <a:pPr indent="0" lvl="0" marL="0" rtl="0" algn="l">
                <a:spcBef>
                  <a:spcPts val="0"/>
                </a:spcBef>
                <a:spcAft>
                  <a:spcPts val="0"/>
                </a:spcAft>
                <a:buNone/>
              </a:pPr>
              <a:r>
                <a:rPr b="1" lang="en-US" sz="1700">
                  <a:solidFill>
                    <a:schemeClr val="accent3"/>
                  </a:solidFill>
                  <a:latin typeface="Consolas"/>
                  <a:ea typeface="Consolas"/>
                  <a:cs typeface="Consolas"/>
                  <a:sym typeface="Consolas"/>
                </a:rPr>
                <a:t>FROM LIVE</a:t>
              </a:r>
              <a:r>
                <a:rPr b="1" lang="en-US" sz="1700">
                  <a:solidFill>
                    <a:schemeClr val="dk1"/>
                  </a:solidFill>
                  <a:latin typeface="Consolas"/>
                  <a:ea typeface="Consolas"/>
                  <a:cs typeface="Consolas"/>
                  <a:sym typeface="Consolas"/>
                </a:rPr>
                <a:t>.raw_data</a:t>
              </a:r>
              <a:endParaRPr b="1" sz="1700">
                <a:solidFill>
                  <a:schemeClr val="dk1"/>
                </a:solidFill>
                <a:latin typeface="Consolas"/>
                <a:ea typeface="Consolas"/>
                <a:cs typeface="Consolas"/>
                <a:sym typeface="Consolas"/>
              </a:endParaRPr>
            </a:p>
          </p:txBody>
        </p:sp>
      </p:grpSp>
      <p:sp>
        <p:nvSpPr>
          <p:cNvPr id="685" name="Google Shape;685;g2770e931a04_0_1470"/>
          <p:cNvSpPr txBox="1"/>
          <p:nvPr>
            <p:ph idx="1" type="subTitle"/>
          </p:nvPr>
        </p:nvSpPr>
        <p:spPr>
          <a:xfrm>
            <a:off x="765199" y="1174702"/>
            <a:ext cx="106647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chemeClr val="accent3"/>
                </a:solidFill>
              </a:rPr>
              <a:t>The best way to do ETL on the lakehouse</a:t>
            </a:r>
            <a:endParaRPr>
              <a:solidFill>
                <a:schemeClr val="accent3"/>
              </a:solidFill>
            </a:endParaRPr>
          </a:p>
        </p:txBody>
      </p:sp>
      <p:sp>
        <p:nvSpPr>
          <p:cNvPr id="686" name="Google Shape;686;g2770e931a04_0_1470"/>
          <p:cNvSpPr txBox="1"/>
          <p:nvPr>
            <p:ph idx="2" type="body"/>
          </p:nvPr>
        </p:nvSpPr>
        <p:spPr>
          <a:xfrm>
            <a:off x="6737210" y="1988825"/>
            <a:ext cx="4674300" cy="4149900"/>
          </a:xfrm>
          <a:prstGeom prst="rect">
            <a:avLst/>
          </a:prstGeom>
        </p:spPr>
        <p:txBody>
          <a:bodyPr anchorCtr="0" anchor="t" bIns="0" lIns="0" spcFirstLastPara="1" rIns="0" wrap="square" tIns="0">
            <a:noAutofit/>
          </a:bodyPr>
          <a:lstStyle/>
          <a:p>
            <a:pPr indent="0" lvl="0" marL="0" rtl="0" algn="l">
              <a:spcBef>
                <a:spcPts val="1500"/>
              </a:spcBef>
              <a:spcAft>
                <a:spcPts val="0"/>
              </a:spcAft>
              <a:buNone/>
            </a:pPr>
            <a:r>
              <a:rPr b="1" lang="en-US" sz="1500">
                <a:solidFill>
                  <a:schemeClr val="accent3"/>
                </a:solidFill>
              </a:rPr>
              <a:t>Accelerate ETL development</a:t>
            </a:r>
            <a:br>
              <a:rPr lang="en-US" sz="1500"/>
            </a:br>
            <a:r>
              <a:rPr lang="en-US" sz="1500"/>
              <a:t>Declare </a:t>
            </a:r>
            <a:r>
              <a:rPr b="1" lang="en-US" sz="1500"/>
              <a:t>SQL or Python</a:t>
            </a:r>
            <a:r>
              <a:rPr lang="en-US" sz="1500"/>
              <a:t> and DLT automatically </a:t>
            </a:r>
            <a:br>
              <a:rPr lang="en-US" sz="1500"/>
            </a:br>
            <a:r>
              <a:rPr lang="en-US" sz="1500"/>
              <a:t>orchestrates the DAG, handles retries, changing data</a:t>
            </a:r>
            <a:endParaRPr sz="1500"/>
          </a:p>
          <a:p>
            <a:pPr indent="0" lvl="0" marL="0" rtl="0" algn="l">
              <a:spcBef>
                <a:spcPts val="2500"/>
              </a:spcBef>
              <a:spcAft>
                <a:spcPts val="0"/>
              </a:spcAft>
              <a:buNone/>
            </a:pPr>
            <a:r>
              <a:rPr b="1" lang="en-US" sz="1500">
                <a:solidFill>
                  <a:schemeClr val="accent3"/>
                </a:solidFill>
              </a:rPr>
              <a:t>Automatically manage your infrastructure</a:t>
            </a:r>
            <a:br>
              <a:rPr lang="en-US" sz="1500"/>
            </a:br>
            <a:r>
              <a:rPr lang="en-US" sz="1500"/>
              <a:t>Automates complex tedious activities like </a:t>
            </a:r>
            <a:r>
              <a:rPr b="1" lang="en-US" sz="1500"/>
              <a:t>recovery, auto-scaling, and performance optimization</a:t>
            </a:r>
            <a:endParaRPr b="1" sz="1500"/>
          </a:p>
          <a:p>
            <a:pPr indent="0" lvl="0" marL="0" rtl="0" algn="l">
              <a:spcBef>
                <a:spcPts val="2500"/>
              </a:spcBef>
              <a:spcAft>
                <a:spcPts val="0"/>
              </a:spcAft>
              <a:buNone/>
            </a:pPr>
            <a:r>
              <a:rPr b="1" lang="en-US" sz="1500">
                <a:solidFill>
                  <a:schemeClr val="accent3"/>
                </a:solidFill>
              </a:rPr>
              <a:t>Ensure high data quality</a:t>
            </a:r>
            <a:br>
              <a:rPr lang="en-US" sz="1500"/>
            </a:br>
            <a:r>
              <a:rPr lang="en-US" sz="1500"/>
              <a:t>Deliver reliable data with built-in </a:t>
            </a:r>
            <a:r>
              <a:rPr b="1" lang="en-US" sz="1500"/>
              <a:t>quality controls, testing, monitoring, and enforcement</a:t>
            </a:r>
            <a:endParaRPr b="1" sz="1500"/>
          </a:p>
          <a:p>
            <a:pPr indent="0" lvl="0" marL="0" rtl="0" algn="l">
              <a:spcBef>
                <a:spcPts val="2500"/>
              </a:spcBef>
              <a:spcAft>
                <a:spcPts val="2500"/>
              </a:spcAft>
              <a:buNone/>
            </a:pPr>
            <a:r>
              <a:rPr b="1" lang="en-US" sz="1500">
                <a:solidFill>
                  <a:schemeClr val="accent3"/>
                </a:solidFill>
              </a:rPr>
              <a:t>Unify batch and streaming</a:t>
            </a:r>
            <a:br>
              <a:rPr lang="en-US" sz="1500"/>
            </a:br>
            <a:r>
              <a:rPr lang="en-US" sz="1500"/>
              <a:t>Get the simplicity of SQL with freshness </a:t>
            </a:r>
            <a:br>
              <a:rPr lang="en-US" sz="1500"/>
            </a:br>
            <a:r>
              <a:rPr lang="en-US" sz="1500"/>
              <a:t>of streaming with one </a:t>
            </a:r>
            <a:r>
              <a:rPr b="1" lang="en-US" sz="1500"/>
              <a:t>unified</a:t>
            </a:r>
            <a:r>
              <a:rPr lang="en-US" sz="1500"/>
              <a:t> </a:t>
            </a:r>
            <a:r>
              <a:rPr b="1" lang="en-US" sz="1500"/>
              <a:t>API</a:t>
            </a:r>
            <a:endParaRPr b="1" sz="1500"/>
          </a:p>
        </p:txBody>
      </p:sp>
      <p:pic>
        <p:nvPicPr>
          <p:cNvPr id="687" name="Google Shape;687;g2770e931a04_0_1470"/>
          <p:cNvPicPr preferRelativeResize="0"/>
          <p:nvPr/>
        </p:nvPicPr>
        <p:blipFill>
          <a:blip r:embed="rId3">
            <a:alphaModFix/>
          </a:blip>
          <a:stretch>
            <a:fillRect/>
          </a:stretch>
        </p:blipFill>
        <p:spPr>
          <a:xfrm>
            <a:off x="5649095" y="1988815"/>
            <a:ext cx="753067" cy="753067"/>
          </a:xfrm>
          <a:prstGeom prst="rect">
            <a:avLst/>
          </a:prstGeom>
          <a:noFill/>
          <a:ln>
            <a:noFill/>
          </a:ln>
        </p:spPr>
      </p:pic>
      <p:pic>
        <p:nvPicPr>
          <p:cNvPr id="688" name="Google Shape;688;g2770e931a04_0_1470"/>
          <p:cNvPicPr preferRelativeResize="0"/>
          <p:nvPr/>
        </p:nvPicPr>
        <p:blipFill>
          <a:blip r:embed="rId4">
            <a:alphaModFix/>
          </a:blip>
          <a:stretch>
            <a:fillRect/>
          </a:stretch>
        </p:blipFill>
        <p:spPr>
          <a:xfrm>
            <a:off x="5649095" y="4209405"/>
            <a:ext cx="753067" cy="753067"/>
          </a:xfrm>
          <a:prstGeom prst="rect">
            <a:avLst/>
          </a:prstGeom>
          <a:noFill/>
          <a:ln>
            <a:noFill/>
          </a:ln>
        </p:spPr>
      </p:pic>
      <p:pic>
        <p:nvPicPr>
          <p:cNvPr id="689" name="Google Shape;689;g2770e931a04_0_1470"/>
          <p:cNvPicPr preferRelativeResize="0"/>
          <p:nvPr/>
        </p:nvPicPr>
        <p:blipFill>
          <a:blip r:embed="rId5">
            <a:alphaModFix/>
          </a:blip>
          <a:stretch>
            <a:fillRect/>
          </a:stretch>
        </p:blipFill>
        <p:spPr>
          <a:xfrm>
            <a:off x="5649095" y="5319700"/>
            <a:ext cx="753067" cy="753067"/>
          </a:xfrm>
          <a:prstGeom prst="rect">
            <a:avLst/>
          </a:prstGeom>
          <a:noFill/>
          <a:ln>
            <a:noFill/>
          </a:ln>
        </p:spPr>
      </p:pic>
      <p:pic>
        <p:nvPicPr>
          <p:cNvPr id="690" name="Google Shape;690;g2770e931a04_0_1470"/>
          <p:cNvPicPr preferRelativeResize="0"/>
          <p:nvPr/>
        </p:nvPicPr>
        <p:blipFill>
          <a:blip r:embed="rId6">
            <a:alphaModFix/>
          </a:blip>
          <a:stretch>
            <a:fillRect/>
          </a:stretch>
        </p:blipFill>
        <p:spPr>
          <a:xfrm>
            <a:off x="5649095" y="3099110"/>
            <a:ext cx="753067" cy="75306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3" name="Shape 2143"/>
        <p:cNvGrpSpPr/>
        <p:nvPr/>
      </p:nvGrpSpPr>
      <p:grpSpPr>
        <a:xfrm>
          <a:off x="0" y="0"/>
          <a:ext cx="0" cy="0"/>
          <a:chOff x="0" y="0"/>
          <a:chExt cx="0" cy="0"/>
        </a:xfrm>
      </p:grpSpPr>
      <p:sp>
        <p:nvSpPr>
          <p:cNvPr id="2144" name="Google Shape;2144;g2770e931a04_0_6283"/>
          <p:cNvSpPr txBox="1"/>
          <p:nvPr>
            <p:ph type="title"/>
          </p:nvPr>
        </p:nvSpPr>
        <p:spPr>
          <a:xfrm>
            <a:off x="311700" y="445025"/>
            <a:ext cx="8520600" cy="57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500"/>
              <a:buFont typeface="Arial"/>
              <a:buNone/>
            </a:pPr>
            <a:r>
              <a:rPr lang="en-US"/>
              <a:t>S</a:t>
            </a:r>
            <a:r>
              <a:rPr lang="en-US">
                <a:extLst>
                  <a:ext uri="http://customooxmlschemas.google.com/">
                    <go:slidesCustomData xmlns:go="http://customooxmlschemas.google.com/" textRoundtripDataId="36"/>
                  </a:ext>
                </a:extLst>
              </a:rPr>
              <a:t>ystem Tables</a:t>
            </a:r>
            <a:r>
              <a:rPr lang="en-US"/>
              <a:t> Roadmap</a:t>
            </a:r>
            <a:endParaRPr/>
          </a:p>
        </p:txBody>
      </p:sp>
      <p:sp>
        <p:nvSpPr>
          <p:cNvPr id="2145" name="Google Shape;2145;g2770e931a04_0_6283"/>
          <p:cNvSpPr txBox="1"/>
          <p:nvPr>
            <p:ph idx="1" type="body"/>
          </p:nvPr>
        </p:nvSpPr>
        <p:spPr>
          <a:xfrm>
            <a:off x="311706" y="1533475"/>
            <a:ext cx="11208300" cy="49845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0"/>
              </a:spcAft>
              <a:buSzPts val="1400"/>
              <a:buNone/>
            </a:pPr>
            <a:r>
              <a:rPr lang="en-US" sz="2100"/>
              <a:t>System Tables</a:t>
            </a:r>
            <a:r>
              <a:rPr lang="en-US" sz="2100">
                <a:solidFill>
                  <a:srgbClr val="595959"/>
                </a:solidFill>
              </a:rPr>
              <a:t> </a:t>
            </a:r>
            <a:r>
              <a:rPr lang="en-US" sz="2100"/>
              <a:t>are highly evolving to add a wide range of other useful data which makes it a one-stop shop for all observability needs</a:t>
            </a:r>
            <a:br>
              <a:rPr lang="en-US" sz="2100"/>
            </a:br>
            <a:endParaRPr sz="2100"/>
          </a:p>
          <a:p>
            <a:pPr indent="-438150" lvl="0" marL="609600" rtl="0" algn="l">
              <a:spcBef>
                <a:spcPts val="0"/>
              </a:spcBef>
              <a:spcAft>
                <a:spcPts val="0"/>
              </a:spcAft>
              <a:buSzPts val="2100"/>
              <a:buChar char="●"/>
            </a:pPr>
            <a:r>
              <a:rPr lang="en-US" sz="2100"/>
              <a:t>Data Marketplace analytics</a:t>
            </a:r>
            <a:endParaRPr sz="2100"/>
          </a:p>
          <a:p>
            <a:pPr indent="-438150" lvl="0" marL="609600" rtl="0" algn="l">
              <a:spcBef>
                <a:spcPts val="600"/>
              </a:spcBef>
              <a:spcAft>
                <a:spcPts val="0"/>
              </a:spcAft>
              <a:buSzPts val="2100"/>
              <a:buChar char="●"/>
            </a:pPr>
            <a:r>
              <a:rPr lang="en-US" sz="2100"/>
              <a:t>Delta Auto Maintenance</a:t>
            </a:r>
            <a:endParaRPr sz="2100"/>
          </a:p>
          <a:p>
            <a:pPr indent="-438150" lvl="0" marL="609600" rtl="0" algn="l">
              <a:spcBef>
                <a:spcPts val="600"/>
              </a:spcBef>
              <a:spcAft>
                <a:spcPts val="0"/>
              </a:spcAft>
              <a:buSzPts val="2100"/>
              <a:buChar char="●"/>
            </a:pPr>
            <a:r>
              <a:rPr lang="en-US" sz="2100"/>
              <a:t>Clusters</a:t>
            </a:r>
            <a:endParaRPr sz="2100"/>
          </a:p>
          <a:p>
            <a:pPr indent="-438150" lvl="0" marL="609600" rtl="0" algn="l">
              <a:spcBef>
                <a:spcPts val="600"/>
              </a:spcBef>
              <a:spcAft>
                <a:spcPts val="0"/>
              </a:spcAft>
              <a:buSzPts val="2100"/>
              <a:buChar char="●"/>
            </a:pPr>
            <a:r>
              <a:rPr lang="en-US" sz="2100"/>
              <a:t>List Prices</a:t>
            </a:r>
            <a:endParaRPr sz="2100"/>
          </a:p>
          <a:p>
            <a:pPr indent="-438150" lvl="0" marL="609600" rtl="0" algn="l">
              <a:spcBef>
                <a:spcPts val="600"/>
              </a:spcBef>
              <a:spcAft>
                <a:spcPts val="0"/>
              </a:spcAft>
              <a:buSzPts val="2100"/>
              <a:buChar char="●"/>
            </a:pPr>
            <a:r>
              <a:rPr lang="en-US" sz="2100"/>
              <a:t>Account / Contract Prices</a:t>
            </a:r>
            <a:endParaRPr sz="2100"/>
          </a:p>
          <a:p>
            <a:pPr indent="-438150" lvl="0" marL="609600" rtl="0" algn="l">
              <a:spcBef>
                <a:spcPts val="600"/>
              </a:spcBef>
              <a:spcAft>
                <a:spcPts val="0"/>
              </a:spcAft>
              <a:buSzPts val="2100"/>
              <a:buChar char="●"/>
            </a:pPr>
            <a:r>
              <a:rPr lang="en-US" sz="2100"/>
              <a:t>Jobs &amp; Tasks</a:t>
            </a:r>
            <a:endParaRPr sz="2100"/>
          </a:p>
          <a:p>
            <a:pPr indent="-438150" lvl="0" marL="609600" rtl="0" algn="l">
              <a:spcBef>
                <a:spcPts val="600"/>
              </a:spcBef>
              <a:spcAft>
                <a:spcPts val="600"/>
              </a:spcAft>
              <a:buSzPts val="2100"/>
              <a:buChar char="●"/>
            </a:pPr>
            <a:r>
              <a:rPr lang="en-US" sz="2100"/>
              <a:t>Warehouse events</a:t>
            </a:r>
            <a:endParaRPr sz="2700">
              <a:solidFill>
                <a:srgbClr val="595959"/>
              </a:solidFill>
            </a:endParaRPr>
          </a:p>
        </p:txBody>
      </p:sp>
      <p:pic>
        <p:nvPicPr>
          <p:cNvPr id="2146" name="Google Shape;2146;g2770e931a04_0_6283"/>
          <p:cNvPicPr preferRelativeResize="0"/>
          <p:nvPr/>
        </p:nvPicPr>
        <p:blipFill>
          <a:blip r:embed="rId3">
            <a:alphaModFix/>
          </a:blip>
          <a:stretch>
            <a:fillRect/>
          </a:stretch>
        </p:blipFill>
        <p:spPr>
          <a:xfrm>
            <a:off x="5961002" y="2187650"/>
            <a:ext cx="5619773" cy="29141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8"/>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Cost analysis and optimization (Gilead-DnA Infra)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9"/>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Divider Slide </a:t>
            </a:r>
            <a:br>
              <a:rPr lang="en-US"/>
            </a:br>
            <a:r>
              <a:rPr lang="en-US"/>
              <a:t>with Image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10"/>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Divider Slide </a:t>
            </a:r>
            <a:br>
              <a:rPr lang="en-US"/>
            </a:br>
            <a:r>
              <a:rPr lang="en-US"/>
              <a:t>with Image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11"/>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solidFill>
                  <a:schemeClr val="accent1"/>
                </a:solidFill>
              </a:rPr>
              <a:t>Divider Slide </a:t>
            </a:r>
            <a:br>
              <a:rPr lang="en-US">
                <a:solidFill>
                  <a:schemeClr val="accent1"/>
                </a:solidFill>
              </a:rPr>
            </a:br>
            <a:r>
              <a:rPr lang="en-US">
                <a:solidFill>
                  <a:schemeClr val="accent1"/>
                </a:solidFill>
              </a:rPr>
              <a:t>with Image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12"/>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2172" name="Google Shape;2172;p1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73" name="Google Shape;2173;p12"/>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indent="-285750" lvl="1" marL="675958" rtl="0" algn="l">
              <a:lnSpc>
                <a:spcPct val="114000"/>
              </a:lnSpc>
              <a:spcBef>
                <a:spcPts val="600"/>
              </a:spcBef>
              <a:spcAft>
                <a:spcPts val="0"/>
              </a:spcAft>
              <a:buSzPts val="1400"/>
              <a:buChar char="•"/>
            </a:pPr>
            <a:r>
              <a:rPr lang="en-US"/>
              <a:t>This is a bullet style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7" name="Shape 2177"/>
        <p:cNvGrpSpPr/>
        <p:nvPr/>
      </p:nvGrpSpPr>
      <p:grpSpPr>
        <a:xfrm>
          <a:off x="0" y="0"/>
          <a:ext cx="0" cy="0"/>
          <a:chOff x="0" y="0"/>
          <a:chExt cx="0" cy="0"/>
        </a:xfrm>
      </p:grpSpPr>
      <p:sp>
        <p:nvSpPr>
          <p:cNvPr id="2178" name="Google Shape;2178;p13"/>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2179" name="Google Shape;2179;p13"/>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80" name="Google Shape;2180;p13"/>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indent="-285750" lvl="1" marL="675958" rtl="0" algn="l">
              <a:lnSpc>
                <a:spcPct val="114000"/>
              </a:lnSpc>
              <a:spcBef>
                <a:spcPts val="600"/>
              </a:spcBef>
              <a:spcAft>
                <a:spcPts val="0"/>
              </a:spcAft>
              <a:buSzPts val="1400"/>
              <a:buChar char="•"/>
            </a:pPr>
            <a:r>
              <a:rPr lang="en-US"/>
              <a:t>This is a bullet style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4" name="Shape 2184"/>
        <p:cNvGrpSpPr/>
        <p:nvPr/>
      </p:nvGrpSpPr>
      <p:grpSpPr>
        <a:xfrm>
          <a:off x="0" y="0"/>
          <a:ext cx="0" cy="0"/>
          <a:chOff x="0" y="0"/>
          <a:chExt cx="0" cy="0"/>
        </a:xfrm>
      </p:grpSpPr>
      <p:sp>
        <p:nvSpPr>
          <p:cNvPr id="2185" name="Google Shape;2185;p14"/>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Two-Column Content Slide</a:t>
            </a:r>
            <a:endParaRPr/>
          </a:p>
        </p:txBody>
      </p:sp>
      <p:sp>
        <p:nvSpPr>
          <p:cNvPr id="2186" name="Google Shape;2186;p14"/>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87" name="Google Shape;2187;p14"/>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196850" lvl="1" marL="675958" rtl="0" algn="l">
              <a:lnSpc>
                <a:spcPct val="114000"/>
              </a:lnSpc>
              <a:spcBef>
                <a:spcPts val="600"/>
              </a:spcBef>
              <a:spcAft>
                <a:spcPts val="0"/>
              </a:spcAft>
              <a:buSzPts val="1400"/>
              <a:buNone/>
            </a:pPr>
            <a:r>
              <a:t/>
            </a:r>
            <a:endParaRPr/>
          </a:p>
        </p:txBody>
      </p:sp>
      <p:sp>
        <p:nvSpPr>
          <p:cNvPr id="2188" name="Google Shape;2188;p14"/>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2" name="Shape 2192"/>
        <p:cNvGrpSpPr/>
        <p:nvPr/>
      </p:nvGrpSpPr>
      <p:grpSpPr>
        <a:xfrm>
          <a:off x="0" y="0"/>
          <a:ext cx="0" cy="0"/>
          <a:chOff x="0" y="0"/>
          <a:chExt cx="0" cy="0"/>
        </a:xfrm>
      </p:grpSpPr>
      <p:sp>
        <p:nvSpPr>
          <p:cNvPr id="2193" name="Google Shape;2193;p1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Three-Column Content Slide</a:t>
            </a:r>
            <a:endParaRPr/>
          </a:p>
        </p:txBody>
      </p:sp>
      <p:sp>
        <p:nvSpPr>
          <p:cNvPr id="2194" name="Google Shape;2194;p1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195" name="Google Shape;2195;p15"/>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p:txBody>
      </p:sp>
      <p:sp>
        <p:nvSpPr>
          <p:cNvPr id="2196" name="Google Shape;2196;p15"/>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
        <p:nvSpPr>
          <p:cNvPr id="2197" name="Google Shape;2197;p15"/>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1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t>Content + Infographic</a:t>
            </a:r>
            <a:endParaRPr/>
          </a:p>
        </p:txBody>
      </p:sp>
      <p:sp>
        <p:nvSpPr>
          <p:cNvPr id="2203" name="Google Shape;2203;p1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04" name="Google Shape;2204;p16"/>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2205" name="Google Shape;2205;p16"/>
          <p:cNvGraphicFramePr/>
          <p:nvPr/>
        </p:nvGraphicFramePr>
        <p:xfrm>
          <a:off x="6111900" y="712099"/>
          <a:ext cx="3000000" cy="3000000"/>
        </p:xfrm>
        <a:graphic>
          <a:graphicData uri="http://schemas.openxmlformats.org/drawingml/2006/table">
            <a:tbl>
              <a:tblPr bandRow="1" firstRow="1">
                <a:noFill/>
                <a:tableStyleId>{874F13E3-C9BF-4BD4-A99B-3F6457822C99}</a:tableStyleId>
              </a:tblPr>
              <a:tblGrid>
                <a:gridCol w="1375650"/>
                <a:gridCol w="1375650"/>
                <a:gridCol w="1375650"/>
                <a:gridCol w="1375650"/>
              </a:tblGrid>
              <a:tr h="429300">
                <a:tc>
                  <a:txBody>
                    <a:bodyPr/>
                    <a:lstStyle/>
                    <a:p>
                      <a:pPr indent="0" lvl="0" marL="0" marR="0" rtl="0" algn="ctr">
                        <a:spcBef>
                          <a:spcPts val="0"/>
                        </a:spcBef>
                        <a:spcAft>
                          <a:spcPts val="0"/>
                        </a:spcAft>
                        <a:buNone/>
                      </a:pPr>
                      <a:r>
                        <a:rPr lang="en-US" sz="1200"/>
                        <a:t>Cell 1</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2</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3</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4</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g2770e931a04_0_0"/>
          <p:cNvSpPr/>
          <p:nvPr/>
        </p:nvSpPr>
        <p:spPr>
          <a:xfrm>
            <a:off x="1816192" y="1793100"/>
            <a:ext cx="8593200" cy="4072500"/>
          </a:xfrm>
          <a:prstGeom prst="rect">
            <a:avLst/>
          </a:prstGeom>
          <a:noFill/>
          <a:ln cap="flat" cmpd="sng" w="19050">
            <a:solidFill>
              <a:srgbClr val="618794"/>
            </a:solidFill>
            <a:prstDash val="solid"/>
            <a:round/>
            <a:headEnd len="sm" w="sm" type="none"/>
            <a:tailEnd len="sm" w="sm" type="none"/>
          </a:ln>
        </p:spPr>
        <p:txBody>
          <a:bodyPr anchorCtr="0" anchor="ctr" bIns="121825" lIns="121825" spcFirstLastPara="1" rIns="121825" wrap="square" tIns="121825">
            <a:noAutofit/>
          </a:bodyPr>
          <a:lstStyle/>
          <a:p>
            <a:pPr indent="0" lvl="0" marL="0" marR="0" rtl="0" algn="l">
              <a:lnSpc>
                <a:spcPct val="100000"/>
              </a:lnSpc>
              <a:spcBef>
                <a:spcPts val="0"/>
              </a:spcBef>
              <a:spcAft>
                <a:spcPts val="0"/>
              </a:spcAft>
              <a:buClr>
                <a:srgbClr val="000000"/>
              </a:buClr>
              <a:buSzPts val="1866"/>
              <a:buFont typeface="Arial"/>
              <a:buNone/>
            </a:pPr>
            <a:r>
              <a:t/>
            </a:r>
            <a:endParaRPr b="0" i="0" sz="1866" u="none" cap="none" strike="noStrike">
              <a:solidFill>
                <a:srgbClr val="000000"/>
              </a:solidFill>
              <a:latin typeface="Arial"/>
              <a:ea typeface="Arial"/>
              <a:cs typeface="Arial"/>
              <a:sym typeface="Arial"/>
            </a:endParaRPr>
          </a:p>
        </p:txBody>
      </p:sp>
      <p:pic>
        <p:nvPicPr>
          <p:cNvPr id="696" name="Google Shape;696;g2770e931a04_0_0"/>
          <p:cNvPicPr preferRelativeResize="0"/>
          <p:nvPr/>
        </p:nvPicPr>
        <p:blipFill rotWithShape="1">
          <a:blip r:embed="rId3">
            <a:alphaModFix/>
          </a:blip>
          <a:srcRect b="0" l="0" r="0" t="0"/>
          <a:stretch/>
        </p:blipFill>
        <p:spPr>
          <a:xfrm>
            <a:off x="10902829" y="3056637"/>
            <a:ext cx="653589" cy="695504"/>
          </a:xfrm>
          <a:prstGeom prst="rect">
            <a:avLst/>
          </a:prstGeom>
          <a:noFill/>
          <a:ln>
            <a:noFill/>
          </a:ln>
        </p:spPr>
      </p:pic>
      <p:pic>
        <p:nvPicPr>
          <p:cNvPr id="697" name="Google Shape;697;g2770e931a04_0_0"/>
          <p:cNvPicPr preferRelativeResize="0"/>
          <p:nvPr/>
        </p:nvPicPr>
        <p:blipFill rotWithShape="1">
          <a:blip r:embed="rId4">
            <a:alphaModFix/>
          </a:blip>
          <a:srcRect b="0" l="0" r="0" t="0"/>
          <a:stretch/>
        </p:blipFill>
        <p:spPr>
          <a:xfrm>
            <a:off x="10870716" y="1793101"/>
            <a:ext cx="715982" cy="704648"/>
          </a:xfrm>
          <a:prstGeom prst="rect">
            <a:avLst/>
          </a:prstGeom>
          <a:noFill/>
          <a:ln>
            <a:noFill/>
          </a:ln>
        </p:spPr>
      </p:pic>
      <p:sp>
        <p:nvSpPr>
          <p:cNvPr id="698" name="Google Shape;698;g2770e931a04_0_0"/>
          <p:cNvSpPr/>
          <p:nvPr/>
        </p:nvSpPr>
        <p:spPr>
          <a:xfrm>
            <a:off x="10390483" y="3704889"/>
            <a:ext cx="17364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Analytics</a:t>
            </a:r>
            <a:endParaRPr b="0" i="0" sz="800" u="none" cap="none" strike="noStrike">
              <a:solidFill>
                <a:srgbClr val="3A3838"/>
              </a:solidFill>
              <a:latin typeface="Calibri"/>
              <a:ea typeface="Calibri"/>
              <a:cs typeface="Calibri"/>
              <a:sym typeface="Calibri"/>
            </a:endParaRPr>
          </a:p>
        </p:txBody>
      </p:sp>
      <p:pic>
        <p:nvPicPr>
          <p:cNvPr id="699" name="Google Shape;699;g2770e931a04_0_0"/>
          <p:cNvPicPr preferRelativeResize="0"/>
          <p:nvPr/>
        </p:nvPicPr>
        <p:blipFill rotWithShape="1">
          <a:blip r:embed="rId5">
            <a:alphaModFix/>
          </a:blip>
          <a:srcRect b="0" l="0" r="0" t="0"/>
          <a:stretch/>
        </p:blipFill>
        <p:spPr>
          <a:xfrm>
            <a:off x="10980870" y="4237510"/>
            <a:ext cx="586709" cy="572254"/>
          </a:xfrm>
          <a:prstGeom prst="rect">
            <a:avLst/>
          </a:prstGeom>
          <a:noFill/>
          <a:ln>
            <a:noFill/>
          </a:ln>
        </p:spPr>
      </p:pic>
      <p:sp>
        <p:nvSpPr>
          <p:cNvPr id="700" name="Google Shape;700;g2770e931a04_0_0"/>
          <p:cNvSpPr/>
          <p:nvPr/>
        </p:nvSpPr>
        <p:spPr>
          <a:xfrm>
            <a:off x="10411279" y="4806148"/>
            <a:ext cx="17364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Machine Learning</a:t>
            </a:r>
            <a:endParaRPr b="0" i="0" sz="800" u="none" cap="none" strike="noStrike">
              <a:solidFill>
                <a:srgbClr val="3A3838"/>
              </a:solidFill>
              <a:latin typeface="Calibri"/>
              <a:ea typeface="Calibri"/>
              <a:cs typeface="Calibri"/>
              <a:sym typeface="Calibri"/>
            </a:endParaRPr>
          </a:p>
        </p:txBody>
      </p:sp>
      <p:cxnSp>
        <p:nvCxnSpPr>
          <p:cNvPr id="701" name="Google Shape;701;g2770e931a04_0_0"/>
          <p:cNvCxnSpPr>
            <a:endCxn id="696" idx="1"/>
          </p:cNvCxnSpPr>
          <p:nvPr/>
        </p:nvCxnSpPr>
        <p:spPr>
          <a:xfrm>
            <a:off x="10577029" y="3404389"/>
            <a:ext cx="325800" cy="0"/>
          </a:xfrm>
          <a:prstGeom prst="straightConnector1">
            <a:avLst/>
          </a:prstGeom>
          <a:noFill/>
          <a:ln cap="flat" cmpd="sng" w="28575">
            <a:solidFill>
              <a:schemeClr val="dk1"/>
            </a:solidFill>
            <a:prstDash val="solid"/>
            <a:round/>
            <a:headEnd len="sm" w="sm" type="none"/>
            <a:tailEnd len="med" w="med" type="stealth"/>
          </a:ln>
        </p:spPr>
      </p:cxnSp>
      <p:cxnSp>
        <p:nvCxnSpPr>
          <p:cNvPr id="702" name="Google Shape;702;g2770e931a04_0_0"/>
          <p:cNvCxnSpPr/>
          <p:nvPr/>
        </p:nvCxnSpPr>
        <p:spPr>
          <a:xfrm>
            <a:off x="10576683" y="4554511"/>
            <a:ext cx="274200" cy="2400"/>
          </a:xfrm>
          <a:prstGeom prst="straightConnector1">
            <a:avLst/>
          </a:prstGeom>
          <a:noFill/>
          <a:ln cap="flat" cmpd="sng" w="28575">
            <a:solidFill>
              <a:schemeClr val="dk1"/>
            </a:solidFill>
            <a:prstDash val="solid"/>
            <a:round/>
            <a:headEnd len="sm" w="sm" type="none"/>
            <a:tailEnd len="med" w="med" type="stealth"/>
          </a:ln>
        </p:spPr>
      </p:cxnSp>
      <p:sp>
        <p:nvSpPr>
          <p:cNvPr id="703" name="Google Shape;703;g2770e931a04_0_0"/>
          <p:cNvSpPr/>
          <p:nvPr/>
        </p:nvSpPr>
        <p:spPr>
          <a:xfrm>
            <a:off x="10379802" y="2390578"/>
            <a:ext cx="17364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Business Insights</a:t>
            </a:r>
            <a:endParaRPr b="0" i="0" sz="800" u="none" cap="none" strike="noStrike">
              <a:solidFill>
                <a:srgbClr val="3A3838"/>
              </a:solidFill>
              <a:latin typeface="Calibri"/>
              <a:ea typeface="Calibri"/>
              <a:cs typeface="Calibri"/>
              <a:sym typeface="Calibri"/>
            </a:endParaRPr>
          </a:p>
        </p:txBody>
      </p:sp>
      <p:pic>
        <p:nvPicPr>
          <p:cNvPr id="704" name="Google Shape;704;g2770e931a04_0_0"/>
          <p:cNvPicPr preferRelativeResize="0"/>
          <p:nvPr/>
        </p:nvPicPr>
        <p:blipFill rotWithShape="1">
          <a:blip r:embed="rId6">
            <a:alphaModFix/>
          </a:blip>
          <a:srcRect b="0" l="0" r="0" t="0"/>
          <a:stretch/>
        </p:blipFill>
        <p:spPr>
          <a:xfrm>
            <a:off x="5314531" y="4964085"/>
            <a:ext cx="653589" cy="396639"/>
          </a:xfrm>
          <a:prstGeom prst="rect">
            <a:avLst/>
          </a:prstGeom>
          <a:noFill/>
          <a:ln>
            <a:noFill/>
          </a:ln>
        </p:spPr>
      </p:pic>
      <p:sp>
        <p:nvSpPr>
          <p:cNvPr id="705" name="Google Shape;705;g2770e931a04_0_0"/>
          <p:cNvSpPr/>
          <p:nvPr/>
        </p:nvSpPr>
        <p:spPr>
          <a:xfrm>
            <a:off x="2118530" y="2577528"/>
            <a:ext cx="11733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Automatic Operations</a:t>
            </a:r>
            <a:endParaRPr b="0" i="0" sz="700" u="none" cap="none" strike="noStrike">
              <a:solidFill>
                <a:schemeClr val="accent2"/>
              </a:solidFill>
              <a:latin typeface="Calibri"/>
              <a:ea typeface="Calibri"/>
              <a:cs typeface="Calibri"/>
              <a:sym typeface="Calibri"/>
            </a:endParaRPr>
          </a:p>
        </p:txBody>
      </p:sp>
      <p:sp>
        <p:nvSpPr>
          <p:cNvPr id="706" name="Google Shape;706;g2770e931a04_0_0"/>
          <p:cNvSpPr/>
          <p:nvPr/>
        </p:nvSpPr>
        <p:spPr>
          <a:xfrm>
            <a:off x="3802437" y="2593661"/>
            <a:ext cx="11733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Orchestration</a:t>
            </a:r>
            <a:endParaRPr b="0" i="0" sz="700" u="none" cap="none" strike="noStrike">
              <a:solidFill>
                <a:schemeClr val="accent2"/>
              </a:solidFill>
              <a:latin typeface="Calibri"/>
              <a:ea typeface="Calibri"/>
              <a:cs typeface="Calibri"/>
              <a:sym typeface="Calibri"/>
            </a:endParaRPr>
          </a:p>
        </p:txBody>
      </p:sp>
      <p:sp>
        <p:nvSpPr>
          <p:cNvPr id="707" name="Google Shape;707;g2770e931a04_0_0"/>
          <p:cNvSpPr/>
          <p:nvPr/>
        </p:nvSpPr>
        <p:spPr>
          <a:xfrm>
            <a:off x="5653208" y="2618987"/>
            <a:ext cx="1173300" cy="418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966" u="none" cap="none" strike="noStrike">
                <a:solidFill>
                  <a:schemeClr val="accent2"/>
                </a:solidFill>
                <a:latin typeface="Barlow"/>
                <a:ea typeface="Barlow"/>
                <a:cs typeface="Barlow"/>
                <a:sym typeface="Barlow"/>
                <a:extLst>
                  <a:ext uri="http://customooxmlschemas.google.com/">
                    <go:slidesCustomData xmlns:go="http://customooxmlschemas.google.com/" textRoundtripDataId="0"/>
                  </a:ext>
                </a:extLst>
              </a:rPr>
              <a:t>Observa</a:t>
            </a:r>
            <a:r>
              <a:rPr lang="en-US" sz="966">
                <a:solidFill>
                  <a:schemeClr val="accent2"/>
                </a:solidFill>
                <a:latin typeface="Barlow"/>
                <a:ea typeface="Barlow"/>
                <a:cs typeface="Barlow"/>
                <a:sym typeface="Barlow"/>
              </a:rPr>
              <a:t>bility</a:t>
            </a:r>
            <a:endParaRPr b="0" i="0" sz="700" u="none" cap="none" strike="noStrike">
              <a:solidFill>
                <a:schemeClr val="accent2"/>
              </a:solidFill>
              <a:latin typeface="Calibri"/>
              <a:ea typeface="Calibri"/>
              <a:cs typeface="Calibri"/>
              <a:sym typeface="Calibri"/>
            </a:endParaRPr>
          </a:p>
        </p:txBody>
      </p:sp>
      <p:sp>
        <p:nvSpPr>
          <p:cNvPr id="708" name="Google Shape;708;g2770e931a04_0_0"/>
          <p:cNvSpPr/>
          <p:nvPr/>
        </p:nvSpPr>
        <p:spPr>
          <a:xfrm>
            <a:off x="7386113" y="2630656"/>
            <a:ext cx="11733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Data Quality</a:t>
            </a:r>
            <a:endParaRPr b="0" i="0" sz="700" u="none" cap="none" strike="noStrike">
              <a:solidFill>
                <a:schemeClr val="accent2"/>
              </a:solidFill>
              <a:latin typeface="Calibri"/>
              <a:ea typeface="Calibri"/>
              <a:cs typeface="Calibri"/>
              <a:sym typeface="Calibri"/>
            </a:endParaRPr>
          </a:p>
        </p:txBody>
      </p:sp>
      <p:sp>
        <p:nvSpPr>
          <p:cNvPr id="709" name="Google Shape;709;g2770e931a04_0_0"/>
          <p:cNvSpPr/>
          <p:nvPr/>
        </p:nvSpPr>
        <p:spPr>
          <a:xfrm>
            <a:off x="8962884" y="2637337"/>
            <a:ext cx="941700" cy="318000"/>
          </a:xfrm>
          <a:prstGeom prst="rect">
            <a:avLst/>
          </a:prstGeom>
          <a:noFill/>
          <a:ln>
            <a:noFill/>
          </a:ln>
        </p:spPr>
        <p:txBody>
          <a:bodyPr anchorCtr="0" anchor="t" bIns="45650" lIns="0" spcFirstLastPara="1" rIns="0" wrap="square" tIns="45650">
            <a:noAutofit/>
          </a:bodyPr>
          <a:lstStyle/>
          <a:p>
            <a:pPr indent="0" lvl="0" marL="0" rtl="0" algn="ctr">
              <a:spcBef>
                <a:spcPts val="0"/>
              </a:spcBef>
              <a:spcAft>
                <a:spcPts val="0"/>
              </a:spcAft>
              <a:buClr>
                <a:srgbClr val="000000"/>
              </a:buClr>
              <a:buSzPts val="1066"/>
              <a:buFont typeface="Arial"/>
              <a:buNone/>
            </a:pPr>
            <a:r>
              <a:rPr lang="en-US" sz="966">
                <a:solidFill>
                  <a:schemeClr val="accent2"/>
                </a:solidFill>
                <a:latin typeface="Barlow"/>
                <a:ea typeface="Barlow"/>
                <a:cs typeface="Barlow"/>
                <a:sym typeface="Barlow"/>
              </a:rPr>
              <a:t>CI / CD</a:t>
            </a:r>
            <a:endParaRPr sz="966">
              <a:solidFill>
                <a:schemeClr val="accent2"/>
              </a:solidFill>
              <a:latin typeface="Barlow"/>
              <a:ea typeface="Barlow"/>
              <a:cs typeface="Barlow"/>
              <a:sym typeface="Barlow"/>
            </a:endParaRPr>
          </a:p>
        </p:txBody>
      </p:sp>
      <p:cxnSp>
        <p:nvCxnSpPr>
          <p:cNvPr id="710" name="Google Shape;710;g2770e931a04_0_0"/>
          <p:cNvCxnSpPr/>
          <p:nvPr/>
        </p:nvCxnSpPr>
        <p:spPr>
          <a:xfrm>
            <a:off x="10576683" y="2098585"/>
            <a:ext cx="377100" cy="0"/>
          </a:xfrm>
          <a:prstGeom prst="straightConnector1">
            <a:avLst/>
          </a:prstGeom>
          <a:noFill/>
          <a:ln cap="flat" cmpd="sng" w="28575">
            <a:solidFill>
              <a:schemeClr val="dk1"/>
            </a:solidFill>
            <a:prstDash val="solid"/>
            <a:round/>
            <a:headEnd len="sm" w="sm" type="none"/>
            <a:tailEnd len="med" w="med" type="stealth"/>
          </a:ln>
        </p:spPr>
      </p:cxnSp>
      <p:pic>
        <p:nvPicPr>
          <p:cNvPr id="711" name="Google Shape;711;g2770e931a04_0_0"/>
          <p:cNvPicPr preferRelativeResize="0"/>
          <p:nvPr/>
        </p:nvPicPr>
        <p:blipFill rotWithShape="1">
          <a:blip r:embed="rId7">
            <a:alphaModFix/>
          </a:blip>
          <a:srcRect b="0" l="0" r="0" t="0"/>
          <a:stretch/>
        </p:blipFill>
        <p:spPr>
          <a:xfrm>
            <a:off x="4177684" y="2086271"/>
            <a:ext cx="600374" cy="599531"/>
          </a:xfrm>
          <a:prstGeom prst="rect">
            <a:avLst/>
          </a:prstGeom>
          <a:noFill/>
          <a:ln>
            <a:noFill/>
          </a:ln>
        </p:spPr>
      </p:pic>
      <p:cxnSp>
        <p:nvCxnSpPr>
          <p:cNvPr id="712" name="Google Shape;712;g2770e931a04_0_0"/>
          <p:cNvCxnSpPr/>
          <p:nvPr/>
        </p:nvCxnSpPr>
        <p:spPr>
          <a:xfrm>
            <a:off x="3056936" y="2364243"/>
            <a:ext cx="1206000" cy="9300"/>
          </a:xfrm>
          <a:prstGeom prst="straightConnector1">
            <a:avLst/>
          </a:prstGeom>
          <a:noFill/>
          <a:ln cap="flat" cmpd="sng" w="12700">
            <a:solidFill>
              <a:schemeClr val="accent2"/>
            </a:solidFill>
            <a:prstDash val="lgDash"/>
            <a:round/>
            <a:headEnd len="sm" w="sm" type="none"/>
            <a:tailEnd len="sm" w="sm" type="none"/>
          </a:ln>
        </p:spPr>
      </p:cxnSp>
      <p:cxnSp>
        <p:nvCxnSpPr>
          <p:cNvPr id="713" name="Google Shape;713;g2770e931a04_0_0"/>
          <p:cNvCxnSpPr/>
          <p:nvPr/>
        </p:nvCxnSpPr>
        <p:spPr>
          <a:xfrm>
            <a:off x="4694716" y="2393453"/>
            <a:ext cx="1206000" cy="9300"/>
          </a:xfrm>
          <a:prstGeom prst="straightConnector1">
            <a:avLst/>
          </a:prstGeom>
          <a:noFill/>
          <a:ln cap="flat" cmpd="sng" w="12700">
            <a:solidFill>
              <a:schemeClr val="accent2"/>
            </a:solidFill>
            <a:prstDash val="lgDash"/>
            <a:round/>
            <a:headEnd len="sm" w="sm" type="none"/>
            <a:tailEnd len="sm" w="sm" type="none"/>
          </a:ln>
        </p:spPr>
      </p:cxnSp>
      <p:pic>
        <p:nvPicPr>
          <p:cNvPr id="714" name="Google Shape;714;g2770e931a04_0_0"/>
          <p:cNvPicPr preferRelativeResize="0"/>
          <p:nvPr/>
        </p:nvPicPr>
        <p:blipFill rotWithShape="1">
          <a:blip r:embed="rId8">
            <a:alphaModFix/>
          </a:blip>
          <a:srcRect b="0" l="0" r="0" t="0"/>
          <a:stretch/>
        </p:blipFill>
        <p:spPr>
          <a:xfrm>
            <a:off x="5942866" y="2077736"/>
            <a:ext cx="600536" cy="581109"/>
          </a:xfrm>
          <a:prstGeom prst="rect">
            <a:avLst/>
          </a:prstGeom>
          <a:noFill/>
          <a:ln>
            <a:noFill/>
          </a:ln>
        </p:spPr>
      </p:pic>
      <p:pic>
        <p:nvPicPr>
          <p:cNvPr id="715" name="Google Shape;715;g2770e931a04_0_0"/>
          <p:cNvPicPr preferRelativeResize="0"/>
          <p:nvPr/>
        </p:nvPicPr>
        <p:blipFill rotWithShape="1">
          <a:blip r:embed="rId9">
            <a:alphaModFix/>
          </a:blip>
          <a:srcRect b="0" l="0" r="0" t="0"/>
          <a:stretch/>
        </p:blipFill>
        <p:spPr>
          <a:xfrm>
            <a:off x="7676244" y="2087711"/>
            <a:ext cx="558806" cy="587947"/>
          </a:xfrm>
          <a:prstGeom prst="rect">
            <a:avLst/>
          </a:prstGeom>
          <a:noFill/>
          <a:ln>
            <a:noFill/>
          </a:ln>
        </p:spPr>
      </p:pic>
      <p:cxnSp>
        <p:nvCxnSpPr>
          <p:cNvPr id="716" name="Google Shape;716;g2770e931a04_0_0"/>
          <p:cNvCxnSpPr>
            <a:endCxn id="715" idx="1"/>
          </p:cNvCxnSpPr>
          <p:nvPr/>
        </p:nvCxnSpPr>
        <p:spPr>
          <a:xfrm>
            <a:off x="6490944" y="2373285"/>
            <a:ext cx="1185300" cy="8400"/>
          </a:xfrm>
          <a:prstGeom prst="straightConnector1">
            <a:avLst/>
          </a:prstGeom>
          <a:noFill/>
          <a:ln cap="flat" cmpd="sng" w="12700">
            <a:solidFill>
              <a:schemeClr val="accent2"/>
            </a:solidFill>
            <a:prstDash val="lgDash"/>
            <a:round/>
            <a:headEnd len="sm" w="sm" type="none"/>
            <a:tailEnd len="sm" w="sm" type="none"/>
          </a:ln>
        </p:spPr>
      </p:cxnSp>
      <p:cxnSp>
        <p:nvCxnSpPr>
          <p:cNvPr id="717" name="Google Shape;717;g2770e931a04_0_0"/>
          <p:cNvCxnSpPr/>
          <p:nvPr/>
        </p:nvCxnSpPr>
        <p:spPr>
          <a:xfrm>
            <a:off x="8271510" y="2381683"/>
            <a:ext cx="898500" cy="4500"/>
          </a:xfrm>
          <a:prstGeom prst="straightConnector1">
            <a:avLst/>
          </a:prstGeom>
          <a:noFill/>
          <a:ln cap="flat" cmpd="sng" w="12700">
            <a:solidFill>
              <a:schemeClr val="accent2"/>
            </a:solidFill>
            <a:prstDash val="lgDash"/>
            <a:round/>
            <a:headEnd len="sm" w="sm" type="none"/>
            <a:tailEnd len="sm" w="sm" type="none"/>
          </a:ln>
        </p:spPr>
      </p:cxnSp>
      <p:sp>
        <p:nvSpPr>
          <p:cNvPr id="718" name="Google Shape;718;g2770e931a04_0_0"/>
          <p:cNvSpPr/>
          <p:nvPr/>
        </p:nvSpPr>
        <p:spPr>
          <a:xfrm>
            <a:off x="405829" y="3306690"/>
            <a:ext cx="724500" cy="1247700"/>
          </a:xfrm>
          <a:prstGeom prst="rect">
            <a:avLst/>
          </a:prstGeom>
          <a:solidFill>
            <a:schemeClr val="lt1"/>
          </a:solidFill>
          <a:ln>
            <a:noFill/>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466" u="none" cap="none" strike="noStrike">
              <a:solidFill>
                <a:srgbClr val="1B3038"/>
              </a:solidFill>
              <a:latin typeface="Arial"/>
              <a:ea typeface="Arial"/>
              <a:cs typeface="Arial"/>
              <a:sym typeface="Arial"/>
            </a:endParaRPr>
          </a:p>
        </p:txBody>
      </p:sp>
      <p:pic>
        <p:nvPicPr>
          <p:cNvPr id="719" name="Google Shape;719;g2770e931a04_0_0"/>
          <p:cNvPicPr preferRelativeResize="0"/>
          <p:nvPr/>
        </p:nvPicPr>
        <p:blipFill rotWithShape="1">
          <a:blip r:embed="rId10">
            <a:alphaModFix/>
          </a:blip>
          <a:srcRect b="0" l="0" r="0" t="0"/>
          <a:stretch/>
        </p:blipFill>
        <p:spPr>
          <a:xfrm>
            <a:off x="2446555" y="2094864"/>
            <a:ext cx="577169" cy="541014"/>
          </a:xfrm>
          <a:prstGeom prst="rect">
            <a:avLst/>
          </a:prstGeom>
          <a:noFill/>
          <a:ln>
            <a:noFill/>
          </a:ln>
        </p:spPr>
      </p:pic>
      <p:pic>
        <p:nvPicPr>
          <p:cNvPr id="720" name="Google Shape;720;g2770e931a04_0_0"/>
          <p:cNvPicPr preferRelativeResize="0"/>
          <p:nvPr/>
        </p:nvPicPr>
        <p:blipFill rotWithShape="1">
          <a:blip r:embed="rId5">
            <a:alphaModFix/>
          </a:blip>
          <a:srcRect b="0" l="0" r="0" t="0"/>
          <a:stretch/>
        </p:blipFill>
        <p:spPr>
          <a:xfrm>
            <a:off x="10988205" y="5288202"/>
            <a:ext cx="586709" cy="572254"/>
          </a:xfrm>
          <a:prstGeom prst="rect">
            <a:avLst/>
          </a:prstGeom>
          <a:noFill/>
          <a:ln>
            <a:noFill/>
          </a:ln>
        </p:spPr>
      </p:pic>
      <p:sp>
        <p:nvSpPr>
          <p:cNvPr id="721" name="Google Shape;721;g2770e931a04_0_0"/>
          <p:cNvSpPr/>
          <p:nvPr/>
        </p:nvSpPr>
        <p:spPr>
          <a:xfrm>
            <a:off x="10418614" y="5856840"/>
            <a:ext cx="1736400" cy="2535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rgbClr val="3A3838"/>
                </a:solidFill>
                <a:latin typeface="Barlow"/>
                <a:ea typeface="Barlow"/>
                <a:cs typeface="Barlow"/>
                <a:sym typeface="Barlow"/>
              </a:rPr>
              <a:t>Operational Apps </a:t>
            </a:r>
            <a:endParaRPr b="0" i="0" sz="800" u="none" cap="none" strike="noStrike">
              <a:solidFill>
                <a:srgbClr val="3A3838"/>
              </a:solidFill>
              <a:latin typeface="Calibri"/>
              <a:ea typeface="Calibri"/>
              <a:cs typeface="Calibri"/>
              <a:sym typeface="Calibri"/>
            </a:endParaRPr>
          </a:p>
        </p:txBody>
      </p:sp>
      <p:cxnSp>
        <p:nvCxnSpPr>
          <p:cNvPr id="722" name="Google Shape;722;g2770e931a04_0_0"/>
          <p:cNvCxnSpPr/>
          <p:nvPr/>
        </p:nvCxnSpPr>
        <p:spPr>
          <a:xfrm>
            <a:off x="10584018" y="5605203"/>
            <a:ext cx="274200" cy="2400"/>
          </a:xfrm>
          <a:prstGeom prst="straightConnector1">
            <a:avLst/>
          </a:prstGeom>
          <a:noFill/>
          <a:ln cap="flat" cmpd="sng" w="28575">
            <a:solidFill>
              <a:schemeClr val="dk1"/>
            </a:solidFill>
            <a:prstDash val="solid"/>
            <a:round/>
            <a:headEnd len="sm" w="sm" type="none"/>
            <a:tailEnd len="med" w="med" type="stealth"/>
          </a:ln>
        </p:spPr>
      </p:cxnSp>
      <p:grpSp>
        <p:nvGrpSpPr>
          <p:cNvPr id="723" name="Google Shape;723;g2770e931a04_0_0"/>
          <p:cNvGrpSpPr/>
          <p:nvPr/>
        </p:nvGrpSpPr>
        <p:grpSpPr>
          <a:xfrm>
            <a:off x="6102474" y="5015025"/>
            <a:ext cx="1060684" cy="418200"/>
            <a:chOff x="6857225" y="5261225"/>
            <a:chExt cx="898200" cy="418200"/>
          </a:xfrm>
        </p:grpSpPr>
        <p:sp>
          <p:nvSpPr>
            <p:cNvPr id="724" name="Google Shape;724;g2770e931a04_0_0"/>
            <p:cNvSpPr/>
            <p:nvPr/>
          </p:nvSpPr>
          <p:spPr>
            <a:xfrm>
              <a:off x="6857225" y="5261225"/>
              <a:ext cx="898200" cy="418200"/>
            </a:xfrm>
            <a:prstGeom prst="rect">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25" name="Google Shape;725;g2770e931a04_0_0"/>
            <p:cNvPicPr preferRelativeResize="0"/>
            <p:nvPr/>
          </p:nvPicPr>
          <p:blipFill rotWithShape="1">
            <a:blip r:embed="rId11">
              <a:alphaModFix/>
            </a:blip>
            <a:srcRect b="0" l="0" r="0" t="0"/>
            <a:stretch/>
          </p:blipFill>
          <p:spPr>
            <a:xfrm>
              <a:off x="6932625" y="5279975"/>
              <a:ext cx="380701" cy="380701"/>
            </a:xfrm>
            <a:prstGeom prst="rect">
              <a:avLst/>
            </a:prstGeom>
            <a:noFill/>
            <a:ln>
              <a:noFill/>
            </a:ln>
          </p:spPr>
        </p:pic>
      </p:grpSp>
      <p:sp>
        <p:nvSpPr>
          <p:cNvPr id="726" name="Google Shape;726;g2770e931a04_0_0"/>
          <p:cNvSpPr/>
          <p:nvPr/>
        </p:nvSpPr>
        <p:spPr>
          <a:xfrm>
            <a:off x="6519312" y="5179725"/>
            <a:ext cx="716400" cy="241200"/>
          </a:xfrm>
          <a:prstGeom prst="rect">
            <a:avLst/>
          </a:prstGeom>
          <a:noFill/>
          <a:ln>
            <a:noFill/>
          </a:ln>
        </p:spPr>
        <p:txBody>
          <a:bodyPr anchorCtr="0" anchor="t" bIns="45650" lIns="0" spcFirstLastPara="1" rIns="0" wrap="square" tIns="45650">
            <a:noAutofit/>
          </a:bodyPr>
          <a:lstStyle/>
          <a:p>
            <a:pPr indent="0" lvl="0" marL="0" marR="0" rtl="0" algn="ctr">
              <a:lnSpc>
                <a:spcPct val="100000"/>
              </a:lnSpc>
              <a:spcBef>
                <a:spcPts val="0"/>
              </a:spcBef>
              <a:spcAft>
                <a:spcPts val="0"/>
              </a:spcAft>
              <a:buClr>
                <a:srgbClr val="000000"/>
              </a:buClr>
              <a:buSzPts val="1066"/>
              <a:buFont typeface="Arial"/>
              <a:buNone/>
            </a:pPr>
            <a:r>
              <a:rPr b="0" i="0" lang="en-US" sz="1066" u="none" cap="none" strike="noStrike">
                <a:solidFill>
                  <a:schemeClr val="accent2"/>
                </a:solidFill>
                <a:latin typeface="Barlow"/>
                <a:ea typeface="Barlow"/>
                <a:cs typeface="Barlow"/>
                <a:sym typeface="Barlow"/>
              </a:rPr>
              <a:t>Photon  </a:t>
            </a:r>
            <a:endParaRPr b="0" i="0" sz="800" u="none" cap="none" strike="noStrike">
              <a:solidFill>
                <a:schemeClr val="accent2"/>
              </a:solidFill>
              <a:latin typeface="Calibri"/>
              <a:ea typeface="Calibri"/>
              <a:cs typeface="Calibri"/>
              <a:sym typeface="Calibri"/>
            </a:endParaRPr>
          </a:p>
        </p:txBody>
      </p:sp>
      <p:pic>
        <p:nvPicPr>
          <p:cNvPr id="727" name="Google Shape;727;g2770e931a04_0_0"/>
          <p:cNvPicPr preferRelativeResize="0"/>
          <p:nvPr/>
        </p:nvPicPr>
        <p:blipFill>
          <a:blip r:embed="rId12">
            <a:alphaModFix/>
          </a:blip>
          <a:stretch>
            <a:fillRect/>
          </a:stretch>
        </p:blipFill>
        <p:spPr>
          <a:xfrm>
            <a:off x="9183552" y="2096913"/>
            <a:ext cx="552444" cy="561969"/>
          </a:xfrm>
          <a:prstGeom prst="rect">
            <a:avLst/>
          </a:prstGeom>
          <a:noFill/>
          <a:ln>
            <a:noFill/>
          </a:ln>
        </p:spPr>
      </p:pic>
      <p:sp>
        <p:nvSpPr>
          <p:cNvPr id="728" name="Google Shape;728;g2770e931a04_0_0"/>
          <p:cNvSpPr txBox="1"/>
          <p:nvPr>
            <p:ph type="title"/>
          </p:nvPr>
        </p:nvSpPr>
        <p:spPr>
          <a:xfrm>
            <a:off x="594229" y="431035"/>
            <a:ext cx="110334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1200"/>
              <a:buNone/>
            </a:pPr>
            <a:r>
              <a:rPr lang="en-US" sz="3200">
                <a:latin typeface="DM Sans"/>
                <a:ea typeface="DM Sans"/>
                <a:cs typeface="DM Sans"/>
                <a:sym typeface="DM Sans"/>
              </a:rPr>
              <a:t>Build Production ETL Pipelines with DLT</a:t>
            </a:r>
            <a:endParaRPr sz="3200">
              <a:latin typeface="DM Sans"/>
              <a:ea typeface="DM Sans"/>
              <a:cs typeface="DM Sans"/>
              <a:sym typeface="DM Sans"/>
            </a:endParaRPr>
          </a:p>
        </p:txBody>
      </p:sp>
      <p:pic>
        <p:nvPicPr>
          <p:cNvPr id="729" name="Google Shape;729;g2770e931a04_0_0"/>
          <p:cNvPicPr preferRelativeResize="0"/>
          <p:nvPr/>
        </p:nvPicPr>
        <p:blipFill>
          <a:blip r:embed="rId13">
            <a:alphaModFix/>
          </a:blip>
          <a:stretch>
            <a:fillRect/>
          </a:stretch>
        </p:blipFill>
        <p:spPr>
          <a:xfrm>
            <a:off x="671130" y="2948526"/>
            <a:ext cx="198078" cy="236948"/>
          </a:xfrm>
          <a:prstGeom prst="rect">
            <a:avLst/>
          </a:prstGeom>
          <a:noFill/>
          <a:ln>
            <a:noFill/>
          </a:ln>
        </p:spPr>
      </p:pic>
      <p:pic>
        <p:nvPicPr>
          <p:cNvPr id="730" name="Google Shape;730;g2770e931a04_0_0"/>
          <p:cNvPicPr preferRelativeResize="0"/>
          <p:nvPr/>
        </p:nvPicPr>
        <p:blipFill>
          <a:blip r:embed="rId14">
            <a:alphaModFix/>
          </a:blip>
          <a:stretch>
            <a:fillRect/>
          </a:stretch>
        </p:blipFill>
        <p:spPr>
          <a:xfrm>
            <a:off x="758966" y="3120556"/>
            <a:ext cx="475576" cy="316967"/>
          </a:xfrm>
          <a:prstGeom prst="rect">
            <a:avLst/>
          </a:prstGeom>
          <a:noFill/>
          <a:ln>
            <a:noFill/>
          </a:ln>
        </p:spPr>
      </p:pic>
      <p:pic>
        <p:nvPicPr>
          <p:cNvPr id="731" name="Google Shape;731;g2770e931a04_0_0"/>
          <p:cNvPicPr preferRelativeResize="0"/>
          <p:nvPr/>
        </p:nvPicPr>
        <p:blipFill rotWithShape="1">
          <a:blip r:embed="rId15">
            <a:alphaModFix/>
          </a:blip>
          <a:srcRect b="0" l="25719" r="26774" t="0"/>
          <a:stretch/>
        </p:blipFill>
        <p:spPr>
          <a:xfrm>
            <a:off x="425531" y="3169580"/>
            <a:ext cx="198132" cy="218909"/>
          </a:xfrm>
          <a:prstGeom prst="rect">
            <a:avLst/>
          </a:prstGeom>
          <a:noFill/>
          <a:ln>
            <a:noFill/>
          </a:ln>
        </p:spPr>
      </p:pic>
      <p:sp>
        <p:nvSpPr>
          <p:cNvPr id="732" name="Google Shape;732;g2770e931a04_0_0"/>
          <p:cNvSpPr txBox="1"/>
          <p:nvPr/>
        </p:nvSpPr>
        <p:spPr>
          <a:xfrm>
            <a:off x="33433" y="3451350"/>
            <a:ext cx="1519200" cy="246300"/>
          </a:xfrm>
          <a:prstGeom prst="rect">
            <a:avLst/>
          </a:prstGeom>
          <a:solidFill>
            <a:schemeClr val="lt1"/>
          </a:solidFill>
          <a:ln>
            <a:noFill/>
          </a:ln>
        </p:spPr>
        <p:txBody>
          <a:bodyPr anchorCtr="0" anchor="t" bIns="45700" lIns="45700" spcFirstLastPara="1" rIns="45700" wrap="square" tIns="45700">
            <a:spAutoFit/>
          </a:bodyPr>
          <a:lstStyle/>
          <a:p>
            <a:pPr indent="0" lvl="0" marL="0" rtl="0" algn="ctr">
              <a:spcBef>
                <a:spcPts val="0"/>
              </a:spcBef>
              <a:spcAft>
                <a:spcPts val="0"/>
              </a:spcAft>
              <a:buNone/>
            </a:pPr>
            <a:r>
              <a:rPr lang="en-US" sz="1000">
                <a:latin typeface="DM Sans"/>
                <a:ea typeface="DM Sans"/>
                <a:cs typeface="DM Sans"/>
                <a:sym typeface="DM Sans"/>
              </a:rPr>
              <a:t>Cloud Storage</a:t>
            </a:r>
            <a:endParaRPr sz="1000">
              <a:latin typeface="DM Sans"/>
              <a:ea typeface="DM Sans"/>
              <a:cs typeface="DM Sans"/>
              <a:sym typeface="DM Sans"/>
            </a:endParaRPr>
          </a:p>
        </p:txBody>
      </p:sp>
      <p:pic>
        <p:nvPicPr>
          <p:cNvPr id="733" name="Google Shape;733;g2770e931a04_0_0"/>
          <p:cNvPicPr preferRelativeResize="0"/>
          <p:nvPr/>
        </p:nvPicPr>
        <p:blipFill rotWithShape="1">
          <a:blip r:embed="rId16">
            <a:alphaModFix/>
          </a:blip>
          <a:srcRect b="0" l="0" r="0" t="0"/>
          <a:stretch/>
        </p:blipFill>
        <p:spPr>
          <a:xfrm>
            <a:off x="615155" y="4320613"/>
            <a:ext cx="196531" cy="199007"/>
          </a:xfrm>
          <a:prstGeom prst="rect">
            <a:avLst/>
          </a:prstGeom>
          <a:noFill/>
          <a:ln>
            <a:noFill/>
          </a:ln>
        </p:spPr>
      </p:pic>
      <p:pic>
        <p:nvPicPr>
          <p:cNvPr id="734" name="Google Shape;734;g2770e931a04_0_0"/>
          <p:cNvPicPr preferRelativeResize="0"/>
          <p:nvPr/>
        </p:nvPicPr>
        <p:blipFill>
          <a:blip r:embed="rId17">
            <a:alphaModFix/>
          </a:blip>
          <a:stretch>
            <a:fillRect/>
          </a:stretch>
        </p:blipFill>
        <p:spPr>
          <a:xfrm>
            <a:off x="223372" y="4319390"/>
            <a:ext cx="196538" cy="201452"/>
          </a:xfrm>
          <a:prstGeom prst="rect">
            <a:avLst/>
          </a:prstGeom>
          <a:noFill/>
          <a:ln>
            <a:noFill/>
          </a:ln>
        </p:spPr>
      </p:pic>
      <p:pic>
        <p:nvPicPr>
          <p:cNvPr id="735" name="Google Shape;735;g2770e931a04_0_0"/>
          <p:cNvPicPr preferRelativeResize="0"/>
          <p:nvPr/>
        </p:nvPicPr>
        <p:blipFill rotWithShape="1">
          <a:blip r:embed="rId18">
            <a:alphaModFix/>
          </a:blip>
          <a:srcRect b="0" l="0" r="0" t="0"/>
          <a:stretch/>
        </p:blipFill>
        <p:spPr>
          <a:xfrm>
            <a:off x="1006953" y="4308748"/>
            <a:ext cx="249367" cy="222750"/>
          </a:xfrm>
          <a:prstGeom prst="rect">
            <a:avLst/>
          </a:prstGeom>
          <a:noFill/>
          <a:ln>
            <a:noFill/>
          </a:ln>
        </p:spPr>
      </p:pic>
      <p:sp>
        <p:nvSpPr>
          <p:cNvPr id="736" name="Google Shape;736;g2770e931a04_0_0"/>
          <p:cNvSpPr txBox="1"/>
          <p:nvPr/>
        </p:nvSpPr>
        <p:spPr>
          <a:xfrm>
            <a:off x="-225004" y="4594350"/>
            <a:ext cx="1968000" cy="246300"/>
          </a:xfrm>
          <a:prstGeom prst="rect">
            <a:avLst/>
          </a:prstGeom>
          <a:solidFill>
            <a:schemeClr val="lt1"/>
          </a:solidFill>
          <a:ln>
            <a:noFill/>
          </a:ln>
        </p:spPr>
        <p:txBody>
          <a:bodyPr anchorCtr="0" anchor="t" bIns="45700" lIns="45700" spcFirstLastPara="1" rIns="45700" wrap="square" tIns="45700">
            <a:spAutoFit/>
          </a:bodyPr>
          <a:lstStyle/>
          <a:p>
            <a:pPr indent="0" lvl="0" marL="0" rtl="0" algn="ctr">
              <a:spcBef>
                <a:spcPts val="0"/>
              </a:spcBef>
              <a:spcAft>
                <a:spcPts val="0"/>
              </a:spcAft>
              <a:buNone/>
            </a:pPr>
            <a:r>
              <a:rPr lang="en-US" sz="1000">
                <a:latin typeface="DM Sans"/>
                <a:ea typeface="DM Sans"/>
                <a:cs typeface="DM Sans"/>
                <a:sym typeface="DM Sans"/>
              </a:rPr>
              <a:t>Message Queues</a:t>
            </a:r>
            <a:endParaRPr sz="1000">
              <a:latin typeface="DM Sans"/>
              <a:ea typeface="DM Sans"/>
              <a:cs typeface="DM Sans"/>
              <a:sym typeface="DM Sans"/>
            </a:endParaRPr>
          </a:p>
        </p:txBody>
      </p:sp>
      <p:pic>
        <p:nvPicPr>
          <p:cNvPr id="737" name="Google Shape;737;g2770e931a04_0_0"/>
          <p:cNvPicPr preferRelativeResize="0"/>
          <p:nvPr/>
        </p:nvPicPr>
        <p:blipFill>
          <a:blip r:embed="rId19">
            <a:alphaModFix/>
          </a:blip>
          <a:stretch>
            <a:fillRect/>
          </a:stretch>
        </p:blipFill>
        <p:spPr>
          <a:xfrm>
            <a:off x="413563" y="4083801"/>
            <a:ext cx="201549" cy="201552"/>
          </a:xfrm>
          <a:prstGeom prst="rect">
            <a:avLst/>
          </a:prstGeom>
          <a:noFill/>
          <a:ln>
            <a:noFill/>
          </a:ln>
        </p:spPr>
      </p:pic>
      <p:pic>
        <p:nvPicPr>
          <p:cNvPr id="738" name="Google Shape;738;g2770e931a04_0_0"/>
          <p:cNvPicPr preferRelativeResize="0"/>
          <p:nvPr/>
        </p:nvPicPr>
        <p:blipFill>
          <a:blip r:embed="rId20">
            <a:alphaModFix/>
          </a:blip>
          <a:stretch>
            <a:fillRect/>
          </a:stretch>
        </p:blipFill>
        <p:spPr>
          <a:xfrm>
            <a:off x="818957" y="4083800"/>
            <a:ext cx="201546" cy="201554"/>
          </a:xfrm>
          <a:prstGeom prst="rect">
            <a:avLst/>
          </a:prstGeom>
          <a:noFill/>
          <a:ln>
            <a:noFill/>
          </a:ln>
        </p:spPr>
      </p:pic>
      <p:grpSp>
        <p:nvGrpSpPr>
          <p:cNvPr id="739" name="Google Shape;739;g2770e931a04_0_0"/>
          <p:cNvGrpSpPr/>
          <p:nvPr/>
        </p:nvGrpSpPr>
        <p:grpSpPr>
          <a:xfrm>
            <a:off x="3131685" y="3084400"/>
            <a:ext cx="5904828" cy="1755350"/>
            <a:chOff x="3316500" y="2245125"/>
            <a:chExt cx="7775650" cy="2853300"/>
          </a:xfrm>
        </p:grpSpPr>
        <p:sp>
          <p:nvSpPr>
            <p:cNvPr id="740" name="Google Shape;740;g2770e931a04_0_0"/>
            <p:cNvSpPr/>
            <p:nvPr/>
          </p:nvSpPr>
          <p:spPr>
            <a:xfrm>
              <a:off x="3316500" y="2245125"/>
              <a:ext cx="2150700" cy="2853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000">
                  <a:latin typeface="DM Sans"/>
                  <a:ea typeface="DM Sans"/>
                  <a:cs typeface="DM Sans"/>
                  <a:sym typeface="DM Sans"/>
                </a:rPr>
                <a:t>Bronze Layer</a:t>
              </a:r>
              <a:endParaRPr sz="1000">
                <a:latin typeface="DM Sans"/>
                <a:ea typeface="DM Sans"/>
                <a:cs typeface="DM Sans"/>
                <a:sym typeface="DM Sans"/>
              </a:endParaRPr>
            </a:p>
          </p:txBody>
        </p:sp>
        <p:sp>
          <p:nvSpPr>
            <p:cNvPr id="741" name="Google Shape;741;g2770e931a04_0_0"/>
            <p:cNvSpPr/>
            <p:nvPr/>
          </p:nvSpPr>
          <p:spPr>
            <a:xfrm>
              <a:off x="6207527" y="2245125"/>
              <a:ext cx="2150700" cy="2853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000">
                  <a:latin typeface="DM Sans"/>
                  <a:ea typeface="DM Sans"/>
                  <a:cs typeface="DM Sans"/>
                  <a:sym typeface="DM Sans"/>
                </a:rPr>
                <a:t>Silver Layer</a:t>
              </a:r>
              <a:endParaRPr sz="1000">
                <a:latin typeface="DM Sans"/>
                <a:ea typeface="DM Sans"/>
                <a:cs typeface="DM Sans"/>
                <a:sym typeface="DM Sans"/>
              </a:endParaRPr>
            </a:p>
          </p:txBody>
        </p:sp>
        <p:sp>
          <p:nvSpPr>
            <p:cNvPr id="742" name="Google Shape;742;g2770e931a04_0_0"/>
            <p:cNvSpPr/>
            <p:nvPr/>
          </p:nvSpPr>
          <p:spPr>
            <a:xfrm>
              <a:off x="8941450" y="2245125"/>
              <a:ext cx="2150700" cy="2853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US" sz="1000">
                  <a:latin typeface="DM Sans"/>
                  <a:ea typeface="DM Sans"/>
                  <a:cs typeface="DM Sans"/>
                  <a:sym typeface="DM Sans"/>
                </a:rPr>
                <a:t>Gold Layer</a:t>
              </a:r>
              <a:endParaRPr sz="1000">
                <a:latin typeface="DM Sans"/>
                <a:ea typeface="DM Sans"/>
                <a:cs typeface="DM Sans"/>
                <a:sym typeface="DM Sans"/>
              </a:endParaRPr>
            </a:p>
          </p:txBody>
        </p:sp>
        <p:grpSp>
          <p:nvGrpSpPr>
            <p:cNvPr id="743" name="Google Shape;743;g2770e931a04_0_0"/>
            <p:cNvGrpSpPr/>
            <p:nvPr/>
          </p:nvGrpSpPr>
          <p:grpSpPr>
            <a:xfrm>
              <a:off x="3604093" y="3831567"/>
              <a:ext cx="1610214" cy="856403"/>
              <a:chOff x="965950" y="5510375"/>
              <a:chExt cx="1097100" cy="583500"/>
            </a:xfrm>
          </p:grpSpPr>
          <p:sp>
            <p:nvSpPr>
              <p:cNvPr id="744" name="Google Shape;744;g2770e931a04_0_0"/>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orders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Streaming Table</a:t>
                </a:r>
                <a:r>
                  <a:rPr lang="en-US" sz="800">
                    <a:latin typeface="DM Sans"/>
                    <a:ea typeface="DM Sans"/>
                    <a:cs typeface="DM Sans"/>
                    <a:sym typeface="DM Sans"/>
                  </a:rPr>
                  <a:t>)</a:t>
                </a:r>
                <a:endParaRPr sz="800">
                  <a:latin typeface="DM Sans"/>
                  <a:ea typeface="DM Sans"/>
                  <a:cs typeface="DM Sans"/>
                  <a:sym typeface="DM Sans"/>
                </a:endParaRPr>
              </a:p>
            </p:txBody>
          </p:sp>
          <p:pic>
            <p:nvPicPr>
              <p:cNvPr id="745" name="Google Shape;745;g2770e931a04_0_0"/>
              <p:cNvPicPr preferRelativeResize="0"/>
              <p:nvPr/>
            </p:nvPicPr>
            <p:blipFill>
              <a:blip r:embed="rId21">
                <a:alphaModFix/>
              </a:blip>
              <a:stretch>
                <a:fillRect/>
              </a:stretch>
            </p:blipFill>
            <p:spPr>
              <a:xfrm>
                <a:off x="1809094" y="5848948"/>
                <a:ext cx="192075" cy="186301"/>
              </a:xfrm>
              <a:prstGeom prst="rect">
                <a:avLst/>
              </a:prstGeom>
              <a:noFill/>
              <a:ln>
                <a:noFill/>
              </a:ln>
            </p:spPr>
          </p:pic>
        </p:grpSp>
        <p:grpSp>
          <p:nvGrpSpPr>
            <p:cNvPr id="746" name="Google Shape;746;g2770e931a04_0_0"/>
            <p:cNvGrpSpPr/>
            <p:nvPr/>
          </p:nvGrpSpPr>
          <p:grpSpPr>
            <a:xfrm>
              <a:off x="3604093" y="2496392"/>
              <a:ext cx="1610214" cy="856403"/>
              <a:chOff x="965950" y="5510375"/>
              <a:chExt cx="1097100" cy="583500"/>
            </a:xfrm>
          </p:grpSpPr>
          <p:sp>
            <p:nvSpPr>
              <p:cNvPr id="747" name="Google Shape;747;g2770e931a04_0_0"/>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customers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Streaming Table</a:t>
                </a:r>
                <a:r>
                  <a:rPr lang="en-US" sz="800">
                    <a:latin typeface="DM Sans"/>
                    <a:ea typeface="DM Sans"/>
                    <a:cs typeface="DM Sans"/>
                    <a:sym typeface="DM Sans"/>
                  </a:rPr>
                  <a:t>)</a:t>
                </a:r>
                <a:endParaRPr sz="800">
                  <a:latin typeface="DM Sans"/>
                  <a:ea typeface="DM Sans"/>
                  <a:cs typeface="DM Sans"/>
                  <a:sym typeface="DM Sans"/>
                </a:endParaRPr>
              </a:p>
            </p:txBody>
          </p:sp>
          <p:pic>
            <p:nvPicPr>
              <p:cNvPr id="748" name="Google Shape;748;g2770e931a04_0_0"/>
              <p:cNvPicPr preferRelativeResize="0"/>
              <p:nvPr/>
            </p:nvPicPr>
            <p:blipFill>
              <a:blip r:embed="rId21">
                <a:alphaModFix/>
              </a:blip>
              <a:stretch>
                <a:fillRect/>
              </a:stretch>
            </p:blipFill>
            <p:spPr>
              <a:xfrm>
                <a:off x="1809094" y="5848948"/>
                <a:ext cx="192075" cy="186301"/>
              </a:xfrm>
              <a:prstGeom prst="rect">
                <a:avLst/>
              </a:prstGeom>
              <a:noFill/>
              <a:ln>
                <a:noFill/>
              </a:ln>
            </p:spPr>
          </p:pic>
        </p:grpSp>
        <p:grpSp>
          <p:nvGrpSpPr>
            <p:cNvPr id="749" name="Google Shape;749;g2770e931a04_0_0"/>
            <p:cNvGrpSpPr/>
            <p:nvPr/>
          </p:nvGrpSpPr>
          <p:grpSpPr>
            <a:xfrm>
              <a:off x="6514518" y="3211717"/>
              <a:ext cx="1610214" cy="856403"/>
              <a:chOff x="965950" y="5510375"/>
              <a:chExt cx="1097100" cy="583500"/>
            </a:xfrm>
          </p:grpSpPr>
          <p:sp>
            <p:nvSpPr>
              <p:cNvPr id="750" name="Google Shape;750;g2770e931a04_0_0"/>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customer_orders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Materialized View</a:t>
                </a:r>
                <a:r>
                  <a:rPr lang="en-US" sz="800">
                    <a:latin typeface="DM Sans"/>
                    <a:ea typeface="DM Sans"/>
                    <a:cs typeface="DM Sans"/>
                    <a:sym typeface="DM Sans"/>
                  </a:rPr>
                  <a:t>)</a:t>
                </a:r>
                <a:endParaRPr sz="800">
                  <a:latin typeface="DM Sans"/>
                  <a:ea typeface="DM Sans"/>
                  <a:cs typeface="DM Sans"/>
                  <a:sym typeface="DM Sans"/>
                </a:endParaRPr>
              </a:p>
            </p:txBody>
          </p:sp>
          <p:pic>
            <p:nvPicPr>
              <p:cNvPr id="751" name="Google Shape;751;g2770e931a04_0_0"/>
              <p:cNvPicPr preferRelativeResize="0"/>
              <p:nvPr/>
            </p:nvPicPr>
            <p:blipFill>
              <a:blip r:embed="rId21">
                <a:alphaModFix/>
              </a:blip>
              <a:stretch>
                <a:fillRect/>
              </a:stretch>
            </p:blipFill>
            <p:spPr>
              <a:xfrm>
                <a:off x="1809094" y="5848948"/>
                <a:ext cx="192075" cy="186301"/>
              </a:xfrm>
              <a:prstGeom prst="rect">
                <a:avLst/>
              </a:prstGeom>
              <a:noFill/>
              <a:ln>
                <a:noFill/>
              </a:ln>
            </p:spPr>
          </p:pic>
        </p:grpSp>
        <p:grpSp>
          <p:nvGrpSpPr>
            <p:cNvPr id="752" name="Google Shape;752;g2770e931a04_0_0"/>
            <p:cNvGrpSpPr/>
            <p:nvPr/>
          </p:nvGrpSpPr>
          <p:grpSpPr>
            <a:xfrm>
              <a:off x="9211218" y="3211717"/>
              <a:ext cx="1610214" cy="856403"/>
              <a:chOff x="965950" y="5510375"/>
              <a:chExt cx="1097100" cy="583500"/>
            </a:xfrm>
          </p:grpSpPr>
          <p:sp>
            <p:nvSpPr>
              <p:cNvPr id="753" name="Google Shape;753;g2770e931a04_0_0"/>
              <p:cNvSpPr/>
              <p:nvPr/>
            </p:nvSpPr>
            <p:spPr>
              <a:xfrm>
                <a:off x="965950" y="5510375"/>
                <a:ext cx="1097100" cy="583500"/>
              </a:xfrm>
              <a:prstGeom prst="rect">
                <a:avLst/>
              </a:prstGeom>
              <a:solidFill>
                <a:srgbClr val="FFFFFF"/>
              </a:solidFill>
              <a:ln cap="flat" cmpd="sng" w="952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US" sz="900">
                    <a:latin typeface="DM Mono"/>
                    <a:ea typeface="DM Mono"/>
                    <a:cs typeface="DM Mono"/>
                    <a:sym typeface="DM Mono"/>
                  </a:rPr>
                  <a:t>daily_orders</a:t>
                </a:r>
                <a:endParaRPr sz="800">
                  <a:latin typeface="DM Sans"/>
                  <a:ea typeface="DM Sans"/>
                  <a:cs typeface="DM Sans"/>
                  <a:sym typeface="DM Sans"/>
                </a:endParaRPr>
              </a:p>
              <a:p>
                <a:pPr indent="0" lvl="0" marL="0" rtl="0" algn="ctr">
                  <a:spcBef>
                    <a:spcPts val="0"/>
                  </a:spcBef>
                  <a:spcAft>
                    <a:spcPts val="0"/>
                  </a:spcAft>
                  <a:buNone/>
                </a:pPr>
                <a:r>
                  <a:rPr lang="en-US" sz="800">
                    <a:latin typeface="DM Sans"/>
                    <a:ea typeface="DM Sans"/>
                    <a:cs typeface="DM Sans"/>
                    <a:sym typeface="DM Sans"/>
                  </a:rPr>
                  <a:t>(</a:t>
                </a:r>
                <a:r>
                  <a:rPr lang="en-US" sz="800">
                    <a:solidFill>
                      <a:schemeClr val="dk2"/>
                    </a:solidFill>
                    <a:latin typeface="DM Sans"/>
                    <a:ea typeface="DM Sans"/>
                    <a:cs typeface="DM Sans"/>
                    <a:sym typeface="DM Sans"/>
                  </a:rPr>
                  <a:t>Materialized View</a:t>
                </a:r>
                <a:r>
                  <a:rPr lang="en-US" sz="800">
                    <a:latin typeface="DM Sans"/>
                    <a:ea typeface="DM Sans"/>
                    <a:cs typeface="DM Sans"/>
                    <a:sym typeface="DM Sans"/>
                  </a:rPr>
                  <a:t>)</a:t>
                </a:r>
                <a:endParaRPr sz="800">
                  <a:latin typeface="DM Sans"/>
                  <a:ea typeface="DM Sans"/>
                  <a:cs typeface="DM Sans"/>
                  <a:sym typeface="DM Sans"/>
                </a:endParaRPr>
              </a:p>
            </p:txBody>
          </p:sp>
          <p:pic>
            <p:nvPicPr>
              <p:cNvPr id="754" name="Google Shape;754;g2770e931a04_0_0"/>
              <p:cNvPicPr preferRelativeResize="0"/>
              <p:nvPr/>
            </p:nvPicPr>
            <p:blipFill>
              <a:blip r:embed="rId21">
                <a:alphaModFix/>
              </a:blip>
              <a:stretch>
                <a:fillRect/>
              </a:stretch>
            </p:blipFill>
            <p:spPr>
              <a:xfrm>
                <a:off x="1809094" y="5848948"/>
                <a:ext cx="192075" cy="186301"/>
              </a:xfrm>
              <a:prstGeom prst="rect">
                <a:avLst/>
              </a:prstGeom>
              <a:noFill/>
              <a:ln>
                <a:noFill/>
              </a:ln>
            </p:spPr>
          </p:pic>
        </p:grpSp>
        <p:cxnSp>
          <p:nvCxnSpPr>
            <p:cNvPr id="755" name="Google Shape;755;g2770e931a04_0_0"/>
            <p:cNvCxnSpPr>
              <a:stCxn id="747" idx="3"/>
              <a:endCxn id="750" idx="1"/>
            </p:cNvCxnSpPr>
            <p:nvPr/>
          </p:nvCxnSpPr>
          <p:spPr>
            <a:xfrm>
              <a:off x="5214307" y="2924593"/>
              <a:ext cx="1300200" cy="7152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756" name="Google Shape;756;g2770e931a04_0_0"/>
            <p:cNvCxnSpPr>
              <a:stCxn id="744" idx="3"/>
              <a:endCxn id="750" idx="1"/>
            </p:cNvCxnSpPr>
            <p:nvPr/>
          </p:nvCxnSpPr>
          <p:spPr>
            <a:xfrm flipH="1" rot="10800000">
              <a:off x="5214307" y="3639968"/>
              <a:ext cx="1300200" cy="619800"/>
            </a:xfrm>
            <a:prstGeom prst="bentConnector3">
              <a:avLst>
                <a:gd fmla="val 50000" name="adj1"/>
              </a:avLst>
            </a:prstGeom>
            <a:noFill/>
            <a:ln cap="flat" cmpd="sng" w="9525">
              <a:solidFill>
                <a:schemeClr val="dk1"/>
              </a:solidFill>
              <a:prstDash val="solid"/>
              <a:round/>
              <a:headEnd len="med" w="med" type="none"/>
              <a:tailEnd len="med" w="med" type="triangle"/>
            </a:ln>
          </p:spPr>
        </p:cxnSp>
        <p:cxnSp>
          <p:nvCxnSpPr>
            <p:cNvPr id="757" name="Google Shape;757;g2770e931a04_0_0"/>
            <p:cNvCxnSpPr>
              <a:endCxn id="753" idx="1"/>
            </p:cNvCxnSpPr>
            <p:nvPr/>
          </p:nvCxnSpPr>
          <p:spPr>
            <a:xfrm flipH="1" rot="10800000">
              <a:off x="8122518" y="3639918"/>
              <a:ext cx="1088700" cy="6000"/>
            </a:xfrm>
            <a:prstGeom prst="straightConnector1">
              <a:avLst/>
            </a:prstGeom>
            <a:noFill/>
            <a:ln cap="flat" cmpd="sng" w="9525">
              <a:solidFill>
                <a:schemeClr val="dk1"/>
              </a:solidFill>
              <a:prstDash val="solid"/>
              <a:round/>
              <a:headEnd len="med" w="med" type="none"/>
              <a:tailEnd len="med" w="med" type="triangle"/>
            </a:ln>
          </p:spPr>
        </p:cxnSp>
        <p:grpSp>
          <p:nvGrpSpPr>
            <p:cNvPr id="758" name="Google Shape;758;g2770e931a04_0_0"/>
            <p:cNvGrpSpPr/>
            <p:nvPr/>
          </p:nvGrpSpPr>
          <p:grpSpPr>
            <a:xfrm>
              <a:off x="5663849" y="3442351"/>
              <a:ext cx="401125" cy="401125"/>
              <a:chOff x="7558699" y="3801474"/>
              <a:chExt cx="461700" cy="461700"/>
            </a:xfrm>
          </p:grpSpPr>
          <p:sp>
            <p:nvSpPr>
              <p:cNvPr id="759" name="Google Shape;759;g2770e931a04_0_0"/>
              <p:cNvSpPr/>
              <p:nvPr/>
            </p:nvSpPr>
            <p:spPr>
              <a:xfrm>
                <a:off x="7558699" y="3801474"/>
                <a:ext cx="461700" cy="46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g2770e931a04_0_0"/>
              <p:cNvPicPr preferRelativeResize="0"/>
              <p:nvPr/>
            </p:nvPicPr>
            <p:blipFill>
              <a:blip r:embed="rId22">
                <a:alphaModFix/>
              </a:blip>
              <a:stretch>
                <a:fillRect/>
              </a:stretch>
            </p:blipFill>
            <p:spPr>
              <a:xfrm>
                <a:off x="7583799" y="3826574"/>
                <a:ext cx="411500" cy="411500"/>
              </a:xfrm>
              <a:prstGeom prst="rect">
                <a:avLst/>
              </a:prstGeom>
              <a:noFill/>
              <a:ln>
                <a:noFill/>
              </a:ln>
            </p:spPr>
          </p:pic>
        </p:grpSp>
        <p:grpSp>
          <p:nvGrpSpPr>
            <p:cNvPr id="761" name="Google Shape;761;g2770e931a04_0_0"/>
            <p:cNvGrpSpPr/>
            <p:nvPr/>
          </p:nvGrpSpPr>
          <p:grpSpPr>
            <a:xfrm>
              <a:off x="8467424" y="3442351"/>
              <a:ext cx="401125" cy="401125"/>
              <a:chOff x="7558699" y="3801474"/>
              <a:chExt cx="461700" cy="461700"/>
            </a:xfrm>
          </p:grpSpPr>
          <p:sp>
            <p:nvSpPr>
              <p:cNvPr id="762" name="Google Shape;762;g2770e931a04_0_0"/>
              <p:cNvSpPr/>
              <p:nvPr/>
            </p:nvSpPr>
            <p:spPr>
              <a:xfrm>
                <a:off x="7558699" y="3801474"/>
                <a:ext cx="461700" cy="461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3" name="Google Shape;763;g2770e931a04_0_0"/>
              <p:cNvPicPr preferRelativeResize="0"/>
              <p:nvPr/>
            </p:nvPicPr>
            <p:blipFill>
              <a:blip r:embed="rId22">
                <a:alphaModFix/>
              </a:blip>
              <a:stretch>
                <a:fillRect/>
              </a:stretch>
            </p:blipFill>
            <p:spPr>
              <a:xfrm>
                <a:off x="7583799" y="3826574"/>
                <a:ext cx="411500" cy="411500"/>
              </a:xfrm>
              <a:prstGeom prst="rect">
                <a:avLst/>
              </a:prstGeom>
              <a:noFill/>
              <a:ln>
                <a:noFill/>
              </a:ln>
            </p:spPr>
          </p:pic>
        </p:grpSp>
      </p:grpSp>
      <p:cxnSp>
        <p:nvCxnSpPr>
          <p:cNvPr id="764" name="Google Shape;764;g2770e931a04_0_0"/>
          <p:cNvCxnSpPr/>
          <p:nvPr/>
        </p:nvCxnSpPr>
        <p:spPr>
          <a:xfrm>
            <a:off x="1361511" y="4386003"/>
            <a:ext cx="274200" cy="2400"/>
          </a:xfrm>
          <a:prstGeom prst="straightConnector1">
            <a:avLst/>
          </a:prstGeom>
          <a:noFill/>
          <a:ln cap="flat" cmpd="sng" w="28575">
            <a:solidFill>
              <a:schemeClr val="dk1"/>
            </a:solidFill>
            <a:prstDash val="solid"/>
            <a:round/>
            <a:headEnd len="sm" w="sm" type="none"/>
            <a:tailEnd len="med" w="med" type="stealth"/>
          </a:ln>
        </p:spPr>
      </p:cxnSp>
      <p:cxnSp>
        <p:nvCxnSpPr>
          <p:cNvPr id="765" name="Google Shape;765;g2770e931a04_0_0"/>
          <p:cNvCxnSpPr/>
          <p:nvPr/>
        </p:nvCxnSpPr>
        <p:spPr>
          <a:xfrm>
            <a:off x="1361511" y="3700203"/>
            <a:ext cx="274200" cy="2400"/>
          </a:xfrm>
          <a:prstGeom prst="straightConnector1">
            <a:avLst/>
          </a:prstGeom>
          <a:noFill/>
          <a:ln cap="flat" cmpd="sng" w="28575">
            <a:solidFill>
              <a:schemeClr val="dk1"/>
            </a:solidFill>
            <a:prstDash val="solid"/>
            <a:round/>
            <a:headEnd len="sm" w="sm" type="none"/>
            <a:tailEnd len="med" w="med" type="stealth"/>
          </a:ln>
        </p:spPr>
      </p:cxnSp>
      <p:sp>
        <p:nvSpPr>
          <p:cNvPr id="766" name="Google Shape;766;g2770e931a04_0_0"/>
          <p:cNvSpPr/>
          <p:nvPr/>
        </p:nvSpPr>
        <p:spPr>
          <a:xfrm>
            <a:off x="4498575" y="1540775"/>
            <a:ext cx="3415200" cy="405600"/>
          </a:xfrm>
          <a:prstGeom prst="rect">
            <a:avLst/>
          </a:prstGeom>
          <a:solidFill>
            <a:srgbClr val="F9F7F4"/>
          </a:solidFill>
          <a:ln cap="flat" cmpd="sng" w="25400">
            <a:solidFill>
              <a:srgbClr val="618794"/>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None/>
            </a:pPr>
            <a:r>
              <a:rPr lang="en-US" sz="1466">
                <a:solidFill>
                  <a:srgbClr val="1B3038"/>
                </a:solidFill>
              </a:rPr>
              <a:t>Databricks Lakehouse Platform </a:t>
            </a:r>
            <a:endParaRPr sz="1466">
              <a:solidFill>
                <a:srgbClr val="1B3038"/>
              </a:solidFill>
            </a:endParaRPr>
          </a:p>
        </p:txBody>
      </p:sp>
      <p:sp>
        <p:nvSpPr>
          <p:cNvPr id="767" name="Google Shape;767;g2770e931a04_0_0"/>
          <p:cNvSpPr/>
          <p:nvPr/>
        </p:nvSpPr>
        <p:spPr>
          <a:xfrm>
            <a:off x="4444505" y="5685200"/>
            <a:ext cx="3330000" cy="405600"/>
          </a:xfrm>
          <a:prstGeom prst="rect">
            <a:avLst/>
          </a:prstGeom>
          <a:solidFill>
            <a:schemeClr val="lt1"/>
          </a:solidFill>
          <a:ln cap="flat" cmpd="sng" w="25400">
            <a:solidFill>
              <a:schemeClr val="accent5"/>
            </a:solidFill>
            <a:prstDash val="solid"/>
            <a:round/>
            <a:headEnd len="sm" w="sm" type="none"/>
            <a:tailEnd len="sm" w="sm" type="none"/>
          </a:ln>
        </p:spPr>
        <p:txBody>
          <a:bodyPr anchorCtr="0" anchor="ctr" bIns="45675" lIns="91400" spcFirstLastPara="1" rIns="91400" wrap="square" tIns="45675">
            <a:noAutofit/>
          </a:bodyPr>
          <a:lstStyle/>
          <a:p>
            <a:pPr indent="0" lvl="0" marL="0" marR="0" rtl="0" algn="ctr">
              <a:lnSpc>
                <a:spcPct val="100000"/>
              </a:lnSpc>
              <a:spcBef>
                <a:spcPts val="0"/>
              </a:spcBef>
              <a:spcAft>
                <a:spcPts val="0"/>
              </a:spcAft>
              <a:buClr>
                <a:srgbClr val="000000"/>
              </a:buClr>
              <a:buSzPts val="1466"/>
              <a:buFont typeface="Arial"/>
              <a:buNone/>
            </a:pPr>
            <a:r>
              <a:t/>
            </a:r>
            <a:endParaRPr b="0" i="0" sz="1466" u="none" cap="none" strike="noStrike">
              <a:solidFill>
                <a:srgbClr val="FFFFFF"/>
              </a:solidFill>
              <a:latin typeface="Arial"/>
              <a:ea typeface="Arial"/>
              <a:cs typeface="Arial"/>
              <a:sym typeface="Arial"/>
            </a:endParaRPr>
          </a:p>
        </p:txBody>
      </p:sp>
      <p:pic>
        <p:nvPicPr>
          <p:cNvPr descr="A picture containing drawing&#10;&#10;Description automatically generated" id="768" name="Google Shape;768;g2770e931a04_0_0"/>
          <p:cNvPicPr preferRelativeResize="0"/>
          <p:nvPr/>
        </p:nvPicPr>
        <p:blipFill rotWithShape="1">
          <a:blip r:embed="rId23">
            <a:alphaModFix/>
          </a:blip>
          <a:srcRect b="0" l="0" r="0" t="0"/>
          <a:stretch/>
        </p:blipFill>
        <p:spPr>
          <a:xfrm>
            <a:off x="4486754" y="5726693"/>
            <a:ext cx="1499019" cy="322632"/>
          </a:xfrm>
          <a:prstGeom prst="rect">
            <a:avLst/>
          </a:prstGeom>
          <a:noFill/>
          <a:ln>
            <a:noFill/>
          </a:ln>
        </p:spPr>
      </p:pic>
      <p:grpSp>
        <p:nvGrpSpPr>
          <p:cNvPr id="769" name="Google Shape;769;g2770e931a04_0_0"/>
          <p:cNvGrpSpPr/>
          <p:nvPr/>
        </p:nvGrpSpPr>
        <p:grpSpPr>
          <a:xfrm>
            <a:off x="6156304" y="5723862"/>
            <a:ext cx="1561223" cy="298741"/>
            <a:chOff x="7155595" y="6486263"/>
            <a:chExt cx="1560755" cy="298741"/>
          </a:xfrm>
        </p:grpSpPr>
        <p:pic>
          <p:nvPicPr>
            <p:cNvPr id="770" name="Google Shape;770;g2770e931a04_0_0"/>
            <p:cNvPicPr preferRelativeResize="0"/>
            <p:nvPr/>
          </p:nvPicPr>
          <p:blipFill rotWithShape="1">
            <a:blip r:embed="rId24">
              <a:alphaModFix/>
            </a:blip>
            <a:srcRect b="0" l="0" r="0" t="0"/>
            <a:stretch/>
          </p:blipFill>
          <p:spPr>
            <a:xfrm>
              <a:off x="7155595" y="6486263"/>
              <a:ext cx="308325" cy="278089"/>
            </a:xfrm>
            <a:prstGeom prst="rect">
              <a:avLst/>
            </a:prstGeom>
            <a:noFill/>
            <a:ln>
              <a:noFill/>
            </a:ln>
          </p:spPr>
        </p:pic>
        <p:sp>
          <p:nvSpPr>
            <p:cNvPr id="771" name="Google Shape;771;g2770e931a04_0_0"/>
            <p:cNvSpPr/>
            <p:nvPr/>
          </p:nvSpPr>
          <p:spPr>
            <a:xfrm>
              <a:off x="7385850" y="6506904"/>
              <a:ext cx="1330500" cy="2781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050"/>
                <a:buFont typeface="Arial"/>
                <a:buNone/>
              </a:pPr>
              <a:r>
                <a:rPr b="0" i="0" lang="en-US" sz="1050" u="none" cap="none" strike="noStrike">
                  <a:solidFill>
                    <a:srgbClr val="1B3139"/>
                  </a:solidFill>
                  <a:latin typeface="DM Sans"/>
                  <a:ea typeface="DM Sans"/>
                  <a:cs typeface="DM Sans"/>
                  <a:sym typeface="DM Sans"/>
                </a:rPr>
                <a:t>UNITY CATALOG</a:t>
              </a:r>
              <a:endParaRPr b="0" i="0" sz="1050" u="none" cap="none" strike="noStrike">
                <a:solidFill>
                  <a:srgbClr val="1B3139"/>
                </a:solidFill>
                <a:latin typeface="DM Sans"/>
                <a:ea typeface="DM Sans"/>
                <a:cs typeface="DM Sans"/>
                <a:sym typeface="DM Sans"/>
              </a:endParaRPr>
            </a:p>
          </p:txBody>
        </p:sp>
      </p:grpSp>
      <p:cxnSp>
        <p:nvCxnSpPr>
          <p:cNvPr id="772" name="Google Shape;772;g2770e931a04_0_0"/>
          <p:cNvCxnSpPr/>
          <p:nvPr/>
        </p:nvCxnSpPr>
        <p:spPr>
          <a:xfrm>
            <a:off x="2013772" y="4926139"/>
            <a:ext cx="3276300" cy="292200"/>
          </a:xfrm>
          <a:prstGeom prst="bentConnector3">
            <a:avLst>
              <a:gd fmla="val -149" name="adj1"/>
            </a:avLst>
          </a:prstGeom>
          <a:noFill/>
          <a:ln cap="flat" cmpd="sng" w="12700">
            <a:solidFill>
              <a:srgbClr val="00A972"/>
            </a:solidFill>
            <a:prstDash val="lgDash"/>
            <a:round/>
            <a:headEnd len="sm" w="sm" type="none"/>
            <a:tailEnd len="sm" w="sm" type="none"/>
          </a:ln>
        </p:spPr>
      </p:cxnSp>
      <p:cxnSp>
        <p:nvCxnSpPr>
          <p:cNvPr id="773" name="Google Shape;773;g2770e931a04_0_0"/>
          <p:cNvCxnSpPr/>
          <p:nvPr/>
        </p:nvCxnSpPr>
        <p:spPr>
          <a:xfrm flipH="1">
            <a:off x="6739237" y="4895127"/>
            <a:ext cx="3373500" cy="337200"/>
          </a:xfrm>
          <a:prstGeom prst="bentConnector3">
            <a:avLst>
              <a:gd fmla="val 203" name="adj1"/>
            </a:avLst>
          </a:prstGeom>
          <a:noFill/>
          <a:ln cap="flat" cmpd="sng" w="12700">
            <a:solidFill>
              <a:srgbClr val="00A972"/>
            </a:solidFill>
            <a:prstDash val="lgDash"/>
            <a:round/>
            <a:headEnd len="sm" w="sm" type="none"/>
            <a:tailEnd len="sm" w="sm" type="none"/>
          </a:ln>
        </p:spPr>
      </p:cxnSp>
      <p:cxnSp>
        <p:nvCxnSpPr>
          <p:cNvPr id="774" name="Google Shape;774;g2770e931a04_0_0"/>
          <p:cNvCxnSpPr/>
          <p:nvPr/>
        </p:nvCxnSpPr>
        <p:spPr>
          <a:xfrm rot="-5400000">
            <a:off x="1699277" y="2681843"/>
            <a:ext cx="990900" cy="380700"/>
          </a:xfrm>
          <a:prstGeom prst="bentConnector2">
            <a:avLst/>
          </a:prstGeom>
          <a:noFill/>
          <a:ln cap="flat" cmpd="sng" w="12700">
            <a:solidFill>
              <a:srgbClr val="00A972"/>
            </a:solidFill>
            <a:prstDash val="lgDash"/>
            <a:round/>
            <a:headEnd len="sm" w="sm" type="none"/>
            <a:tailEnd len="sm" w="sm" type="none"/>
          </a:ln>
        </p:spPr>
      </p:cxnSp>
      <p:cxnSp>
        <p:nvCxnSpPr>
          <p:cNvPr id="775" name="Google Shape;775;g2770e931a04_0_0"/>
          <p:cNvCxnSpPr/>
          <p:nvPr/>
        </p:nvCxnSpPr>
        <p:spPr>
          <a:xfrm flipH="1" rot="5400000">
            <a:off x="9409102" y="2678282"/>
            <a:ext cx="990900" cy="380700"/>
          </a:xfrm>
          <a:prstGeom prst="bentConnector2">
            <a:avLst/>
          </a:prstGeom>
          <a:noFill/>
          <a:ln cap="flat" cmpd="sng" w="12700">
            <a:solidFill>
              <a:srgbClr val="00A972"/>
            </a:solidFill>
            <a:prstDash val="lgDash"/>
            <a:round/>
            <a:headEnd len="sm" w="sm" type="none"/>
            <a:tailEnd len="sm" w="sm" type="none"/>
          </a:ln>
        </p:spPr>
      </p:cxnSp>
      <p:cxnSp>
        <p:nvCxnSpPr>
          <p:cNvPr id="776" name="Google Shape;776;g2770e931a04_0_0"/>
          <p:cNvCxnSpPr/>
          <p:nvPr/>
        </p:nvCxnSpPr>
        <p:spPr>
          <a:xfrm flipH="1" rot="5400000">
            <a:off x="9327602" y="4140750"/>
            <a:ext cx="1542900" cy="5400"/>
          </a:xfrm>
          <a:prstGeom prst="bentConnector3">
            <a:avLst>
              <a:gd fmla="val 50000" name="adj1"/>
            </a:avLst>
          </a:prstGeom>
          <a:noFill/>
          <a:ln cap="flat" cmpd="sng" w="12700">
            <a:solidFill>
              <a:srgbClr val="00A972"/>
            </a:solidFill>
            <a:prstDash val="lgDash"/>
            <a:round/>
            <a:headEnd len="sm" w="sm" type="none"/>
            <a:tailEnd len="sm" w="sm" type="none"/>
          </a:ln>
        </p:spPr>
      </p:cxnSp>
      <p:cxnSp>
        <p:nvCxnSpPr>
          <p:cNvPr id="777" name="Google Shape;777;g2770e931a04_0_0"/>
          <p:cNvCxnSpPr/>
          <p:nvPr/>
        </p:nvCxnSpPr>
        <p:spPr>
          <a:xfrm flipH="1" rot="5400000">
            <a:off x="1237493" y="4097207"/>
            <a:ext cx="1542900" cy="5400"/>
          </a:xfrm>
          <a:prstGeom prst="bentConnector3">
            <a:avLst>
              <a:gd fmla="val 50000" name="adj1"/>
            </a:avLst>
          </a:prstGeom>
          <a:noFill/>
          <a:ln cap="flat" cmpd="sng" w="12700">
            <a:solidFill>
              <a:srgbClr val="00A972"/>
            </a:solidFill>
            <a:prstDash val="lg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10"/>
                                        </p:tgtEl>
                                        <p:attrNameLst>
                                          <p:attrName>style.visibility</p:attrName>
                                        </p:attrNameLst>
                                      </p:cBhvr>
                                      <p:to>
                                        <p:strVal val="visible"/>
                                      </p:to>
                                    </p:set>
                                    <p:animEffect filter="fade" transition="in">
                                      <p:cBhvr>
                                        <p:cTn dur="1000"/>
                                        <p:tgtEl>
                                          <p:spTgt spid="710"/>
                                        </p:tgtEl>
                                      </p:cBhvr>
                                    </p:animEffect>
                                  </p:childTnLst>
                                </p:cTn>
                              </p:par>
                              <p:par>
                                <p:cTn fill="hold" nodeType="withEffect" presetClass="entr" presetID="10" presetSubtype="0">
                                  <p:stCondLst>
                                    <p:cond delay="0"/>
                                  </p:stCondLst>
                                  <p:childTnLst>
                                    <p:set>
                                      <p:cBhvr>
                                        <p:cTn dur="1" fill="hold">
                                          <p:stCondLst>
                                            <p:cond delay="0"/>
                                          </p:stCondLst>
                                        </p:cTn>
                                        <p:tgtEl>
                                          <p:spTgt spid="722"/>
                                        </p:tgtEl>
                                        <p:attrNameLst>
                                          <p:attrName>style.visibility</p:attrName>
                                        </p:attrNameLst>
                                      </p:cBhvr>
                                      <p:to>
                                        <p:strVal val="visible"/>
                                      </p:to>
                                    </p:set>
                                    <p:animEffect filter="fade" transition="in">
                                      <p:cBhvr>
                                        <p:cTn dur="1000"/>
                                        <p:tgtEl>
                                          <p:spTgt spid="7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p1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t>Content + Infographic</a:t>
            </a:r>
            <a:endParaRPr/>
          </a:p>
        </p:txBody>
      </p:sp>
      <p:sp>
        <p:nvSpPr>
          <p:cNvPr id="2211" name="Google Shape;2211;p1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12" name="Google Shape;2212;p17"/>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2213" name="Google Shape;2213;p17"/>
          <p:cNvGraphicFramePr/>
          <p:nvPr/>
        </p:nvGraphicFramePr>
        <p:xfrm>
          <a:off x="6111900" y="712099"/>
          <a:ext cx="3000000" cy="3000000"/>
        </p:xfrm>
        <a:graphic>
          <a:graphicData uri="http://schemas.openxmlformats.org/drawingml/2006/table">
            <a:tbl>
              <a:tblPr bandRow="1" firstRow="1">
                <a:noFill/>
                <a:tableStyleId>{874F13E3-C9BF-4BD4-A99B-3F6457822C99}</a:tableStyleId>
              </a:tblPr>
              <a:tblGrid>
                <a:gridCol w="1375650"/>
                <a:gridCol w="1375650"/>
                <a:gridCol w="1375650"/>
                <a:gridCol w="1375650"/>
              </a:tblGrid>
              <a:tr h="429300">
                <a:tc>
                  <a:txBody>
                    <a:bodyPr/>
                    <a:lstStyle/>
                    <a:p>
                      <a:pPr indent="0" lvl="0" marL="0" marR="0" rtl="0" algn="ctr">
                        <a:spcBef>
                          <a:spcPts val="0"/>
                        </a:spcBef>
                        <a:spcAft>
                          <a:spcPts val="0"/>
                        </a:spcAft>
                        <a:buNone/>
                      </a:pPr>
                      <a:r>
                        <a:rPr lang="en-US" sz="1200"/>
                        <a:t>Cell 1</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2</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3</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4</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18"/>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80"/>
              <a:buNone/>
            </a:pPr>
            <a:r>
              <a:rPr lang="en-US"/>
              <a:t>Place Headline Here </a:t>
            </a:r>
            <a:endParaRPr/>
          </a:p>
        </p:txBody>
      </p:sp>
      <p:sp>
        <p:nvSpPr>
          <p:cNvPr id="2219" name="Google Shape;2219;p1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20" name="Google Shape;2220;p18"/>
          <p:cNvSpPr txBox="1"/>
          <p:nvPr>
            <p:ph idx="2" type="body"/>
          </p:nvPr>
        </p:nvSpPr>
        <p:spPr>
          <a:xfrm>
            <a:off x="4775204" y="1189899"/>
            <a:ext cx="5708865" cy="4351337"/>
          </a:xfrm>
          <a:prstGeom prst="rect">
            <a:avLst/>
          </a:prstGeom>
          <a:noFill/>
          <a:ln>
            <a:noFill/>
          </a:ln>
        </p:spPr>
        <p:txBody>
          <a:bodyPr anchorCtr="0" anchor="ctr" bIns="45700" lIns="91425" spcFirstLastPara="1" rIns="91425" wrap="square" tIns="45700">
            <a:noAutofit/>
          </a:bodyPr>
          <a:lstStyle/>
          <a:p>
            <a:pPr indent="-342900" lvl="0" marL="342900" rtl="0" algn="l">
              <a:lnSpc>
                <a:spcPct val="114000"/>
              </a:lnSpc>
              <a:spcBef>
                <a:spcPts val="0"/>
              </a:spcBef>
              <a:spcAft>
                <a:spcPts val="0"/>
              </a:spcAft>
              <a:buSzPts val="1300"/>
              <a:buChar char="⎻"/>
            </a:pPr>
            <a:r>
              <a:rPr lang="en-US"/>
              <a:t>This is a side-by-side content slide – it provides an option for simpler slide content.</a:t>
            </a:r>
            <a:endParaRPr/>
          </a:p>
          <a:p>
            <a:pPr indent="-342900" lvl="0" marL="342900" rtl="0" algn="l">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19"/>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80"/>
              <a:buNone/>
            </a:pPr>
            <a:r>
              <a:rPr lang="en-US"/>
              <a:t>Place Headline Here </a:t>
            </a:r>
            <a:endParaRPr/>
          </a:p>
        </p:txBody>
      </p:sp>
      <p:sp>
        <p:nvSpPr>
          <p:cNvPr id="2226" name="Google Shape;2226;p1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27" name="Google Shape;2227;p19"/>
          <p:cNvSpPr txBox="1"/>
          <p:nvPr>
            <p:ph idx="2" type="body"/>
          </p:nvPr>
        </p:nvSpPr>
        <p:spPr>
          <a:xfrm>
            <a:off x="4775204" y="1189899"/>
            <a:ext cx="5723463" cy="4351337"/>
          </a:xfrm>
          <a:prstGeom prst="rect">
            <a:avLst/>
          </a:prstGeom>
          <a:noFill/>
          <a:ln>
            <a:noFill/>
          </a:ln>
        </p:spPr>
        <p:txBody>
          <a:bodyPr anchorCtr="0" anchor="ctr" bIns="45700" lIns="91425" spcFirstLastPara="1" rIns="91425" wrap="square" tIns="45700">
            <a:noAutofit/>
          </a:bodyPr>
          <a:lstStyle/>
          <a:p>
            <a:pPr indent="-342900" lvl="0" marL="342900" rtl="0" algn="l">
              <a:lnSpc>
                <a:spcPct val="114000"/>
              </a:lnSpc>
              <a:spcBef>
                <a:spcPts val="0"/>
              </a:spcBef>
              <a:spcAft>
                <a:spcPts val="0"/>
              </a:spcAft>
              <a:buSzPts val="1300"/>
              <a:buChar char="⎻"/>
            </a:pPr>
            <a:r>
              <a:rPr lang="en-US"/>
              <a:t>This is a side-by-side content slide – it provides an option for simpler slide content.</a:t>
            </a:r>
            <a:endParaRPr/>
          </a:p>
          <a:p>
            <a:pPr indent="-342900" lvl="0" marL="342900" rtl="0" algn="l">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20"/>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p21"/>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1" name="Shape 2241"/>
        <p:cNvGrpSpPr/>
        <p:nvPr/>
      </p:nvGrpSpPr>
      <p:grpSpPr>
        <a:xfrm>
          <a:off x="0" y="0"/>
          <a:ext cx="0" cy="0"/>
          <a:chOff x="0" y="0"/>
          <a:chExt cx="0" cy="0"/>
        </a:xfrm>
      </p:grpSpPr>
      <p:sp>
        <p:nvSpPr>
          <p:cNvPr id="2242" name="Google Shape;2242;p22"/>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6" name="Shape 2246"/>
        <p:cNvGrpSpPr/>
        <p:nvPr/>
      </p:nvGrpSpPr>
      <p:grpSpPr>
        <a:xfrm>
          <a:off x="0" y="0"/>
          <a:ext cx="0" cy="0"/>
          <a:chOff x="0" y="0"/>
          <a:chExt cx="0" cy="0"/>
        </a:xfrm>
      </p:grpSpPr>
      <p:sp>
        <p:nvSpPr>
          <p:cNvPr id="2247" name="Google Shape;2247;p23"/>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1" name="Shape 2251"/>
        <p:cNvGrpSpPr/>
        <p:nvPr/>
      </p:nvGrpSpPr>
      <p:grpSpPr>
        <a:xfrm>
          <a:off x="0" y="0"/>
          <a:ext cx="0" cy="0"/>
          <a:chOff x="0" y="0"/>
          <a:chExt cx="0" cy="0"/>
        </a:xfrm>
      </p:grpSpPr>
      <p:sp>
        <p:nvSpPr>
          <p:cNvPr id="2252" name="Google Shape;2252;p24"/>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6" name="Shape 2256"/>
        <p:cNvGrpSpPr/>
        <p:nvPr/>
      </p:nvGrpSpPr>
      <p:grpSpPr>
        <a:xfrm>
          <a:off x="0" y="0"/>
          <a:ext cx="0" cy="0"/>
          <a:chOff x="0" y="0"/>
          <a:chExt cx="0" cy="0"/>
        </a:xfrm>
      </p:grpSpPr>
      <p:sp>
        <p:nvSpPr>
          <p:cNvPr id="2257" name="Google Shape;2257;p25"/>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26"/>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This is a key point.</a:t>
            </a:r>
            <a:endParaRPr/>
          </a:p>
        </p:txBody>
      </p:sp>
      <p:sp>
        <p:nvSpPr>
          <p:cNvPr id="2263" name="Google Shape;2263;p2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264" name="Google Shape;2264;p26"/>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reating Possible 2022">
  <a:themeElements>
    <a:clrScheme name="Custom 19">
      <a:dk1>
        <a:srgbClr val="54565B"/>
      </a:dk1>
      <a:lt1>
        <a:srgbClr val="FFFFFF"/>
      </a:lt1>
      <a:dk2>
        <a:srgbClr val="C50E3C"/>
      </a:dk2>
      <a:lt2>
        <a:srgbClr val="C6CAC6"/>
      </a:lt2>
      <a:accent1>
        <a:srgbClr val="203661"/>
      </a:accent1>
      <a:accent2>
        <a:srgbClr val="3C587F"/>
      </a:accent2>
      <a:accent3>
        <a:srgbClr val="8DC1C5"/>
      </a:accent3>
      <a:accent4>
        <a:srgbClr val="688C38"/>
      </a:accent4>
      <a:accent5>
        <a:srgbClr val="AEB618"/>
      </a:accent5>
      <a:accent6>
        <a:srgbClr val="000000"/>
      </a:accent6>
      <a:hlink>
        <a:srgbClr val="3A6C8A"/>
      </a:hlink>
      <a:folHlink>
        <a:srgbClr val="8F7F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2018-05-31T15:44:29Z</dcterms:created>
  <dc:creator>Sean Lavigne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0x010100760686D086426B43AE4043575FA2E3BB</vt:lpwstr>
  </property>
  <property fmtid="{D5CDD505-2E9C-101B-9397-08002B2CF9AE}" pid="3" name="MSIP_Label_418c1083-8924-401d-97ae-40f5eed0fcd8_Enabled">
    <vt:lpwstr>true</vt:lpwstr>
  </property>
  <property fmtid="{D5CDD505-2E9C-101B-9397-08002B2CF9AE}" pid="4" name="MSIP_Label_418c1083-8924-401d-97ae-40f5eed0fcd8_SetDate">
    <vt:lpwstr>2022-10-18T23:26:49Z</vt:lpwstr>
  </property>
  <property fmtid="{D5CDD505-2E9C-101B-9397-08002B2CF9AE}" pid="5" name="MSIP_Label_418c1083-8924-401d-97ae-40f5eed0fcd8_Method">
    <vt:lpwstr>Standard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8f721262-d907-4c62-897d-5205f784af68</vt:lpwstr>
  </property>
  <property fmtid="{D5CDD505-2E9C-101B-9397-08002B2CF9AE}" pid="9" name="MSIP_Label_418c1083-8924-401d-97ae-40f5eed0fcd8_ContentBits">
    <vt:lpwstr>0</vt:lpwstr>
  </property>
  <property fmtid="{D5CDD505-2E9C-101B-9397-08002B2CF9AE}" pid="10" name="MediaServiceImageTags">
    <vt:lpwstr/>
  </property>
</Properties>
</file>